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6"/>
    <p:sldMasterId id="2147483754" r:id="rId7"/>
  </p:sldMasterIdLst>
  <p:notesMasterIdLst>
    <p:notesMasterId r:id="rId28"/>
  </p:notesMasterIdLst>
  <p:handoutMasterIdLst>
    <p:handoutMasterId r:id="rId29"/>
  </p:handoutMasterIdLst>
  <p:sldIdLst>
    <p:sldId id="269" r:id="rId8"/>
    <p:sldId id="275" r:id="rId9"/>
    <p:sldId id="256" r:id="rId10"/>
    <p:sldId id="257" r:id="rId11"/>
    <p:sldId id="274" r:id="rId12"/>
    <p:sldId id="260" r:id="rId13"/>
    <p:sldId id="277" r:id="rId14"/>
    <p:sldId id="261" r:id="rId15"/>
    <p:sldId id="263" r:id="rId16"/>
    <p:sldId id="264" r:id="rId17"/>
    <p:sldId id="265" r:id="rId18"/>
    <p:sldId id="266" r:id="rId19"/>
    <p:sldId id="267" r:id="rId20"/>
    <p:sldId id="278" r:id="rId21"/>
    <p:sldId id="268" r:id="rId22"/>
    <p:sldId id="258" r:id="rId23"/>
    <p:sldId id="270" r:id="rId24"/>
    <p:sldId id="271" r:id="rId25"/>
    <p:sldId id="273" r:id="rId26"/>
    <p:sldId id="272" r:id="rId27"/>
  </p:sldIdLst>
  <p:sldSz cx="9144000" cy="5715000" type="screen16x10"/>
  <p:notesSz cx="6662738" cy="9926638"/>
  <p:defaultTextStyle>
    <a:defPPr>
      <a:defRPr lang="sv-S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099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ahlberg Kerstin (3861)" initials="DK(" lastIdx="2" clrIdx="0">
    <p:extLst>
      <p:ext uri="{19B8F6BF-5375-455C-9EA6-DF929625EA0E}">
        <p15:presenceInfo xmlns:p15="http://schemas.microsoft.com/office/powerpoint/2012/main" userId="S-1-5-21-807759482-1032737249-925700815-1037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3CCAC"/>
    <a:srgbClr val="B0D0A6"/>
    <a:srgbClr val="FEF4F0"/>
    <a:srgbClr val="FBE1E8"/>
    <a:srgbClr val="C6DAC0"/>
    <a:srgbClr val="E6CCE1"/>
    <a:srgbClr val="E96191"/>
    <a:srgbClr val="E2CFA3"/>
    <a:srgbClr val="DA002F"/>
    <a:srgbClr val="A661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llanmörkt format 2 - Dekorfärg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llanmörkt format 2 - Dekorfärg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7825" autoAdjust="0"/>
    <p:restoredTop sz="91667" autoAdjust="0"/>
  </p:normalViewPr>
  <p:slideViewPr>
    <p:cSldViewPr>
      <p:cViewPr varScale="1">
        <p:scale>
          <a:sx n="59" d="100"/>
          <a:sy n="59" d="100"/>
        </p:scale>
        <p:origin x="581" y="58"/>
      </p:cViewPr>
      <p:guideLst>
        <p:guide orient="horz" pos="1800"/>
        <p:guide pos="2880"/>
      </p:guideLst>
    </p:cSldViewPr>
  </p:slideViewPr>
  <p:outlineViewPr>
    <p:cViewPr>
      <p:scale>
        <a:sx n="33" d="100"/>
        <a:sy n="33" d="100"/>
      </p:scale>
      <p:origin x="0" y="-346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>
        <p:scale>
          <a:sx n="71" d="100"/>
          <a:sy n="71" d="100"/>
        </p:scale>
        <p:origin x="1666" y="-1200"/>
      </p:cViewPr>
      <p:guideLst>
        <p:guide orient="horz" pos="3127"/>
        <p:guide pos="209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34" Type="http://schemas.openxmlformats.org/officeDocument/2006/relationships/tableStyles" Target="tableStyles.xml"/><Relationship Id="rId7" Type="http://schemas.openxmlformats.org/officeDocument/2006/relationships/slideMaster" Target="slideMasters/slideMaster2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viewProps" Target="viewProps.xml"/><Relationship Id="rId5" Type="http://schemas.openxmlformats.org/officeDocument/2006/relationships/customXml" Target="../customXml/item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presProps" Target="presProps.xml"/><Relationship Id="rId4" Type="http://schemas.openxmlformats.org/officeDocument/2006/relationships/customXml" Target="../customXml/item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7186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774010" y="0"/>
            <a:ext cx="2887186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8CC96780-9840-45C8-B3FF-D2CB0F162603}" type="datetimeFigureOut">
              <a:rPr lang="sv-SE"/>
              <a:pPr>
                <a:defRPr/>
              </a:pPr>
              <a:t>2017-12-19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887186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774010" y="9428583"/>
            <a:ext cx="2887186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04C63394-F0ED-4F13-AD7C-755F7FC4D112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664857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7186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774010" y="0"/>
            <a:ext cx="2887186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8FDAF1-C826-4273-AFD9-16DD9780718F}" type="datetimeFigureOut">
              <a:rPr lang="sv-SE" smtClean="0"/>
              <a:t>2017-12-19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354013" y="744538"/>
            <a:ext cx="5954712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66274" y="4715153"/>
            <a:ext cx="533019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887186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774010" y="9428583"/>
            <a:ext cx="2887186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89E3C7-28AE-4353-AAA8-F0D47A823C6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28433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>
          <a:xfrm>
            <a:off x="666274" y="4603279"/>
            <a:ext cx="5330190" cy="4466987"/>
          </a:xfrm>
        </p:spPr>
        <p:txBody>
          <a:bodyPr/>
          <a:lstStyle/>
          <a:p>
            <a:r>
              <a:rPr lang="sv-SE" sz="1000" dirty="0" smtClean="0"/>
              <a:t>Det här avsnittet handlar om </a:t>
            </a:r>
            <a:r>
              <a:rPr lang="sv-SE" sz="1000" b="1" dirty="0" smtClean="0"/>
              <a:t>etableringsförmåner</a:t>
            </a:r>
            <a:r>
              <a:rPr lang="sv-SE" sz="1000" dirty="0" smtClean="0"/>
              <a:t> som du kan få när du nyligen har kommit till Sverige.</a:t>
            </a:r>
          </a:p>
          <a:p>
            <a:endParaRPr lang="sv-SE" sz="1000" dirty="0" smtClean="0"/>
          </a:p>
          <a:p>
            <a:r>
              <a:rPr lang="sv-SE" sz="1000" dirty="0"/>
              <a:t>Etableringsersättning är pengar du kan få om du </a:t>
            </a:r>
            <a:r>
              <a:rPr lang="sv-SE" sz="1000" dirty="0" smtClean="0">
                <a:solidFill>
                  <a:srgbClr val="FF0000"/>
                </a:solidFill>
              </a:rPr>
              <a:t>deltar i ett </a:t>
            </a:r>
            <a:r>
              <a:rPr lang="sv-SE" sz="1000" baseline="0" dirty="0" smtClean="0">
                <a:solidFill>
                  <a:srgbClr val="FF0000"/>
                </a:solidFill>
              </a:rPr>
              <a:t>etableringsprogram </a:t>
            </a:r>
            <a:r>
              <a:rPr lang="sv-SE" sz="1000" dirty="0" smtClean="0"/>
              <a:t>som </a:t>
            </a:r>
            <a:r>
              <a:rPr lang="sv-SE" sz="1000" dirty="0"/>
              <a:t>du fått av Arbetsförmedlingen. </a:t>
            </a:r>
            <a:endParaRPr lang="sv-SE" sz="1000" dirty="0" smtClean="0"/>
          </a:p>
          <a:p>
            <a:endParaRPr lang="sv-SE" sz="1000" dirty="0" smtClean="0"/>
          </a:p>
          <a:p>
            <a:r>
              <a:rPr lang="sv-SE" sz="1000" dirty="0" smtClean="0"/>
              <a:t>Du kan också</a:t>
            </a:r>
            <a:r>
              <a:rPr lang="sv-SE" sz="1000" baseline="0" dirty="0" smtClean="0"/>
              <a:t> få etableringsersättning när du har fått en etableringsplan hos Arbetsförmedlingen.</a:t>
            </a:r>
            <a:endParaRPr lang="sv-SE" sz="1000" dirty="0" smtClean="0"/>
          </a:p>
          <a:p>
            <a:endParaRPr lang="sv-SE" sz="1000" dirty="0"/>
          </a:p>
          <a:p>
            <a:r>
              <a:rPr lang="sv-SE" sz="1000" dirty="0" smtClean="0"/>
              <a:t>Om </a:t>
            </a:r>
            <a:r>
              <a:rPr lang="sv-SE" sz="1000" dirty="0"/>
              <a:t>du har barn </a:t>
            </a:r>
            <a:r>
              <a:rPr lang="sv-SE" sz="1000" dirty="0" smtClean="0"/>
              <a:t>kan du dessutom få etableringstillägg. </a:t>
            </a:r>
          </a:p>
          <a:p>
            <a:r>
              <a:rPr lang="sv-SE" sz="1000" dirty="0" smtClean="0"/>
              <a:t>Om du bor ensam i egen bostad kan du få bostadsersättning</a:t>
            </a:r>
            <a:r>
              <a:rPr lang="sv-SE" sz="1000" dirty="0"/>
              <a:t>.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89E3C7-28AE-4353-AAA8-F0D47A823C63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044919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482600" y="744538"/>
            <a:ext cx="5741988" cy="3589337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>
          <a:xfrm>
            <a:off x="460357" y="4334259"/>
            <a:ext cx="5785169" cy="5094324"/>
          </a:xfrm>
        </p:spPr>
        <p:txBody>
          <a:bodyPr/>
          <a:lstStyle/>
          <a:p>
            <a:r>
              <a:rPr lang="sv-SE" sz="1000" dirty="0" smtClean="0"/>
              <a:t>När du ansöker om bostadsersättning behöver vi olika handlingar för att kunna bedöma om du har rätt till ersättningen.</a:t>
            </a:r>
            <a:r>
              <a:rPr lang="sv-SE" sz="1000" baseline="0" dirty="0" smtClean="0"/>
              <a:t> </a:t>
            </a:r>
            <a:r>
              <a:rPr lang="sv-SE" sz="1000" dirty="0" smtClean="0"/>
              <a:t>Vilka handlingar vi behöver står på ansökan. </a:t>
            </a:r>
            <a:br>
              <a:rPr lang="sv-SE" sz="1000" dirty="0" smtClean="0"/>
            </a:br>
            <a:endParaRPr lang="sv-SE" sz="100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altLang="sv-SE" sz="1000" dirty="0" smtClean="0">
                <a:cs typeface="Arial" panose="020B0604020202020204" pitchFamily="34" charset="0"/>
              </a:rPr>
              <a:t>-----------</a:t>
            </a:r>
            <a:r>
              <a:rPr lang="sv-SE" altLang="sv-SE" sz="1000" i="1" dirty="0" smtClean="0">
                <a:cs typeface="Arial" panose="020B0604020202020204" pitchFamily="34" charset="0"/>
              </a:rPr>
              <a:t>Klicka</a:t>
            </a:r>
            <a:r>
              <a:rPr lang="sv-SE" altLang="sv-SE" sz="1000" dirty="0" smtClean="0">
                <a:cs typeface="Arial" panose="020B0604020202020204" pitchFamily="34" charset="0"/>
              </a:rPr>
              <a:t>------------</a:t>
            </a:r>
            <a:br>
              <a:rPr lang="sv-SE" altLang="sv-SE" sz="1000" dirty="0" smtClean="0">
                <a:cs typeface="Arial" panose="020B0604020202020204" pitchFamily="34" charset="0"/>
              </a:rPr>
            </a:br>
            <a:endParaRPr lang="sv-SE" sz="1000" dirty="0" smtClean="0"/>
          </a:p>
          <a:p>
            <a:r>
              <a:rPr lang="sv-SE" sz="1000" strike="noStrike" dirty="0" smtClean="0"/>
              <a:t>Om du hyr din bostad behöver vi en kopia av ditt </a:t>
            </a:r>
            <a:r>
              <a:rPr lang="sv-SE" sz="1000" b="1" strike="noStrike" dirty="0" smtClean="0"/>
              <a:t>hyreskontrakt. </a:t>
            </a:r>
            <a:r>
              <a:rPr lang="sv-SE" sz="1000" strike="noStrike" dirty="0" smtClean="0"/>
              <a:t/>
            </a:r>
            <a:br>
              <a:rPr lang="sv-SE" sz="1000" strike="noStrike" dirty="0" smtClean="0"/>
            </a:br>
            <a:r>
              <a:rPr lang="sv-SE" sz="1000" strike="noStrike" dirty="0" smtClean="0"/>
              <a:t>- Ett </a:t>
            </a:r>
            <a:r>
              <a:rPr lang="sv-SE" sz="1000" b="1" strike="noStrike" dirty="0"/>
              <a:t>hyreskontrakt</a:t>
            </a:r>
            <a:r>
              <a:rPr lang="sv-SE" sz="1000" strike="noStrike" dirty="0"/>
              <a:t> är ett avtal mellan en hyresvärd och en </a:t>
            </a:r>
            <a:r>
              <a:rPr lang="sv-SE" sz="1000" strike="noStrike" dirty="0" smtClean="0"/>
              <a:t>hyresgäst dvs. den som äger bostaden och den som ska hyra. </a:t>
            </a:r>
            <a:r>
              <a:rPr lang="sv-SE" sz="1000" strike="noStrike" dirty="0"/>
              <a:t>Kontraktet visar vilka villkor som finns för uthyrningen. Det måste stå i kontraktet om värme, el eller vatten ingår i hyran. </a:t>
            </a:r>
            <a:r>
              <a:rPr lang="sv-SE" sz="1000" strike="noStrike" dirty="0" smtClean="0"/>
              <a:t/>
            </a:r>
            <a:br>
              <a:rPr lang="sv-SE" sz="1000" strike="noStrike" dirty="0" smtClean="0"/>
            </a:br>
            <a:r>
              <a:rPr lang="sv-SE" sz="1000" strike="noStrike" dirty="0" smtClean="0"/>
              <a:t>- En </a:t>
            </a:r>
            <a:r>
              <a:rPr lang="sv-SE" sz="1000" b="1" strike="noStrike" dirty="0" smtClean="0"/>
              <a:t>hyresspecifikation </a:t>
            </a:r>
            <a:r>
              <a:rPr lang="sv-SE" sz="1000" strike="noStrike" dirty="0" smtClean="0"/>
              <a:t>visar </a:t>
            </a:r>
            <a:r>
              <a:rPr lang="sv-SE" sz="1000" strike="noStrike" dirty="0"/>
              <a:t>vad du ska betala för bostaden per månad. </a:t>
            </a:r>
            <a:r>
              <a:rPr lang="sv-SE" sz="1000" strike="noStrike" dirty="0" smtClean="0"/>
              <a:t/>
            </a:r>
            <a:br>
              <a:rPr lang="sv-SE" sz="1000" strike="noStrike" dirty="0" smtClean="0"/>
            </a:br>
            <a:endParaRPr lang="sv-SE" sz="1000" strike="noStrike" dirty="0" smtClean="0"/>
          </a:p>
          <a:p>
            <a:pPr>
              <a:defRPr/>
            </a:pPr>
            <a:r>
              <a:rPr lang="sv-SE" altLang="sv-SE" sz="1000" dirty="0">
                <a:cs typeface="Arial" panose="020B0604020202020204" pitchFamily="34" charset="0"/>
              </a:rPr>
              <a:t>-----------</a:t>
            </a:r>
            <a:r>
              <a:rPr lang="sv-SE" altLang="sv-SE" sz="1000" i="1" dirty="0">
                <a:cs typeface="Arial" panose="020B0604020202020204" pitchFamily="34" charset="0"/>
              </a:rPr>
              <a:t>Klicka</a:t>
            </a:r>
            <a:r>
              <a:rPr lang="sv-SE" altLang="sv-SE" sz="1000" dirty="0">
                <a:cs typeface="Arial" panose="020B0604020202020204" pitchFamily="34" charset="0"/>
              </a:rPr>
              <a:t>-</a:t>
            </a:r>
            <a:r>
              <a:rPr lang="sv-SE" altLang="sv-SE" sz="1000" dirty="0" smtClean="0">
                <a:cs typeface="Arial" panose="020B0604020202020204" pitchFamily="34" charset="0"/>
              </a:rPr>
              <a:t>-----------</a:t>
            </a:r>
            <a:br>
              <a:rPr lang="sv-SE" altLang="sv-SE" sz="1000" dirty="0" smtClean="0">
                <a:cs typeface="Arial" panose="020B0604020202020204" pitchFamily="34" charset="0"/>
              </a:rPr>
            </a:br>
            <a:endParaRPr lang="sv-SE" sz="100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000" strike="noStrike" dirty="0" smtClean="0"/>
              <a:t>Du </a:t>
            </a:r>
            <a:r>
              <a:rPr lang="sv-SE" sz="1000" strike="noStrike" dirty="0"/>
              <a:t>kan ha rätt till bostadsersättning även om du hyr en bostad i </a:t>
            </a:r>
            <a:r>
              <a:rPr lang="sv-SE" sz="1000" b="1" strike="noStrike" dirty="0"/>
              <a:t>andra hand</a:t>
            </a:r>
            <a:r>
              <a:rPr lang="sv-SE" sz="1000" strike="noStrike" dirty="0"/>
              <a:t>. Men då ska hyresavtalet vara skriftligt och hyresvärden, bostadsrättsföreningen eller hyresnämnden ska ha godkänt </a:t>
            </a:r>
            <a:r>
              <a:rPr lang="sv-SE" sz="1000" strike="noStrike" dirty="0" smtClean="0"/>
              <a:t>andrahandsuthyrningen. </a:t>
            </a:r>
            <a:br>
              <a:rPr lang="sv-SE" sz="1000" strike="noStrike" dirty="0" smtClean="0"/>
            </a:br>
            <a:r>
              <a:rPr lang="sv-SE" sz="1000" strike="noStrike" dirty="0" smtClean="0"/>
              <a:t/>
            </a:r>
            <a:br>
              <a:rPr lang="sv-SE" sz="1000" strike="noStrike" dirty="0" smtClean="0"/>
            </a:br>
            <a:r>
              <a:rPr lang="sv-SE" sz="1000" strike="noStrike" dirty="0" smtClean="0"/>
              <a:t>Vi behöver kopior av </a:t>
            </a:r>
            <a:r>
              <a:rPr lang="sv-SE" sz="1000" b="1" strike="noStrike" dirty="0" smtClean="0"/>
              <a:t>intyg </a:t>
            </a:r>
            <a:r>
              <a:rPr lang="sv-SE" sz="1000" b="1" strike="noStrike" dirty="0"/>
              <a:t>om godkänd andrahandsuthyrning och </a:t>
            </a:r>
            <a:r>
              <a:rPr lang="sv-SE" sz="1000" b="1" strike="noStrike" dirty="0" smtClean="0"/>
              <a:t>andrahandskontrakt. </a:t>
            </a:r>
            <a:br>
              <a:rPr lang="sv-SE" sz="1000" b="1" strike="noStrike" dirty="0" smtClean="0"/>
            </a:br>
            <a:r>
              <a:rPr lang="sv-SE" sz="1000" b="1" strike="noStrike" dirty="0" smtClean="0"/>
              <a:t>- </a:t>
            </a:r>
            <a:r>
              <a:rPr lang="sv-SE" sz="1000" strike="noStrike" dirty="0" smtClean="0"/>
              <a:t>Ett </a:t>
            </a:r>
            <a:r>
              <a:rPr lang="sv-SE" sz="1000" strike="noStrike" dirty="0"/>
              <a:t>intyg om </a:t>
            </a:r>
            <a:r>
              <a:rPr lang="sv-SE" sz="1000" b="1" strike="noStrike" dirty="0"/>
              <a:t>godkänd andrahandsuthyrning </a:t>
            </a:r>
            <a:r>
              <a:rPr lang="sv-SE" sz="1000" strike="noStrike" dirty="0"/>
              <a:t>visar att den som äger bostaden eller hyr bostaden i första hand får hyra ut den till någon annan. Det är bostadsrättsföreningen, hyresvärden eller hyresnämnden som godkänner </a:t>
            </a:r>
            <a:r>
              <a:rPr lang="sv-SE" sz="1000" strike="noStrike" dirty="0" smtClean="0"/>
              <a:t>andrahandsuthyrning.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000" strike="noStrike" dirty="0" smtClean="0"/>
              <a:t>- Ett </a:t>
            </a:r>
            <a:r>
              <a:rPr lang="sv-SE" sz="1000" b="1" strike="noStrike" dirty="0"/>
              <a:t>andrahandskontrak</a:t>
            </a:r>
            <a:r>
              <a:rPr lang="sv-SE" sz="1000" strike="noStrike" dirty="0"/>
              <a:t>t är ett avtal mellan den som äger en bostad eller hyr en bostad i första hand och den som hyr i andra </a:t>
            </a:r>
            <a:r>
              <a:rPr lang="sv-SE" sz="1000" strike="noStrike" dirty="0" smtClean="0"/>
              <a:t>hand. </a:t>
            </a:r>
            <a:br>
              <a:rPr lang="sv-SE" sz="1000" strike="noStrike" dirty="0" smtClean="0"/>
            </a:br>
            <a:r>
              <a:rPr lang="sv-SE" sz="1000" strike="noStrike" dirty="0" smtClean="0"/>
              <a:t/>
            </a:r>
            <a:br>
              <a:rPr lang="sv-SE" sz="1000" strike="noStrike" dirty="0" smtClean="0"/>
            </a:br>
            <a:r>
              <a:rPr lang="sv-SE" altLang="sv-SE" sz="1000" dirty="0" smtClean="0">
                <a:cs typeface="Arial" panose="020B0604020202020204" pitchFamily="34" charset="0"/>
              </a:rPr>
              <a:t>-----------</a:t>
            </a:r>
            <a:r>
              <a:rPr lang="sv-SE" altLang="sv-SE" sz="1000" i="1" dirty="0" smtClean="0">
                <a:cs typeface="Arial" panose="020B0604020202020204" pitchFamily="34" charset="0"/>
              </a:rPr>
              <a:t>Klicka</a:t>
            </a:r>
            <a:r>
              <a:rPr lang="sv-SE" altLang="sv-SE" sz="1000" dirty="0" smtClean="0">
                <a:cs typeface="Arial" panose="020B0604020202020204" pitchFamily="34" charset="0"/>
              </a:rPr>
              <a:t>------------</a:t>
            </a:r>
            <a:br>
              <a:rPr lang="sv-SE" altLang="sv-SE" sz="1000" dirty="0" smtClean="0">
                <a:cs typeface="Arial" panose="020B0604020202020204" pitchFamily="34" charset="0"/>
              </a:rPr>
            </a:br>
            <a:endParaRPr lang="sv-SE" sz="1000" strike="noStrike" dirty="0" smtClean="0"/>
          </a:p>
          <a:p>
            <a:r>
              <a:rPr lang="sv-SE" sz="1000" dirty="0" smtClean="0"/>
              <a:t>Om du köpt din bostad</a:t>
            </a:r>
            <a:r>
              <a:rPr lang="sv-SE" sz="1000" baseline="0" dirty="0" smtClean="0"/>
              <a:t> ska du skicka med en kopia av ditt </a:t>
            </a:r>
            <a:r>
              <a:rPr lang="sv-SE" sz="1000" b="1" baseline="0" dirty="0" smtClean="0"/>
              <a:t>köpeavtal eller överlåtelseavtal</a:t>
            </a:r>
            <a:r>
              <a:rPr lang="sv-SE" sz="1000" b="1" dirty="0" smtClean="0"/>
              <a:t> </a:t>
            </a:r>
            <a:r>
              <a:rPr lang="sv-SE" sz="1000" dirty="0" smtClean="0"/>
              <a:t>och din </a:t>
            </a:r>
            <a:r>
              <a:rPr lang="sv-SE" sz="1000" b="1" dirty="0" smtClean="0"/>
              <a:t>avgiftsspecifikation</a:t>
            </a:r>
            <a:r>
              <a:rPr lang="sv-SE" sz="1000" dirty="0" smtClean="0"/>
              <a:t> (hyresavi). Om du har lån ska du även skicka in ditt </a:t>
            </a:r>
            <a:r>
              <a:rPr lang="sv-SE" sz="1000" b="1" dirty="0" smtClean="0"/>
              <a:t>skuldebrev</a:t>
            </a:r>
            <a:r>
              <a:rPr lang="sv-SE" sz="1000" dirty="0" smtClean="0"/>
              <a:t> (lånehandling) som visar att bostadsrätten är pantsatt för lån samt senaste </a:t>
            </a:r>
            <a:r>
              <a:rPr lang="sv-SE" sz="1000" b="1" dirty="0" smtClean="0"/>
              <a:t>betalningsaviseringen </a:t>
            </a:r>
            <a:r>
              <a:rPr lang="sv-SE" sz="1000" dirty="0" smtClean="0"/>
              <a:t>(låneavisering) med aktuell skuld och räntesats. </a:t>
            </a:r>
          </a:p>
          <a:p>
            <a:endParaRPr lang="sv-SE" sz="1100" dirty="0" smtClean="0"/>
          </a:p>
          <a:p>
            <a:endParaRPr lang="sv-SE" sz="1100" dirty="0" smtClean="0"/>
          </a:p>
          <a:p>
            <a:endParaRPr lang="sv-SE" sz="1100" dirty="0" smtClean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D23F79-B3D3-496B-9824-A5EAEA59E923}" type="slidenum">
              <a:rPr lang="sv-SE" smtClean="0"/>
              <a:pPr>
                <a:defRPr/>
              </a:pPr>
              <a:t>10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501166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482600" y="744538"/>
            <a:ext cx="5729288" cy="3581400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>
          <a:xfrm>
            <a:off x="481931" y="4392582"/>
            <a:ext cx="5729758" cy="5052422"/>
          </a:xfrm>
        </p:spPr>
        <p:txBody>
          <a:bodyPr/>
          <a:lstStyle/>
          <a:p>
            <a:pPr marL="0" indent="0">
              <a:buNone/>
            </a:pPr>
            <a:r>
              <a:rPr lang="sv-SE" altLang="sv-SE" sz="1000" dirty="0" smtClean="0">
                <a:cs typeface="Arial" panose="020B0604020202020204" pitchFamily="34" charset="0"/>
              </a:rPr>
              <a:t>-----------</a:t>
            </a:r>
            <a:r>
              <a:rPr lang="sv-SE" altLang="sv-SE" sz="1000" i="1" dirty="0" smtClean="0">
                <a:cs typeface="Arial" panose="020B0604020202020204" pitchFamily="34" charset="0"/>
              </a:rPr>
              <a:t>Klicka</a:t>
            </a:r>
            <a:r>
              <a:rPr lang="sv-SE" altLang="sv-SE" sz="1000" dirty="0" smtClean="0">
                <a:cs typeface="Arial" panose="020B0604020202020204" pitchFamily="34" charset="0"/>
              </a:rPr>
              <a:t>------------</a:t>
            </a:r>
            <a:br>
              <a:rPr lang="sv-SE" altLang="sv-SE" sz="1000" dirty="0" smtClean="0">
                <a:cs typeface="Arial" panose="020B0604020202020204" pitchFamily="34" charset="0"/>
              </a:rPr>
            </a:br>
            <a:endParaRPr lang="sv-SE" sz="1000" dirty="0" smtClean="0"/>
          </a:p>
          <a:p>
            <a:pPr marL="0" indent="0">
              <a:buNone/>
            </a:pPr>
            <a:r>
              <a:rPr lang="sv-SE" sz="1000" dirty="0" smtClean="0"/>
              <a:t>Mohammed har ingen egen lägenhet och söker nu efter ett boende.  </a:t>
            </a:r>
          </a:p>
          <a:p>
            <a:pPr marL="0" indent="0">
              <a:buNone/>
            </a:pPr>
            <a:r>
              <a:rPr lang="sv-SE" altLang="sv-SE" sz="1000" dirty="0" smtClean="0">
                <a:cs typeface="Arial" panose="020B0604020202020204" pitchFamily="34" charset="0"/>
              </a:rPr>
              <a:t>-----------</a:t>
            </a:r>
            <a:r>
              <a:rPr lang="sv-SE" altLang="sv-SE" sz="1000" i="1" dirty="0" smtClean="0">
                <a:cs typeface="Arial" panose="020B0604020202020204" pitchFamily="34" charset="0"/>
              </a:rPr>
              <a:t>Klicka</a:t>
            </a:r>
            <a:r>
              <a:rPr lang="sv-SE" altLang="sv-SE" sz="1000" dirty="0" smtClean="0">
                <a:cs typeface="Arial" panose="020B0604020202020204" pitchFamily="34" charset="0"/>
              </a:rPr>
              <a:t>------------</a:t>
            </a:r>
            <a:br>
              <a:rPr lang="sv-SE" altLang="sv-SE" sz="1000" dirty="0" smtClean="0">
                <a:cs typeface="Arial" panose="020B0604020202020204" pitchFamily="34" charset="0"/>
              </a:rPr>
            </a:br>
            <a:endParaRPr lang="sv-SE" sz="1000" dirty="0" smtClean="0"/>
          </a:p>
          <a:p>
            <a:pPr marL="0" indent="0">
              <a:buNone/>
            </a:pPr>
            <a:r>
              <a:rPr lang="sv-SE" sz="1000" dirty="0" smtClean="0"/>
              <a:t>Mohammed har en vän som heter Ahmed. </a:t>
            </a:r>
          </a:p>
          <a:p>
            <a:pPr marL="0" indent="0">
              <a:buNone/>
            </a:pPr>
            <a:r>
              <a:rPr lang="sv-SE" altLang="sv-SE" sz="1000" dirty="0" smtClean="0">
                <a:cs typeface="Arial" panose="020B0604020202020204" pitchFamily="34" charset="0"/>
              </a:rPr>
              <a:t>-----------</a:t>
            </a:r>
            <a:r>
              <a:rPr lang="sv-SE" altLang="sv-SE" sz="1000" i="1" dirty="0" smtClean="0">
                <a:cs typeface="Arial" panose="020B0604020202020204" pitchFamily="34" charset="0"/>
              </a:rPr>
              <a:t>Klicka</a:t>
            </a:r>
            <a:r>
              <a:rPr lang="sv-SE" altLang="sv-SE" sz="1000" dirty="0" smtClean="0">
                <a:cs typeface="Arial" panose="020B0604020202020204" pitchFamily="34" charset="0"/>
              </a:rPr>
              <a:t>------------</a:t>
            </a:r>
            <a:br>
              <a:rPr lang="sv-SE" altLang="sv-SE" sz="1000" dirty="0" smtClean="0">
                <a:cs typeface="Arial" panose="020B0604020202020204" pitchFamily="34" charset="0"/>
              </a:rPr>
            </a:br>
            <a:endParaRPr lang="sv-SE" altLang="sv-SE" sz="1000" dirty="0" smtClean="0"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sv-SE" sz="1000" dirty="0" smtClean="0"/>
              <a:t>Han får reda på att Ahmed under 1 år ska studera på annan ort. </a:t>
            </a:r>
          </a:p>
          <a:p>
            <a:pPr marL="0" indent="0">
              <a:buNone/>
            </a:pPr>
            <a:r>
              <a:rPr lang="sv-SE" altLang="sv-SE" sz="1000" dirty="0" smtClean="0">
                <a:cs typeface="Arial" panose="020B0604020202020204" pitchFamily="34" charset="0"/>
              </a:rPr>
              <a:t>-----------</a:t>
            </a:r>
            <a:r>
              <a:rPr lang="sv-SE" altLang="sv-SE" sz="1000" i="1" dirty="0" smtClean="0">
                <a:cs typeface="Arial" panose="020B0604020202020204" pitchFamily="34" charset="0"/>
              </a:rPr>
              <a:t>Klicka</a:t>
            </a:r>
            <a:r>
              <a:rPr lang="sv-SE" altLang="sv-SE" sz="1000" dirty="0" smtClean="0">
                <a:cs typeface="Arial" panose="020B0604020202020204" pitchFamily="34" charset="0"/>
              </a:rPr>
              <a:t>------------</a:t>
            </a:r>
            <a:br>
              <a:rPr lang="sv-SE" altLang="sv-SE" sz="1000" dirty="0" smtClean="0">
                <a:cs typeface="Arial" panose="020B0604020202020204" pitchFamily="34" charset="0"/>
              </a:rPr>
            </a:br>
            <a:endParaRPr lang="sv-SE" sz="1000" dirty="0" smtClean="0"/>
          </a:p>
          <a:p>
            <a:pPr marL="0" indent="0">
              <a:buNone/>
            </a:pPr>
            <a:r>
              <a:rPr lang="sv-SE" sz="1000" dirty="0" smtClean="0"/>
              <a:t>Ahmed har ett kontrakt i första hand på sin lägenhet. </a:t>
            </a:r>
          </a:p>
          <a:p>
            <a:pPr marL="0" indent="0">
              <a:buNone/>
            </a:pPr>
            <a:r>
              <a:rPr lang="sv-SE" altLang="sv-SE" sz="1000" dirty="0" smtClean="0">
                <a:cs typeface="Arial" panose="020B0604020202020204" pitchFamily="34" charset="0"/>
              </a:rPr>
              <a:t>-----------</a:t>
            </a:r>
            <a:r>
              <a:rPr lang="sv-SE" altLang="sv-SE" sz="1000" i="1" dirty="0" smtClean="0">
                <a:cs typeface="Arial" panose="020B0604020202020204" pitchFamily="34" charset="0"/>
              </a:rPr>
              <a:t>Klicka</a:t>
            </a:r>
            <a:r>
              <a:rPr lang="sv-SE" altLang="sv-SE" sz="1000" dirty="0" smtClean="0">
                <a:cs typeface="Arial" panose="020B0604020202020204" pitchFamily="34" charset="0"/>
              </a:rPr>
              <a:t>------------</a:t>
            </a:r>
            <a:br>
              <a:rPr lang="sv-SE" altLang="sv-SE" sz="1000" dirty="0" smtClean="0">
                <a:cs typeface="Arial" panose="020B0604020202020204" pitchFamily="34" charset="0"/>
              </a:rPr>
            </a:br>
            <a:endParaRPr lang="sv-SE" sz="1000" dirty="0" smtClean="0"/>
          </a:p>
          <a:p>
            <a:pPr marL="0" indent="0">
              <a:buNone/>
            </a:pPr>
            <a:r>
              <a:rPr lang="sv-SE" sz="1000" dirty="0" smtClean="0"/>
              <a:t>Mohammed frågar om han får hyra lägenheten under tiden som Ahmed studerar.  </a:t>
            </a:r>
          </a:p>
          <a:p>
            <a:pPr marL="0" indent="0">
              <a:buNone/>
            </a:pPr>
            <a:r>
              <a:rPr lang="sv-SE" altLang="sv-SE" sz="1000" dirty="0" smtClean="0">
                <a:cs typeface="Arial" panose="020B0604020202020204" pitchFamily="34" charset="0"/>
              </a:rPr>
              <a:t>-----------</a:t>
            </a:r>
            <a:r>
              <a:rPr lang="sv-SE" altLang="sv-SE" sz="1000" i="1" dirty="0" smtClean="0">
                <a:cs typeface="Arial" panose="020B0604020202020204" pitchFamily="34" charset="0"/>
              </a:rPr>
              <a:t>Klicka</a:t>
            </a:r>
            <a:r>
              <a:rPr lang="sv-SE" altLang="sv-SE" sz="1000" dirty="0" smtClean="0">
                <a:cs typeface="Arial" panose="020B0604020202020204" pitchFamily="34" charset="0"/>
              </a:rPr>
              <a:t>------------</a:t>
            </a:r>
            <a:br>
              <a:rPr lang="sv-SE" altLang="sv-SE" sz="1000" dirty="0" smtClean="0">
                <a:cs typeface="Arial" panose="020B0604020202020204" pitchFamily="34" charset="0"/>
              </a:rPr>
            </a:br>
            <a:endParaRPr lang="sv-SE" sz="1000" dirty="0" smtClean="0"/>
          </a:p>
          <a:p>
            <a:pPr marL="0" indent="0">
              <a:buNone/>
            </a:pPr>
            <a:r>
              <a:rPr lang="sv-SE" sz="1000" dirty="0" smtClean="0"/>
              <a:t>Ahmed måste först fråga sin hyresvärd om han får lov att hyra ut lägenheten till Mohammed i andrahand.  </a:t>
            </a:r>
          </a:p>
          <a:p>
            <a:pPr marL="0" indent="0">
              <a:buNone/>
            </a:pPr>
            <a:r>
              <a:rPr lang="sv-SE" altLang="sv-SE" sz="1000" dirty="0" smtClean="0">
                <a:cs typeface="Arial" panose="020B0604020202020204" pitchFamily="34" charset="0"/>
              </a:rPr>
              <a:t>-----------</a:t>
            </a:r>
            <a:r>
              <a:rPr lang="sv-SE" altLang="sv-SE" sz="1000" i="1" dirty="0" smtClean="0">
                <a:cs typeface="Arial" panose="020B0604020202020204" pitchFamily="34" charset="0"/>
              </a:rPr>
              <a:t>Klicka</a:t>
            </a:r>
            <a:r>
              <a:rPr lang="sv-SE" altLang="sv-SE" sz="1000" dirty="0" smtClean="0">
                <a:cs typeface="Arial" panose="020B0604020202020204" pitchFamily="34" charset="0"/>
              </a:rPr>
              <a:t>------------</a:t>
            </a:r>
            <a:br>
              <a:rPr lang="sv-SE" altLang="sv-SE" sz="1000" dirty="0" smtClean="0">
                <a:cs typeface="Arial" panose="020B0604020202020204" pitchFamily="34" charset="0"/>
              </a:rPr>
            </a:br>
            <a:endParaRPr lang="sv-SE" sz="1000" b="1" dirty="0" smtClean="0"/>
          </a:p>
          <a:p>
            <a:pPr marL="0" indent="0">
              <a:buNone/>
            </a:pPr>
            <a:r>
              <a:rPr lang="sv-SE" sz="1000" b="1" dirty="0" smtClean="0"/>
              <a:t>Om hyresvärden godkänner </a:t>
            </a:r>
            <a:r>
              <a:rPr lang="sv-SE" sz="1000" dirty="0" smtClean="0"/>
              <a:t>uthyrningen måste hyresvärden skriva ett intyg om att han godkänner att Ahmed hyr ut lägenheten, ett så kallat intyg om godkänd andrahandsuthyrning. </a:t>
            </a:r>
            <a:br>
              <a:rPr lang="sv-SE" sz="1000" dirty="0" smtClean="0"/>
            </a:br>
            <a:r>
              <a:rPr lang="sv-SE" sz="1000" dirty="0" smtClean="0"/>
              <a:t>Ahmed måste också skriva ett kontrakt mellan honom och Mohammed, ett så kallat  andrahandskontrakt.  </a:t>
            </a:r>
            <a:br>
              <a:rPr lang="sv-SE" sz="1000" dirty="0" smtClean="0"/>
            </a:br>
            <a:endParaRPr lang="sv-SE" sz="1000" dirty="0" smtClean="0"/>
          </a:p>
          <a:p>
            <a:pPr marL="0" indent="0">
              <a:buNone/>
            </a:pPr>
            <a:r>
              <a:rPr lang="sv-SE" altLang="sv-SE" sz="1000" dirty="0" smtClean="0">
                <a:cs typeface="Arial" panose="020B0604020202020204" pitchFamily="34" charset="0"/>
              </a:rPr>
              <a:t>-----------</a:t>
            </a:r>
            <a:r>
              <a:rPr lang="sv-SE" altLang="sv-SE" sz="1000" i="1" dirty="0" smtClean="0">
                <a:cs typeface="Arial" panose="020B0604020202020204" pitchFamily="34" charset="0"/>
              </a:rPr>
              <a:t>Klicka</a:t>
            </a:r>
            <a:r>
              <a:rPr lang="sv-SE" altLang="sv-SE" sz="1000" dirty="0" smtClean="0">
                <a:cs typeface="Arial" panose="020B0604020202020204" pitchFamily="34" charset="0"/>
              </a:rPr>
              <a:t>------------</a:t>
            </a:r>
            <a:br>
              <a:rPr lang="sv-SE" altLang="sv-SE" sz="1000" dirty="0" smtClean="0">
                <a:cs typeface="Arial" panose="020B0604020202020204" pitchFamily="34" charset="0"/>
              </a:rPr>
            </a:br>
            <a:endParaRPr lang="sv-SE" sz="1000" dirty="0" smtClean="0"/>
          </a:p>
          <a:p>
            <a:pPr marL="0" indent="0">
              <a:buNone/>
            </a:pPr>
            <a:r>
              <a:rPr lang="sv-SE" sz="1000" dirty="0" smtClean="0"/>
              <a:t>Mohammed kan nu flytta in i Ahmeds lägenhet och kan </a:t>
            </a:r>
            <a:r>
              <a:rPr lang="sv-SE" sz="1000" b="1" dirty="0" smtClean="0"/>
              <a:t>ansöka om bostadsersättning</a:t>
            </a:r>
            <a:r>
              <a:rPr lang="sv-SE" sz="1000" dirty="0" smtClean="0"/>
              <a:t>.</a:t>
            </a:r>
          </a:p>
          <a:p>
            <a:pPr marL="0" indent="0">
              <a:buNone/>
            </a:pPr>
            <a:r>
              <a:rPr lang="sv-SE" sz="1000" dirty="0" smtClean="0"/>
              <a:t> </a:t>
            </a:r>
            <a:endParaRPr lang="sv-SE" sz="1000" b="1" dirty="0" smtClean="0"/>
          </a:p>
          <a:p>
            <a:pPr marL="0" indent="0">
              <a:buNone/>
            </a:pPr>
            <a:r>
              <a:rPr lang="sv-SE" sz="1000" b="1" dirty="0" smtClean="0"/>
              <a:t>Om hyresvärden inte godkänner </a:t>
            </a:r>
            <a:r>
              <a:rPr lang="sv-SE" sz="1000" dirty="0" smtClean="0"/>
              <a:t>att Mohammed ska flytta in har Ahmed inte rätt att hyra ut sin lägenhet. </a:t>
            </a:r>
          </a:p>
          <a:p>
            <a:pPr>
              <a:defRPr/>
            </a:pPr>
            <a:r>
              <a:rPr lang="sv-SE" sz="1000" dirty="0" smtClean="0"/>
              <a:t>Mohammed har </a:t>
            </a:r>
            <a:r>
              <a:rPr lang="sv-SE" sz="1000" b="1" dirty="0" smtClean="0"/>
              <a:t>inte rätt att ansöka om bostadsersättning </a:t>
            </a:r>
            <a:r>
              <a:rPr lang="sv-SE" sz="1000" dirty="0" smtClean="0"/>
              <a:t>om han inte har ett godkänt hyreskontrakt.</a:t>
            </a:r>
            <a:endParaRPr lang="sv-SE" sz="1000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D23F79-B3D3-496B-9824-A5EAEA59E923}" type="slidenum">
              <a:rPr lang="sv-SE" smtClean="0"/>
              <a:pPr>
                <a:defRPr/>
              </a:pPr>
              <a:t>11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018465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Platshållare för bildobjekt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576263" y="801688"/>
            <a:ext cx="5503862" cy="34417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>
          <a:xfrm>
            <a:off x="576086" y="4418016"/>
            <a:ext cx="5559246" cy="4835789"/>
          </a:xfrm>
        </p:spPr>
        <p:txBody>
          <a:bodyPr/>
          <a:lstStyle/>
          <a:p>
            <a:pPr eaLnBrk="1" fontAlgn="auto" hangingPunct="1">
              <a:spcBef>
                <a:spcPct val="0"/>
              </a:spcBef>
              <a:spcAft>
                <a:spcPts val="0"/>
              </a:spcAft>
              <a:defRPr/>
            </a:pPr>
            <a:r>
              <a:rPr lang="sv-SE" sz="1000" dirty="0" smtClean="0"/>
              <a:t>Du kan få bostadsersättning</a:t>
            </a:r>
            <a:r>
              <a:rPr lang="sv-SE" sz="1000" baseline="0" dirty="0" smtClean="0"/>
              <a:t> om du har en boendekostnad över </a:t>
            </a:r>
            <a:r>
              <a:rPr lang="sv-SE" sz="1000" b="1" baseline="0" dirty="0" smtClean="0"/>
              <a:t>1800 </a:t>
            </a:r>
            <a:r>
              <a:rPr lang="sv-SE" sz="1000" baseline="0" dirty="0" smtClean="0"/>
              <a:t>kronor upp till </a:t>
            </a:r>
            <a:r>
              <a:rPr lang="sv-SE" sz="1000" b="1" baseline="0" dirty="0" smtClean="0"/>
              <a:t>5700 </a:t>
            </a:r>
            <a:r>
              <a:rPr lang="sv-SE" sz="1000" baseline="0" dirty="0" smtClean="0"/>
              <a:t>kronor i månaden.</a:t>
            </a:r>
            <a:br>
              <a:rPr lang="sv-SE" sz="1000" baseline="0" dirty="0" smtClean="0"/>
            </a:br>
            <a:endParaRPr lang="sv-SE" sz="1000" baseline="0" dirty="0" smtClean="0"/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defRPr/>
            </a:pPr>
            <a:r>
              <a:rPr lang="sv-SE" sz="1000" baseline="0" dirty="0" smtClean="0"/>
              <a:t>Är din boendekostnad mindre än 1800 kronor kan du inte få någon ersättning. Och d</a:t>
            </a:r>
            <a:r>
              <a:rPr lang="sv-SE" sz="1000" dirty="0" smtClean="0"/>
              <a:t>u </a:t>
            </a:r>
            <a:r>
              <a:rPr lang="sv-SE" sz="1000" dirty="0"/>
              <a:t>kan inte få bostadsersättning för bostadskostnad som överstiger 5 700 kronor</a:t>
            </a:r>
            <a:r>
              <a:rPr lang="sv-SE" sz="1000" dirty="0" smtClean="0"/>
              <a:t>.</a:t>
            </a:r>
            <a:br>
              <a:rPr lang="sv-SE" sz="1000" dirty="0" smtClean="0"/>
            </a:br>
            <a:endParaRPr lang="sv-SE" sz="1000" dirty="0" smtClean="0"/>
          </a:p>
          <a:p>
            <a:r>
              <a:rPr lang="sv-SE" altLang="sv-SE" sz="1000" b="1" dirty="0" smtClean="0"/>
              <a:t>Om du har en etableringsplan</a:t>
            </a:r>
            <a:endParaRPr lang="sv-SE" sz="1000" b="1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altLang="sv-SE" sz="1000" dirty="0" smtClean="0"/>
              <a:t>Bostadsersättning kan tidigast beviljas från och med den månad din ansökan kommer in till  Försäkringskassan. </a:t>
            </a:r>
            <a:br>
              <a:rPr lang="sv-SE" altLang="sv-SE" sz="1000" dirty="0" smtClean="0"/>
            </a:br>
            <a:endParaRPr lang="sv-SE" altLang="sv-SE" sz="1000" dirty="0" smtClean="0"/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defRPr/>
            </a:pPr>
            <a:r>
              <a:rPr lang="sv-SE" sz="1000" dirty="0" smtClean="0"/>
              <a:t>Du får mindre pengar i bostadsersättning om du deltar mindre än heltid i etableringsplanen.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sz="100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000" dirty="0" smtClean="0"/>
              <a:t>Om du har ogiltig frånvaro kan Arbetsförmedlingen sänka</a:t>
            </a:r>
            <a:r>
              <a:rPr lang="sv-SE" sz="1000" baseline="0" dirty="0" smtClean="0"/>
              <a:t> din etableringsersättning. Då sänker även Försäkringskassan din bostadsersättning.</a:t>
            </a:r>
            <a:r>
              <a:rPr lang="sv-SE" sz="1000" dirty="0" smtClean="0"/>
              <a:t> </a:t>
            </a: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defRPr/>
            </a:pPr>
            <a:endParaRPr lang="sv-SE" altLang="sv-SE" sz="1000" dirty="0"/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defRPr/>
            </a:pPr>
            <a:r>
              <a:rPr lang="sv-SE" altLang="sv-SE" sz="1000" b="1" dirty="0" smtClean="0"/>
              <a:t>Om du deltar ett etableringsprogram</a:t>
            </a:r>
            <a:br>
              <a:rPr lang="sv-SE" altLang="sv-SE" sz="1000" b="1" dirty="0" smtClean="0"/>
            </a:br>
            <a:r>
              <a:rPr lang="sv-SE" altLang="sv-SE" sz="1000" dirty="0" smtClean="0"/>
              <a:t>kan du tidigast </a:t>
            </a:r>
            <a:r>
              <a:rPr lang="sv-SE" altLang="sv-SE" sz="1000" dirty="0"/>
              <a:t>beviljas </a:t>
            </a:r>
            <a:r>
              <a:rPr lang="sv-SE" altLang="sv-SE" sz="1000" dirty="0" smtClean="0"/>
              <a:t>bostadsersättning från </a:t>
            </a:r>
            <a:r>
              <a:rPr lang="sv-SE" altLang="sv-SE" sz="1000" dirty="0"/>
              <a:t>och med </a:t>
            </a:r>
            <a:r>
              <a:rPr lang="sv-SE" altLang="sv-SE" sz="1000" dirty="0" smtClean="0"/>
              <a:t>månaden innan </a:t>
            </a:r>
            <a:r>
              <a:rPr lang="sv-SE" altLang="sv-SE" sz="1000" dirty="0"/>
              <a:t>din ansökan kommer in till  Försäkringskassan. </a:t>
            </a: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defRPr/>
            </a:pPr>
            <a:endParaRPr lang="sv-SE" altLang="sv-SE" sz="1000" dirty="0" smtClean="0">
              <a:cs typeface="Arial" panose="020B0604020202020204" pitchFamily="34" charset="0"/>
            </a:endParaRP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defRPr/>
            </a:pPr>
            <a:r>
              <a:rPr lang="sv-SE" altLang="sv-SE" sz="1000" dirty="0" smtClean="0">
                <a:cs typeface="Arial" panose="020B0604020202020204" pitchFamily="34" charset="0"/>
              </a:rPr>
              <a:t>-----------</a:t>
            </a:r>
            <a:r>
              <a:rPr lang="sv-SE" altLang="sv-SE" sz="1000" i="1" dirty="0" smtClean="0">
                <a:cs typeface="Arial" panose="020B0604020202020204" pitchFamily="34" charset="0"/>
              </a:rPr>
              <a:t>Klicka</a:t>
            </a:r>
            <a:r>
              <a:rPr lang="sv-SE" altLang="sv-SE" sz="1000" dirty="0" smtClean="0">
                <a:cs typeface="Arial" panose="020B0604020202020204" pitchFamily="34" charset="0"/>
              </a:rPr>
              <a:t>------------</a:t>
            </a:r>
            <a:r>
              <a:rPr lang="sv-SE" altLang="sv-SE" sz="1000" dirty="0" smtClean="0"/>
              <a:t/>
            </a:r>
            <a:br>
              <a:rPr lang="sv-SE" altLang="sv-SE" sz="1000" dirty="0" smtClean="0"/>
            </a:br>
            <a:r>
              <a:rPr lang="sv-SE" altLang="sv-SE" sz="1000" dirty="0" smtClean="0"/>
              <a:t/>
            </a:r>
            <a:br>
              <a:rPr lang="sv-SE" altLang="sv-SE" sz="1000" dirty="0" smtClean="0"/>
            </a:br>
            <a:r>
              <a:rPr lang="sv-SE" altLang="sv-SE" sz="1000" dirty="0" smtClean="0"/>
              <a:t>Bostadsersättning </a:t>
            </a:r>
            <a:r>
              <a:rPr lang="sv-SE" altLang="sv-SE" sz="1000" dirty="0"/>
              <a:t>betalas i </a:t>
            </a:r>
            <a:r>
              <a:rPr lang="sv-SE" altLang="sv-SE" sz="1000" b="1" dirty="0"/>
              <a:t>efterskott</a:t>
            </a:r>
            <a:r>
              <a:rPr lang="sv-SE" altLang="sv-SE" sz="1000" dirty="0"/>
              <a:t> och det innebär att du får betala första hyran </a:t>
            </a:r>
            <a:r>
              <a:rPr lang="sv-SE" altLang="sv-SE" sz="1000" dirty="0" smtClean="0"/>
              <a:t>själv. Den </a:t>
            </a:r>
            <a:r>
              <a:rPr lang="sv-SE" sz="1000" dirty="0" smtClean="0"/>
              <a:t>betalas oftast ut samtidigt </a:t>
            </a:r>
            <a:r>
              <a:rPr lang="sv-SE" sz="1000" dirty="0"/>
              <a:t>som etableringsersättningen. </a:t>
            </a:r>
            <a:r>
              <a:rPr lang="sv-SE" sz="1000" dirty="0" smtClean="0"/>
              <a:t/>
            </a:r>
            <a:br>
              <a:rPr lang="sv-SE" sz="1000" dirty="0" smtClean="0"/>
            </a:br>
            <a:endParaRPr lang="sv-SE" altLang="sv-SE" sz="1000" dirty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sv-SE" altLang="sv-SE" sz="1000" dirty="0" smtClean="0">
                <a:cs typeface="Arial" panose="020B0604020202020204" pitchFamily="34" charset="0"/>
              </a:rPr>
              <a:t>-----------</a:t>
            </a:r>
            <a:r>
              <a:rPr lang="sv-SE" altLang="sv-SE" sz="1000" i="1" dirty="0" smtClean="0">
                <a:cs typeface="Arial" panose="020B0604020202020204" pitchFamily="34" charset="0"/>
              </a:rPr>
              <a:t>Klicka</a:t>
            </a:r>
            <a:r>
              <a:rPr lang="sv-SE" altLang="sv-SE" sz="1000" dirty="0" smtClean="0">
                <a:cs typeface="Arial" panose="020B0604020202020204" pitchFamily="34" charset="0"/>
              </a:rPr>
              <a:t>------------</a:t>
            </a:r>
            <a:br>
              <a:rPr lang="sv-SE" altLang="sv-SE" sz="1000" dirty="0" smtClean="0">
                <a:cs typeface="Arial" panose="020B0604020202020204" pitchFamily="34" charset="0"/>
              </a:rPr>
            </a:br>
            <a:r>
              <a:rPr lang="sv-SE" altLang="sv-SE" sz="1000" dirty="0" smtClean="0"/>
              <a:t/>
            </a:r>
            <a:br>
              <a:rPr lang="sv-SE" altLang="sv-SE" sz="1000" dirty="0" smtClean="0"/>
            </a:br>
            <a:r>
              <a:rPr lang="sv-SE" sz="1000" dirty="0"/>
              <a:t>Du ska </a:t>
            </a:r>
            <a:r>
              <a:rPr lang="sv-SE" sz="1000" b="1" dirty="0"/>
              <a:t>anmäla alla förändringar </a:t>
            </a:r>
            <a:r>
              <a:rPr lang="sv-SE" sz="1000" dirty="0"/>
              <a:t>som kan påverka din </a:t>
            </a:r>
            <a:r>
              <a:rPr lang="sv-SE" sz="1000" dirty="0" smtClean="0"/>
              <a:t>ersättning!</a:t>
            </a:r>
          </a:p>
        </p:txBody>
      </p:sp>
      <p:sp>
        <p:nvSpPr>
          <p:cNvPr id="86020" name="Platshållare för bild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sv-SE" altLang="sv-SE" dirty="0" smtClean="0">
                <a:latin typeface="Arial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57145588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>
          <a:xfrm>
            <a:off x="692941" y="4490915"/>
            <a:ext cx="5177503" cy="4849576"/>
          </a:xfrm>
        </p:spPr>
        <p:txBody>
          <a:bodyPr/>
          <a:lstStyle/>
          <a:p>
            <a:pPr marL="0" indent="0">
              <a:buNone/>
            </a:pPr>
            <a:r>
              <a:rPr lang="sv-SE" sz="1000" dirty="0" smtClean="0"/>
              <a:t>Ex</a:t>
            </a:r>
            <a:r>
              <a:rPr lang="sv-SE" sz="1000" dirty="0"/>
              <a:t>. 1. </a:t>
            </a:r>
            <a:br>
              <a:rPr lang="sv-SE" sz="1000" dirty="0"/>
            </a:br>
            <a:r>
              <a:rPr lang="sv-SE" sz="1000" dirty="0"/>
              <a:t>Bostadskostnad 	3500 kronor</a:t>
            </a:r>
            <a:br>
              <a:rPr lang="sv-SE" sz="1000" dirty="0"/>
            </a:br>
            <a:r>
              <a:rPr lang="sv-SE" sz="1000" dirty="0"/>
              <a:t>Du betalar </a:t>
            </a:r>
            <a:r>
              <a:rPr lang="sv-SE" sz="1000" dirty="0" smtClean="0"/>
              <a:t>själv		-</a:t>
            </a:r>
            <a:r>
              <a:rPr lang="sv-SE" sz="1000" u="sng" dirty="0" smtClean="0"/>
              <a:t>1800 </a:t>
            </a:r>
            <a:r>
              <a:rPr lang="sv-SE" sz="1000" u="sng" dirty="0"/>
              <a:t>kronor  </a:t>
            </a:r>
            <a:br>
              <a:rPr lang="sv-SE" sz="1000" u="sng" dirty="0"/>
            </a:br>
            <a:r>
              <a:rPr lang="sv-SE" sz="1000" dirty="0"/>
              <a:t>Bostadsersättning   	1700 </a:t>
            </a:r>
            <a:r>
              <a:rPr lang="sv-SE" sz="1000" dirty="0" smtClean="0"/>
              <a:t>kronor</a:t>
            </a:r>
            <a:br>
              <a:rPr lang="sv-SE" sz="1000" dirty="0" smtClean="0"/>
            </a:br>
            <a:endParaRPr lang="sv-SE" sz="1000" dirty="0" smtClean="0"/>
          </a:p>
          <a:p>
            <a:pPr marL="0" indent="0">
              <a:buNone/>
            </a:pPr>
            <a:r>
              <a:rPr lang="sv-SE" altLang="sv-SE" sz="1000" dirty="0" smtClean="0">
                <a:cs typeface="Arial" panose="020B0604020202020204" pitchFamily="34" charset="0"/>
              </a:rPr>
              <a:t>-----------</a:t>
            </a:r>
            <a:r>
              <a:rPr lang="sv-SE" altLang="sv-SE" sz="1000" i="1" dirty="0" smtClean="0">
                <a:cs typeface="Arial" panose="020B0604020202020204" pitchFamily="34" charset="0"/>
              </a:rPr>
              <a:t>Klicka</a:t>
            </a:r>
            <a:r>
              <a:rPr lang="sv-SE" altLang="sv-SE" sz="1000" dirty="0" smtClean="0">
                <a:cs typeface="Arial" panose="020B0604020202020204" pitchFamily="34" charset="0"/>
              </a:rPr>
              <a:t>------------</a:t>
            </a:r>
            <a:endParaRPr lang="sv-SE" sz="1000" dirty="0"/>
          </a:p>
          <a:p>
            <a:pPr marL="0" indent="0">
              <a:buNone/>
            </a:pPr>
            <a:r>
              <a:rPr lang="sv-SE" sz="1000" dirty="0"/>
              <a:t>Ex. 2.</a:t>
            </a:r>
            <a:br>
              <a:rPr lang="sv-SE" sz="1000" dirty="0"/>
            </a:br>
            <a:r>
              <a:rPr lang="sv-SE" sz="1000" dirty="0"/>
              <a:t>Bostadsersättning	5700 kronor</a:t>
            </a:r>
            <a:br>
              <a:rPr lang="sv-SE" sz="1000" dirty="0"/>
            </a:br>
            <a:r>
              <a:rPr lang="sv-SE" sz="1000" dirty="0"/>
              <a:t>Du betalar själv            </a:t>
            </a:r>
            <a:r>
              <a:rPr lang="sv-SE" sz="1000" dirty="0" smtClean="0"/>
              <a:t>	 </a:t>
            </a:r>
            <a:r>
              <a:rPr lang="sv-SE" sz="1000" u="sng" dirty="0"/>
              <a:t>-1800 kronor</a:t>
            </a:r>
            <a:br>
              <a:rPr lang="sv-SE" sz="1000" u="sng" dirty="0"/>
            </a:br>
            <a:r>
              <a:rPr lang="sv-SE" sz="1000" dirty="0"/>
              <a:t>Bostadsersättning	3900 </a:t>
            </a:r>
            <a:r>
              <a:rPr lang="sv-SE" sz="1000" dirty="0" smtClean="0"/>
              <a:t>kronor</a:t>
            </a:r>
            <a:br>
              <a:rPr lang="sv-SE" sz="1000" dirty="0" smtClean="0"/>
            </a:br>
            <a:endParaRPr lang="sv-SE" sz="1000" dirty="0" smtClean="0"/>
          </a:p>
          <a:p>
            <a:pPr marL="0" indent="0">
              <a:buNone/>
            </a:pPr>
            <a:r>
              <a:rPr lang="sv-SE" altLang="sv-SE" sz="1000" dirty="0" smtClean="0">
                <a:cs typeface="Arial" panose="020B0604020202020204" pitchFamily="34" charset="0"/>
              </a:rPr>
              <a:t>-----------</a:t>
            </a:r>
            <a:r>
              <a:rPr lang="sv-SE" altLang="sv-SE" sz="1000" i="1" dirty="0" smtClean="0">
                <a:cs typeface="Arial" panose="020B0604020202020204" pitchFamily="34" charset="0"/>
              </a:rPr>
              <a:t>Klicka</a:t>
            </a:r>
            <a:r>
              <a:rPr lang="sv-SE" altLang="sv-SE" sz="1000" dirty="0" smtClean="0">
                <a:cs typeface="Arial" panose="020B0604020202020204" pitchFamily="34" charset="0"/>
              </a:rPr>
              <a:t>------------</a:t>
            </a:r>
            <a:br>
              <a:rPr lang="sv-SE" altLang="sv-SE" sz="1000" dirty="0" smtClean="0">
                <a:cs typeface="Arial" panose="020B0604020202020204" pitchFamily="34" charset="0"/>
              </a:rPr>
            </a:br>
            <a:endParaRPr lang="sv-SE" sz="1000" dirty="0"/>
          </a:p>
          <a:p>
            <a:pPr marL="0" indent="0">
              <a:buNone/>
            </a:pPr>
            <a:r>
              <a:rPr lang="sv-SE" sz="1000" dirty="0"/>
              <a:t>Ex. 3</a:t>
            </a:r>
            <a:br>
              <a:rPr lang="sv-SE" sz="1000" dirty="0"/>
            </a:br>
            <a:r>
              <a:rPr lang="sv-SE" sz="1000" dirty="0"/>
              <a:t>Bostadskostnad	</a:t>
            </a:r>
            <a:r>
              <a:rPr lang="sv-SE" sz="1000" dirty="0" smtClean="0"/>
              <a:t>	6000 </a:t>
            </a:r>
            <a:r>
              <a:rPr lang="sv-SE" sz="1000" dirty="0"/>
              <a:t>kronor</a:t>
            </a:r>
            <a:br>
              <a:rPr lang="sv-SE" sz="1000" dirty="0"/>
            </a:br>
            <a:r>
              <a:rPr lang="sv-SE" sz="1000" dirty="0"/>
              <a:t>Du betalar själv	</a:t>
            </a:r>
            <a:r>
              <a:rPr lang="sv-SE" sz="1000" dirty="0" smtClean="0"/>
              <a:t>	-</a:t>
            </a:r>
            <a:r>
              <a:rPr lang="sv-SE" sz="1000" u="sng" dirty="0"/>
              <a:t>1800 kronor </a:t>
            </a:r>
            <a:br>
              <a:rPr lang="sv-SE" sz="1000" u="sng" dirty="0"/>
            </a:br>
            <a:r>
              <a:rPr lang="sv-SE" sz="1000" dirty="0"/>
              <a:t>Bostadsersättning 	3900 </a:t>
            </a:r>
            <a:r>
              <a:rPr lang="sv-SE" sz="1000" dirty="0" smtClean="0"/>
              <a:t>kronor</a:t>
            </a:r>
            <a:br>
              <a:rPr lang="sv-SE" sz="1000" dirty="0" smtClean="0"/>
            </a:br>
            <a:r>
              <a:rPr lang="sv-SE" sz="1000" dirty="0" smtClean="0"/>
              <a:t/>
            </a:r>
            <a:br>
              <a:rPr lang="sv-SE" sz="1000" dirty="0" smtClean="0"/>
            </a:br>
            <a:r>
              <a:rPr lang="sv-SE" sz="1000" dirty="0" smtClean="0"/>
              <a:t>I exempel 3 visar vi att du själv, förutom 1800 kronor, också måste betala mellanskillnaden mellan maxgränsen på 5700 och 6000 kr, d.v.s. 300 kronor.  </a:t>
            </a:r>
            <a:br>
              <a:rPr lang="sv-SE" sz="1000" dirty="0" smtClean="0"/>
            </a:br>
            <a:r>
              <a:rPr lang="sv-SE" sz="1000" dirty="0" smtClean="0"/>
              <a:t>Totalt får du betala 1800 + 300 kronor = 2100 kronor. </a:t>
            </a:r>
            <a:endParaRPr lang="sv-SE" sz="1000" dirty="0"/>
          </a:p>
          <a:p>
            <a:endParaRPr lang="sv-SE" sz="1000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D23F79-B3D3-496B-9824-A5EAEA59E923}" type="slidenum">
              <a:rPr lang="sv-SE" smtClean="0"/>
              <a:pPr>
                <a:defRPr/>
              </a:pPr>
              <a:t>13</a:t>
            </a:fld>
            <a:endParaRPr lang="sv-SE"/>
          </a:p>
        </p:txBody>
      </p:sp>
      <p:pic>
        <p:nvPicPr>
          <p:cNvPr id="2" name="Bildobjekt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932" y="795271"/>
            <a:ext cx="5117317" cy="3586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253181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692150" y="714375"/>
            <a:ext cx="5413375" cy="3384550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>
          <a:xfrm>
            <a:off x="692180" y="4315247"/>
            <a:ext cx="5330190" cy="4466987"/>
          </a:xfrm>
        </p:spPr>
        <p:txBody>
          <a:bodyPr/>
          <a:lstStyle/>
          <a:p>
            <a:r>
              <a:rPr lang="sv-SE" sz="1000" b="1" dirty="0" smtClean="0">
                <a:latin typeface="+mn-lt"/>
              </a:rPr>
              <a:t>Så här ansöker du om bostadsersättning</a:t>
            </a:r>
          </a:p>
          <a:p>
            <a:r>
              <a:rPr lang="sv-SE" altLang="sv-SE" sz="1000" dirty="0">
                <a:cs typeface="Arial" panose="020B0604020202020204" pitchFamily="34" charset="0"/>
              </a:rPr>
              <a:t>-----------</a:t>
            </a:r>
            <a:r>
              <a:rPr lang="sv-SE" altLang="sv-SE" sz="1000" i="1" dirty="0">
                <a:cs typeface="Arial" panose="020B0604020202020204" pitchFamily="34" charset="0"/>
              </a:rPr>
              <a:t>Klicka</a:t>
            </a:r>
            <a:r>
              <a:rPr lang="sv-SE" altLang="sv-SE" sz="1000" dirty="0">
                <a:cs typeface="Arial" panose="020B0604020202020204" pitchFamily="34" charset="0"/>
              </a:rPr>
              <a:t>------------</a:t>
            </a:r>
            <a:endParaRPr lang="sv-SE" sz="1000" b="1" dirty="0"/>
          </a:p>
          <a:p>
            <a:r>
              <a:rPr lang="sv-SE" sz="1000" dirty="0" smtClean="0"/>
              <a:t>Gå in på försäkringskassans webbplats</a:t>
            </a:r>
          </a:p>
          <a:p>
            <a:r>
              <a:rPr lang="sv-SE" altLang="sv-SE" sz="1000" dirty="0">
                <a:cs typeface="Arial" panose="020B0604020202020204" pitchFamily="34" charset="0"/>
              </a:rPr>
              <a:t>-----------</a:t>
            </a:r>
            <a:r>
              <a:rPr lang="sv-SE" altLang="sv-SE" sz="1000" i="1" dirty="0">
                <a:cs typeface="Arial" panose="020B0604020202020204" pitchFamily="34" charset="0"/>
              </a:rPr>
              <a:t>Klicka</a:t>
            </a:r>
            <a:r>
              <a:rPr lang="sv-SE" altLang="sv-SE" sz="1000" dirty="0">
                <a:cs typeface="Arial" panose="020B0604020202020204" pitchFamily="34" charset="0"/>
              </a:rPr>
              <a:t>------------ </a:t>
            </a:r>
            <a:r>
              <a:rPr lang="sv-SE" sz="1000" dirty="0" smtClean="0"/>
              <a:t>Sök efter blanketten ”Ansökan bostadsersättning”</a:t>
            </a:r>
          </a:p>
          <a:p>
            <a:r>
              <a:rPr lang="sv-SE" sz="1000" dirty="0" smtClean="0"/>
              <a:t>Blanketten kan du även hämta på ett Servicekontor</a:t>
            </a:r>
          </a:p>
          <a:p>
            <a:r>
              <a:rPr lang="sv-SE" altLang="sv-SE" sz="1000" dirty="0">
                <a:cs typeface="Arial" panose="020B0604020202020204" pitchFamily="34" charset="0"/>
              </a:rPr>
              <a:t>-----------</a:t>
            </a:r>
            <a:r>
              <a:rPr lang="sv-SE" altLang="sv-SE" sz="1000" i="1" dirty="0">
                <a:cs typeface="Arial" panose="020B0604020202020204" pitchFamily="34" charset="0"/>
              </a:rPr>
              <a:t>Klicka</a:t>
            </a:r>
            <a:r>
              <a:rPr lang="sv-SE" altLang="sv-SE" sz="1000" dirty="0">
                <a:cs typeface="Arial" panose="020B0604020202020204" pitchFamily="34" charset="0"/>
              </a:rPr>
              <a:t>------------ </a:t>
            </a:r>
            <a:endParaRPr lang="sv-SE" altLang="sv-SE" sz="1000" dirty="0" smtClean="0">
              <a:cs typeface="Arial" panose="020B0604020202020204" pitchFamily="34" charset="0"/>
            </a:endParaRPr>
          </a:p>
          <a:p>
            <a:r>
              <a:rPr lang="sv-SE" sz="1000" dirty="0" smtClean="0"/>
              <a:t>Bor du med en make som också har rätt till etableringsersättning och etableringstillägg ska ni tillsammans ansöka på blanketten. En sambo eller registrerad partner räknas som make.</a:t>
            </a:r>
          </a:p>
          <a:p>
            <a:endParaRPr lang="sv-SE" sz="1000" dirty="0"/>
          </a:p>
          <a:p>
            <a:r>
              <a:rPr lang="sv-SE" sz="1000" dirty="0" smtClean="0"/>
              <a:t>Ansökan ska till Försäkringskassan.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D23F79-B3D3-496B-9824-A5EAEA59E923}" type="slidenum">
              <a:rPr lang="sv-SE" smtClean="0"/>
              <a:pPr>
                <a:defRPr/>
              </a:pPr>
              <a:t>14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8417853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603250" y="663575"/>
            <a:ext cx="5495925" cy="3435350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>
          <a:xfrm>
            <a:off x="603016" y="4171231"/>
            <a:ext cx="5495911" cy="4849576"/>
          </a:xfrm>
        </p:spPr>
        <p:txBody>
          <a:bodyPr/>
          <a:lstStyle/>
          <a:p>
            <a:r>
              <a:rPr lang="sv-SE" sz="1000" b="0" dirty="0" smtClean="0">
                <a:latin typeface="+mn-lt"/>
              </a:rPr>
              <a:t>Det är viktigt att du anmäler om något förändras.</a:t>
            </a:r>
            <a:r>
              <a:rPr lang="sv-SE" sz="1000" b="0" baseline="0" dirty="0" smtClean="0">
                <a:latin typeface="+mn-lt"/>
              </a:rPr>
              <a:t> Då kan vi se till att du får rätt ersättning. Om du får för mycket kan du bli skyldig att betala tillbaka pengarna.</a:t>
            </a:r>
          </a:p>
          <a:p>
            <a:endParaRPr lang="sv-SE" sz="1000" b="0" baseline="0" dirty="0" smtClean="0">
              <a:latin typeface="+mn-lt"/>
            </a:endParaRPr>
          </a:p>
          <a:p>
            <a:r>
              <a:rPr lang="sv-SE" sz="1000" b="0" baseline="0" dirty="0" smtClean="0">
                <a:latin typeface="+mn-lt"/>
              </a:rPr>
              <a:t>Anmäl alltid </a:t>
            </a:r>
            <a:r>
              <a:rPr lang="sv-SE" sz="1000" b="0" dirty="0" smtClean="0">
                <a:latin typeface="+mn-lt"/>
              </a:rPr>
              <a:t/>
            </a:r>
            <a:br>
              <a:rPr lang="sv-SE" sz="1000" b="0" dirty="0" smtClean="0">
                <a:latin typeface="+mn-lt"/>
              </a:rPr>
            </a:br>
            <a:endParaRPr lang="sv-SE" sz="1000" b="1" dirty="0" smtClean="0">
              <a:latin typeface="+mn-lt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altLang="sv-SE" sz="1000" dirty="0" smtClean="0"/>
              <a:t>Om du får ändrade bostadskostnader, </a:t>
            </a:r>
            <a:br>
              <a:rPr lang="sv-SE" altLang="sv-SE" sz="1000" dirty="0" smtClean="0"/>
            </a:br>
            <a:endParaRPr lang="sv-SE" altLang="sv-SE" sz="10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000" dirty="0" smtClean="0"/>
              <a:t>Om du inte längre bor ensam t.ex. om någon </a:t>
            </a:r>
            <a:r>
              <a:rPr lang="sv-SE" sz="1000" b="1" dirty="0" smtClean="0"/>
              <a:t>flyttar ihop</a:t>
            </a:r>
            <a:r>
              <a:rPr lang="sv-SE" sz="1000" dirty="0" smtClean="0"/>
              <a:t> med dig t.ex. din maka eller maka eller någon annan </a:t>
            </a:r>
            <a:r>
              <a:rPr lang="sv-SE" sz="1000" b="1" dirty="0" smtClean="0"/>
              <a:t>flyttar in</a:t>
            </a:r>
            <a:r>
              <a:rPr lang="sv-SE" sz="1000" dirty="0" smtClean="0"/>
              <a:t> i bostaden t.ex. en släkting eller kompis.</a:t>
            </a:r>
            <a:r>
              <a:rPr lang="sv-SE" altLang="sv-SE" sz="1000" dirty="0" smtClean="0">
                <a:cs typeface="Arial" panose="020B0604020202020204" pitchFamily="34" charset="0"/>
              </a:rPr>
              <a:t/>
            </a:r>
            <a:br>
              <a:rPr lang="sv-SE" altLang="sv-SE" sz="1000" dirty="0" smtClean="0">
                <a:cs typeface="Arial" panose="020B0604020202020204" pitchFamily="34" charset="0"/>
              </a:rPr>
            </a:br>
            <a:endParaRPr lang="sv-SE" altLang="sv-SE" sz="1000" dirty="0" smtClean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altLang="sv-SE" sz="1000" dirty="0" smtClean="0"/>
              <a:t>Om du flyttar. </a:t>
            </a:r>
            <a:r>
              <a:rPr lang="sv-SE" sz="1000" dirty="0" smtClean="0"/>
              <a:t>Kom ihåg att folkbokföra dig på nya adress.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sv-SE" sz="1000" b="1" dirty="0" smtClean="0"/>
          </a:p>
          <a:p>
            <a:r>
              <a:rPr lang="sv-SE" sz="1000" b="1" dirty="0" smtClean="0"/>
              <a:t>Om du deltar i ett etableringsprogram</a:t>
            </a:r>
          </a:p>
          <a:p>
            <a:r>
              <a:rPr lang="sv-SE" sz="1000" b="0" dirty="0" smtClean="0"/>
              <a:t>Ska du alltid anmäla förändringar</a:t>
            </a:r>
            <a:r>
              <a:rPr lang="sv-SE" sz="1000" b="0" baseline="0" dirty="0" smtClean="0"/>
              <a:t> till Försäkringskassan</a:t>
            </a:r>
          </a:p>
          <a:p>
            <a:endParaRPr lang="sv-SE" sz="1000" b="1" dirty="0" smtClean="0"/>
          </a:p>
          <a:p>
            <a:r>
              <a:rPr lang="sv-SE" sz="1000" b="1" dirty="0" smtClean="0"/>
              <a:t>Om du har en etableringsplan</a:t>
            </a:r>
            <a:br>
              <a:rPr lang="sv-SE" sz="1000" b="1" dirty="0" smtClean="0"/>
            </a:br>
            <a:r>
              <a:rPr lang="sv-SE" sz="1000" b="0" dirty="0" smtClean="0"/>
              <a:t>ska du alltid anmäla förändringar till Arbetsförmedlingen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sz="1000" b="0" dirty="0" smtClean="0"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000" b="0" dirty="0" smtClean="0">
                <a:latin typeface="+mn-lt"/>
              </a:rPr>
              <a:t>Du kan också anmäla förändringar till ett </a:t>
            </a:r>
            <a:r>
              <a:rPr lang="sv-SE" sz="1000" b="1" dirty="0" smtClean="0">
                <a:latin typeface="+mn-lt"/>
              </a:rPr>
              <a:t>Servicekontor</a:t>
            </a:r>
          </a:p>
          <a:p>
            <a:endParaRPr lang="sv-SE" sz="1000" b="0" dirty="0" smtClean="0"/>
          </a:p>
          <a:p>
            <a:pPr>
              <a:lnSpc>
                <a:spcPct val="90000"/>
              </a:lnSpc>
              <a:defRPr/>
            </a:pPr>
            <a:r>
              <a:rPr lang="sv-SE" sz="1000" b="1" dirty="0" smtClean="0"/>
              <a:t>Frågor </a:t>
            </a:r>
            <a:r>
              <a:rPr lang="sv-SE" sz="1000" b="1" dirty="0"/>
              <a:t>och svar:</a:t>
            </a:r>
          </a:p>
          <a:p>
            <a:pPr>
              <a:lnSpc>
                <a:spcPct val="90000"/>
              </a:lnSpc>
              <a:defRPr/>
            </a:pPr>
            <a:r>
              <a:rPr lang="sv-SE" sz="1000" b="1" i="1" dirty="0"/>
              <a:t>Måste jag meddela </a:t>
            </a:r>
            <a:r>
              <a:rPr lang="sv-SE" sz="1000" b="1" i="1" dirty="0" smtClean="0"/>
              <a:t>Försäkringskassan även </a:t>
            </a:r>
            <a:r>
              <a:rPr lang="sv-SE" sz="1000" b="1" i="1" dirty="0"/>
              <a:t>om personen som bor hos mig inte har uppehållstillstånd?  </a:t>
            </a:r>
          </a:p>
          <a:p>
            <a:pPr>
              <a:lnSpc>
                <a:spcPct val="90000"/>
              </a:lnSpc>
              <a:defRPr/>
            </a:pPr>
            <a:r>
              <a:rPr lang="sv-SE" altLang="sv-SE" sz="1000" dirty="0"/>
              <a:t>Ja, även om personen inte har uppehållstillstånd så ska du meddela Försäkringskassan. Om du inte meddelar Försäkringskassan kan du bli skyldig att betala tillbaka pengar. 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D23F79-B3D3-496B-9824-A5EAEA59E923}" type="slidenum">
              <a:rPr lang="sv-SE" smtClean="0"/>
              <a:pPr>
                <a:defRPr/>
              </a:pPr>
              <a:t>15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8152198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711200" y="744538"/>
            <a:ext cx="5483225" cy="3427412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>
          <a:xfrm>
            <a:off x="712295" y="4315247"/>
            <a:ext cx="5481248" cy="4466987"/>
          </a:xfrm>
        </p:spPr>
        <p:txBody>
          <a:bodyPr/>
          <a:lstStyle/>
          <a:p>
            <a:r>
              <a:rPr lang="sv-SE" sz="1000" b="1" dirty="0"/>
              <a:t>Tänk </a:t>
            </a:r>
            <a:r>
              <a:rPr lang="sv-SE" sz="1000" b="1" dirty="0" smtClean="0"/>
              <a:t>på…</a:t>
            </a:r>
            <a:br>
              <a:rPr lang="sv-SE" sz="1000" b="1" dirty="0" smtClean="0"/>
            </a:br>
            <a:endParaRPr lang="sv-SE" sz="1000" dirty="0"/>
          </a:p>
          <a:p>
            <a:pPr lvl="0"/>
            <a:r>
              <a:rPr lang="sv-SE" sz="1000" dirty="0" smtClean="0"/>
              <a:t>Efter </a:t>
            </a:r>
            <a:r>
              <a:rPr lang="sv-SE" sz="1000" dirty="0"/>
              <a:t>att du ansökt om </a:t>
            </a:r>
            <a:r>
              <a:rPr lang="sv-SE" sz="1000" dirty="0" smtClean="0"/>
              <a:t>t.ex. etableringsersättning, eller </a:t>
            </a:r>
            <a:r>
              <a:rPr lang="sv-SE" sz="1000" dirty="0"/>
              <a:t>andra förmåner från </a:t>
            </a:r>
            <a:r>
              <a:rPr lang="sv-SE" sz="1000" dirty="0" smtClean="0"/>
              <a:t>Försäkringskassan,  </a:t>
            </a:r>
            <a:r>
              <a:rPr lang="sv-SE" sz="1000" dirty="0"/>
              <a:t>sätts ersättningarna normalt in på ett </a:t>
            </a:r>
            <a:r>
              <a:rPr lang="sv-SE" sz="1000" b="1" dirty="0"/>
              <a:t>bank- eller plusgirokonto</a:t>
            </a:r>
            <a:r>
              <a:rPr lang="sv-SE" sz="1000" dirty="0"/>
              <a:t>. Du måste därför besöka en bank för att öppna ett konto. För att öppna ett konto måste du kunna identifiera dig.  Då behöver du ha ett </a:t>
            </a:r>
            <a:r>
              <a:rPr lang="sv-SE" sz="1000" b="1" dirty="0"/>
              <a:t>id-kort</a:t>
            </a:r>
            <a:r>
              <a:rPr lang="sv-SE" sz="1000" dirty="0"/>
              <a:t> (identitetskort). </a:t>
            </a:r>
            <a:r>
              <a:rPr lang="sv-SE" sz="1000" dirty="0" smtClean="0"/>
              <a:t/>
            </a:r>
            <a:br>
              <a:rPr lang="sv-SE" sz="1000" dirty="0" smtClean="0"/>
            </a:br>
            <a:r>
              <a:rPr lang="sv-SE" sz="1000" dirty="0" smtClean="0"/>
              <a:t/>
            </a:r>
            <a:br>
              <a:rPr lang="sv-SE" sz="1000" dirty="0" smtClean="0"/>
            </a:br>
            <a:r>
              <a:rPr lang="sv-SE" sz="1000" dirty="0" smtClean="0"/>
              <a:t>Du </a:t>
            </a:r>
            <a:r>
              <a:rPr lang="sv-SE" sz="1000" dirty="0"/>
              <a:t>kan ansöka om ett id-kort hos Skatteverket. Skatteverkets id-kort är en godkänd id-handling inom Sverige. Id-kortet använder du för att styrka din ålder och för att legitimera dig exempelvis på apoteket, på banken eller i butiker. </a:t>
            </a:r>
            <a:br>
              <a:rPr lang="sv-SE" sz="1000" dirty="0"/>
            </a:br>
            <a:r>
              <a:rPr lang="sv-SE" sz="1000" dirty="0"/>
              <a:t>Servicekontoret kan hjälpa dig. </a:t>
            </a:r>
            <a:r>
              <a:rPr lang="sv-SE" sz="1000" dirty="0" smtClean="0"/>
              <a:t/>
            </a:r>
            <a:br>
              <a:rPr lang="sv-SE" sz="1000" dirty="0" smtClean="0"/>
            </a:br>
            <a:r>
              <a:rPr lang="sv-SE" sz="1000" dirty="0" smtClean="0"/>
              <a:t/>
            </a:r>
            <a:br>
              <a:rPr lang="sv-SE" sz="1000" dirty="0" smtClean="0"/>
            </a:br>
            <a:r>
              <a:rPr lang="sv-SE" sz="1000" dirty="0" smtClean="0"/>
              <a:t>När </a:t>
            </a:r>
            <a:r>
              <a:rPr lang="sv-SE" sz="1000" dirty="0"/>
              <a:t>du öppnat att </a:t>
            </a:r>
            <a:r>
              <a:rPr lang="sv-SE" sz="1000" b="1" dirty="0"/>
              <a:t>bankkonto anmäler</a:t>
            </a:r>
            <a:r>
              <a:rPr lang="sv-SE" sz="1000" dirty="0"/>
              <a:t> du på Mina sidor vilket konto vi ska betala ut din ersättning till. Om du inte kan använda Mina sidor kan du istället skicka in blanketten </a:t>
            </a:r>
            <a:r>
              <a:rPr lang="sv-SE" sz="1000" i="1" dirty="0"/>
              <a:t>FK 5605 Anmälan om konto</a:t>
            </a:r>
            <a:r>
              <a:rPr lang="sv-SE" sz="1000" dirty="0"/>
              <a:t> som du kan ladda ner från vår webbplats </a:t>
            </a:r>
            <a:r>
              <a:rPr lang="sv-SE" sz="1000" b="1" dirty="0"/>
              <a:t>www.forsakringskassan.se. </a:t>
            </a:r>
            <a:br>
              <a:rPr lang="sv-SE" sz="1000" b="1" dirty="0"/>
            </a:br>
            <a:r>
              <a:rPr lang="sv-SE" sz="1000" dirty="0"/>
              <a:t>Blanketten finns även på servicekontoret. </a:t>
            </a:r>
            <a:endParaRPr lang="sv-SE" sz="1000" dirty="0" smtClean="0"/>
          </a:p>
          <a:p>
            <a:r>
              <a:rPr lang="sv-SE" altLang="sv-SE" sz="1000" dirty="0">
                <a:cs typeface="Arial" panose="020B0604020202020204" pitchFamily="34" charset="0"/>
              </a:rPr>
              <a:t>-----------</a:t>
            </a:r>
            <a:r>
              <a:rPr lang="sv-SE" altLang="sv-SE" sz="1000" i="1" dirty="0">
                <a:cs typeface="Arial" panose="020B0604020202020204" pitchFamily="34" charset="0"/>
              </a:rPr>
              <a:t>Klicka</a:t>
            </a:r>
            <a:r>
              <a:rPr lang="sv-SE" altLang="sv-SE" sz="1000" dirty="0">
                <a:cs typeface="Arial" panose="020B0604020202020204" pitchFamily="34" charset="0"/>
              </a:rPr>
              <a:t>------------ </a:t>
            </a:r>
          </a:p>
          <a:p>
            <a:pPr lvl="0"/>
            <a:endParaRPr lang="sv-SE" sz="1000" dirty="0" smtClean="0">
              <a:solidFill>
                <a:srgbClr val="FF0000"/>
              </a:solidFill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sv-SE" altLang="sv-SE" sz="1000" dirty="0" smtClean="0"/>
              <a:t>Du måste vara </a:t>
            </a:r>
            <a:r>
              <a:rPr lang="sv-SE" altLang="sv-SE" sz="1000" b="1" dirty="0" smtClean="0"/>
              <a:t>folkbokförd på din bostadsadress. </a:t>
            </a:r>
            <a:br>
              <a:rPr lang="sv-SE" altLang="sv-SE" sz="1000" b="1" dirty="0" smtClean="0"/>
            </a:br>
            <a:r>
              <a:rPr lang="sv-SE" sz="1000" dirty="0" smtClean="0"/>
              <a:t>Med folkbokförd menas att Skatteverket har registrerat att du bor på adressen. </a:t>
            </a:r>
            <a:br>
              <a:rPr lang="sv-SE" sz="1000" dirty="0" smtClean="0"/>
            </a:br>
            <a:r>
              <a:rPr lang="sv-SE" sz="1000" dirty="0" smtClean="0"/>
              <a:t>O</a:t>
            </a:r>
            <a:r>
              <a:rPr lang="sv-SE" altLang="sv-SE" sz="1000" dirty="0" smtClean="0"/>
              <a:t>m du inte har rätt adress kan vi inte betala ut några pengar till dig. </a:t>
            </a:r>
            <a:br>
              <a:rPr lang="sv-SE" altLang="sv-SE" sz="1000" dirty="0" smtClean="0"/>
            </a:br>
            <a:r>
              <a:rPr lang="sv-SE" altLang="sv-SE" sz="1000" dirty="0" smtClean="0"/>
              <a:t>Det är viktigt att d</a:t>
            </a:r>
            <a:r>
              <a:rPr lang="sv-SE" sz="1000" dirty="0" smtClean="0"/>
              <a:t>itt namn står på dörren eller postfacket. </a:t>
            </a:r>
            <a:endParaRPr lang="sv-SE" altLang="sv-SE" sz="1000" b="1" dirty="0" smtClean="0"/>
          </a:p>
          <a:p>
            <a:r>
              <a:rPr lang="sv-SE" altLang="sv-SE" sz="1000" dirty="0">
                <a:cs typeface="Arial" panose="020B0604020202020204" pitchFamily="34" charset="0"/>
              </a:rPr>
              <a:t>-----------</a:t>
            </a:r>
            <a:r>
              <a:rPr lang="sv-SE" altLang="sv-SE" sz="1000" i="1" dirty="0">
                <a:cs typeface="Arial" panose="020B0604020202020204" pitchFamily="34" charset="0"/>
              </a:rPr>
              <a:t>Klicka</a:t>
            </a:r>
            <a:r>
              <a:rPr lang="sv-SE" altLang="sv-SE" sz="1000" dirty="0">
                <a:cs typeface="Arial" panose="020B0604020202020204" pitchFamily="34" charset="0"/>
              </a:rPr>
              <a:t>------------ </a:t>
            </a:r>
            <a:r>
              <a:rPr lang="sv-SE" sz="1000" dirty="0" smtClean="0">
                <a:solidFill>
                  <a:srgbClr val="FF0000"/>
                </a:solidFill>
              </a:rPr>
              <a:t/>
            </a:r>
            <a:br>
              <a:rPr lang="sv-SE" sz="1000" dirty="0" smtClean="0">
                <a:solidFill>
                  <a:srgbClr val="FF0000"/>
                </a:solidFill>
              </a:rPr>
            </a:br>
            <a:endParaRPr lang="sv-SE" sz="1000" dirty="0" smtClean="0">
              <a:solidFill>
                <a:srgbClr val="FF0000"/>
              </a:solidFill>
            </a:endParaRPr>
          </a:p>
          <a:p>
            <a:pPr marL="0" lvl="0" indent="0">
              <a:buFont typeface="Arial" panose="020B0604020202020204" pitchFamily="34" charset="0"/>
              <a:buNone/>
            </a:pPr>
            <a:r>
              <a:rPr lang="sv-SE" sz="1000" b="1" dirty="0" smtClean="0"/>
              <a:t>Detta gäller endast dig</a:t>
            </a:r>
            <a:r>
              <a:rPr lang="sv-SE" sz="1000" b="1" baseline="0" dirty="0" smtClean="0"/>
              <a:t> som har en etableringsplan</a:t>
            </a:r>
            <a:endParaRPr lang="sv-SE" sz="1000" b="1" dirty="0" smtClean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sz="1000" dirty="0" smtClean="0"/>
              <a:t>Om du har varit frånvarande utan giltig anledning från aktiviteterna i din etableringsplan bestämmer Arbetsförmedlingen om din etableringsersättning ska sänkas.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sz="1000" dirty="0" smtClean="0"/>
              <a:t>Om Arbetsförmedlingen sänker din etableringsersättning så sänker även Försäkringskassan ditt etableringstillägg eller din bostadsersättning. </a:t>
            </a:r>
            <a:br>
              <a:rPr lang="sv-SE" sz="1000" dirty="0" smtClean="0"/>
            </a:br>
            <a:endParaRPr lang="sv-SE" sz="1000" dirty="0" smtClean="0"/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sv-SE" sz="1000" dirty="0">
              <a:solidFill>
                <a:srgbClr val="FF0000"/>
              </a:solidFill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D23F79-B3D3-496B-9824-A5EAEA59E923}" type="slidenum">
              <a:rPr lang="sv-SE" smtClean="0"/>
              <a:pPr>
                <a:defRPr/>
              </a:pPr>
              <a:t>16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2887226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Platshållare för bildobjekt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522288" y="744538"/>
            <a:ext cx="5597525" cy="34988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3187" name="Platshållare för anteckningar 2"/>
          <p:cNvSpPr>
            <a:spLocks noGrp="1"/>
          </p:cNvSpPr>
          <p:nvPr>
            <p:ph type="body" idx="1"/>
          </p:nvPr>
        </p:nvSpPr>
        <p:spPr bwMode="auto">
          <a:xfrm>
            <a:off x="523057" y="4459263"/>
            <a:ext cx="5596430" cy="42897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sv-SE" sz="1000" dirty="0" smtClean="0"/>
              <a:t>Nu </a:t>
            </a:r>
            <a:r>
              <a:rPr lang="sv-SE" sz="1000" dirty="0"/>
              <a:t>har du fått en </a:t>
            </a:r>
            <a:r>
              <a:rPr lang="sv-SE" sz="1000" b="1" dirty="0"/>
              <a:t>kort information </a:t>
            </a:r>
            <a:r>
              <a:rPr lang="sv-SE" sz="1000" dirty="0" smtClean="0"/>
              <a:t>om</a:t>
            </a:r>
            <a:r>
              <a:rPr lang="sv-SE" sz="1000" b="1" dirty="0" smtClean="0"/>
              <a:t> etableringsersättning, etableringstillägg </a:t>
            </a:r>
            <a:r>
              <a:rPr lang="sv-SE" sz="1000" dirty="0" smtClean="0"/>
              <a:t>och om </a:t>
            </a:r>
            <a:r>
              <a:rPr lang="sv-SE" sz="1000" b="1" dirty="0" smtClean="0"/>
              <a:t>bostadsersättning.</a:t>
            </a:r>
          </a:p>
          <a:p>
            <a:endParaRPr lang="sv-SE" altLang="sv-SE" sz="1000" dirty="0"/>
          </a:p>
          <a:p>
            <a:r>
              <a:rPr lang="sv-SE" sz="1000" dirty="0"/>
              <a:t>Det finns fler regler, än de vi har talat om, som måste vara uppfyllda för att du ska kunna få </a:t>
            </a:r>
            <a:r>
              <a:rPr lang="sv-SE" sz="1000" dirty="0" smtClean="0"/>
              <a:t>ersättningarna. </a:t>
            </a:r>
            <a:endParaRPr lang="sv-SE" sz="1000" dirty="0"/>
          </a:p>
          <a:p>
            <a:endParaRPr lang="sv-SE" sz="1000" b="1" dirty="0">
              <a:solidFill>
                <a:srgbClr val="FF0000"/>
              </a:solidFill>
            </a:endParaRPr>
          </a:p>
          <a:p>
            <a:pPr eaLnBrk="1" hangingPunct="1">
              <a:spcBef>
                <a:spcPct val="0"/>
              </a:spcBef>
            </a:pPr>
            <a:endParaRPr lang="sv-SE" altLang="sv-SE" sz="1000" dirty="0" smtClean="0"/>
          </a:p>
          <a:p>
            <a:pPr eaLnBrk="1" hangingPunct="1">
              <a:spcBef>
                <a:spcPct val="0"/>
              </a:spcBef>
            </a:pPr>
            <a:r>
              <a:rPr lang="sv-SE" altLang="sv-SE" sz="1000" dirty="0" smtClean="0"/>
              <a:t>Har du frågor är du välkommen att </a:t>
            </a:r>
            <a:r>
              <a:rPr lang="sv-SE" altLang="sv-SE" sz="1000" b="1" dirty="0" smtClean="0"/>
              <a:t>besöka</a:t>
            </a:r>
            <a:r>
              <a:rPr lang="sv-SE" altLang="sv-SE" sz="1000" dirty="0" smtClean="0"/>
              <a:t> oss. </a:t>
            </a:r>
            <a:br>
              <a:rPr lang="sv-SE" altLang="sv-SE" sz="1000" dirty="0" smtClean="0"/>
            </a:br>
            <a:endParaRPr lang="sv-SE" altLang="sv-SE" sz="1000" dirty="0" smtClean="0"/>
          </a:p>
          <a:p>
            <a:pPr eaLnBrk="1" hangingPunct="1">
              <a:spcBef>
                <a:spcPct val="0"/>
              </a:spcBef>
            </a:pPr>
            <a:r>
              <a:rPr lang="sv-SE" altLang="sv-SE" sz="1000" dirty="0" smtClean="0">
                <a:cs typeface="Arial" panose="020B0604020202020204" pitchFamily="34" charset="0"/>
              </a:rPr>
              <a:t>-----------</a:t>
            </a:r>
            <a:r>
              <a:rPr lang="sv-SE" altLang="sv-SE" sz="1000" i="1" dirty="0" smtClean="0">
                <a:cs typeface="Arial" panose="020B0604020202020204" pitchFamily="34" charset="0"/>
              </a:rPr>
              <a:t>Klicka</a:t>
            </a:r>
            <a:r>
              <a:rPr lang="sv-SE" altLang="sv-SE" sz="1000" dirty="0" smtClean="0">
                <a:cs typeface="Arial" panose="020B0604020202020204" pitchFamily="34" charset="0"/>
              </a:rPr>
              <a:t>------------</a:t>
            </a:r>
            <a:br>
              <a:rPr lang="sv-SE" altLang="sv-SE" sz="1000" dirty="0" smtClean="0">
                <a:cs typeface="Arial" panose="020B0604020202020204" pitchFamily="34" charset="0"/>
              </a:rPr>
            </a:br>
            <a:endParaRPr lang="sv-SE" altLang="sv-SE" sz="1000" dirty="0" smtClean="0"/>
          </a:p>
          <a:p>
            <a:pPr eaLnBrk="1" hangingPunct="1">
              <a:spcBef>
                <a:spcPct val="0"/>
              </a:spcBef>
            </a:pPr>
            <a:r>
              <a:rPr lang="sv-SE" altLang="sv-SE" sz="1000" dirty="0" smtClean="0"/>
              <a:t>Så här kan du göra: Försäkringskassan finns i hela landet. Du kan träffa oss på våra </a:t>
            </a:r>
            <a:r>
              <a:rPr lang="sv-SE" altLang="sv-SE" sz="1000" b="1" dirty="0" smtClean="0"/>
              <a:t>Servicekontor. </a:t>
            </a:r>
            <a:endParaRPr lang="sv-SE" altLang="sv-SE" sz="1000" dirty="0"/>
          </a:p>
          <a:p>
            <a:pPr eaLnBrk="1" hangingPunct="1">
              <a:spcBef>
                <a:spcPct val="0"/>
              </a:spcBef>
            </a:pPr>
            <a:r>
              <a:rPr lang="sv-SE" altLang="sv-SE" sz="1000" dirty="0" smtClean="0"/>
              <a:t>På servicekontoren arbetar </a:t>
            </a:r>
            <a:r>
              <a:rPr lang="sv-SE" altLang="sv-SE" sz="1000" b="1" dirty="0" smtClean="0"/>
              <a:t>Försäkringskassan</a:t>
            </a:r>
            <a:r>
              <a:rPr lang="sv-SE" altLang="sv-SE" sz="1000" dirty="0" smtClean="0"/>
              <a:t> tillsammans med två andra myndigheter:</a:t>
            </a:r>
            <a:br>
              <a:rPr lang="sv-SE" altLang="sv-SE" sz="1000" dirty="0" smtClean="0"/>
            </a:br>
            <a:endParaRPr lang="sv-SE" altLang="sv-SE" sz="1000" dirty="0" smtClean="0"/>
          </a:p>
          <a:p>
            <a:pPr eaLnBrk="1" hangingPunct="1">
              <a:spcBef>
                <a:spcPct val="0"/>
              </a:spcBef>
            </a:pPr>
            <a:r>
              <a:rPr lang="sv-SE" altLang="sv-SE" sz="1000" dirty="0" smtClean="0">
                <a:cs typeface="Arial" panose="020B0604020202020204" pitchFamily="34" charset="0"/>
              </a:rPr>
              <a:t>-----------</a:t>
            </a:r>
            <a:r>
              <a:rPr lang="sv-SE" altLang="sv-SE" sz="1000" i="1" dirty="0" smtClean="0">
                <a:cs typeface="Arial" panose="020B0604020202020204" pitchFamily="34" charset="0"/>
              </a:rPr>
              <a:t>Klicka</a:t>
            </a:r>
            <a:r>
              <a:rPr lang="sv-SE" altLang="sv-SE" sz="1000" dirty="0" smtClean="0">
                <a:cs typeface="Arial" panose="020B0604020202020204" pitchFamily="34" charset="0"/>
              </a:rPr>
              <a:t>------------</a:t>
            </a:r>
            <a:br>
              <a:rPr lang="sv-SE" altLang="sv-SE" sz="1000" dirty="0" smtClean="0">
                <a:cs typeface="Arial" panose="020B0604020202020204" pitchFamily="34" charset="0"/>
              </a:rPr>
            </a:br>
            <a:endParaRPr lang="sv-SE" altLang="sv-SE" sz="1000" b="1" dirty="0" smtClean="0"/>
          </a:p>
          <a:p>
            <a:pPr eaLnBrk="1" hangingPunct="1">
              <a:spcBef>
                <a:spcPct val="0"/>
              </a:spcBef>
            </a:pPr>
            <a:r>
              <a:rPr lang="sv-SE" altLang="sv-SE" sz="1000" b="1" dirty="0" smtClean="0"/>
              <a:t>Skatteverket </a:t>
            </a:r>
            <a:r>
              <a:rPr lang="sv-SE" altLang="sv-SE" sz="1000" dirty="0" smtClean="0"/>
              <a:t>och </a:t>
            </a:r>
            <a:br>
              <a:rPr lang="sv-SE" altLang="sv-SE" sz="1000" dirty="0" smtClean="0"/>
            </a:br>
            <a:endParaRPr lang="sv-SE" altLang="sv-SE" sz="1000" dirty="0" smtClean="0"/>
          </a:p>
          <a:p>
            <a:pPr eaLnBrk="1" hangingPunct="1">
              <a:spcBef>
                <a:spcPct val="0"/>
              </a:spcBef>
            </a:pPr>
            <a:r>
              <a:rPr lang="sv-SE" altLang="sv-SE" sz="1000" dirty="0" smtClean="0">
                <a:cs typeface="Arial" panose="020B0604020202020204" pitchFamily="34" charset="0"/>
              </a:rPr>
              <a:t>-----------</a:t>
            </a:r>
            <a:r>
              <a:rPr lang="sv-SE" altLang="sv-SE" sz="1000" i="1" dirty="0" smtClean="0">
                <a:cs typeface="Arial" panose="020B0604020202020204" pitchFamily="34" charset="0"/>
              </a:rPr>
              <a:t>Klicka</a:t>
            </a:r>
            <a:r>
              <a:rPr lang="sv-SE" altLang="sv-SE" sz="1000" dirty="0" smtClean="0">
                <a:cs typeface="Arial" panose="020B0604020202020204" pitchFamily="34" charset="0"/>
              </a:rPr>
              <a:t>------------</a:t>
            </a:r>
            <a:br>
              <a:rPr lang="sv-SE" altLang="sv-SE" sz="1000" dirty="0" smtClean="0">
                <a:cs typeface="Arial" panose="020B0604020202020204" pitchFamily="34" charset="0"/>
              </a:rPr>
            </a:br>
            <a:endParaRPr lang="sv-SE" altLang="sv-SE" sz="1000" b="1" dirty="0" smtClean="0"/>
          </a:p>
          <a:p>
            <a:pPr eaLnBrk="1" hangingPunct="1">
              <a:spcBef>
                <a:spcPct val="0"/>
              </a:spcBef>
            </a:pPr>
            <a:r>
              <a:rPr lang="sv-SE" altLang="sv-SE" sz="1000" b="1" dirty="0" smtClean="0"/>
              <a:t>Pensionsmyndigheten.</a:t>
            </a:r>
            <a:r>
              <a:rPr lang="sv-SE" altLang="sv-SE" sz="1000" dirty="0" smtClean="0"/>
              <a:t> </a:t>
            </a:r>
          </a:p>
          <a:p>
            <a:pPr eaLnBrk="1" hangingPunct="1">
              <a:spcBef>
                <a:spcPct val="0"/>
              </a:spcBef>
            </a:pPr>
            <a:endParaRPr lang="sv-SE" altLang="sv-SE" sz="1000" dirty="0" smtClean="0"/>
          </a:p>
          <a:p>
            <a:pPr eaLnBrk="1" hangingPunct="1">
              <a:spcBef>
                <a:spcPct val="0"/>
              </a:spcBef>
            </a:pPr>
            <a:r>
              <a:rPr lang="sv-SE" altLang="sv-SE" sz="1000" dirty="0" smtClean="0"/>
              <a:t>På Servicekontoret kan du få hjälp att fylla i blanketter och ansöka om olika bidrag och förmåner. </a:t>
            </a:r>
          </a:p>
          <a:p>
            <a:pPr eaLnBrk="1" hangingPunct="1">
              <a:spcBef>
                <a:spcPct val="0"/>
              </a:spcBef>
            </a:pPr>
            <a:endParaRPr lang="sv-SE" altLang="sv-SE" sz="1000" dirty="0"/>
          </a:p>
          <a:p>
            <a:pPr eaLnBrk="1" hangingPunct="1">
              <a:spcBef>
                <a:spcPct val="0"/>
              </a:spcBef>
            </a:pPr>
            <a:r>
              <a:rPr lang="sv-SE" altLang="sv-SE" sz="1000" dirty="0" smtClean="0"/>
              <a:t>På vissa orter arbetar vi också tillsammans med Arbetsförmedlingen och kommunen på servicekontoret.</a:t>
            </a:r>
          </a:p>
        </p:txBody>
      </p:sp>
      <p:sp>
        <p:nvSpPr>
          <p:cNvPr id="93188" name="Platshållare för bild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D2BF152-031E-466C-8D60-7C1C28D63905}" type="slidenum">
              <a:rPr lang="sv-SE" altLang="sv-SE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17</a:t>
            </a:fld>
            <a:endParaRPr lang="sv-SE" altLang="sv-SE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938077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596900" y="744538"/>
            <a:ext cx="5543550" cy="3465512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>
          <a:xfrm>
            <a:off x="597113" y="4315247"/>
            <a:ext cx="5542568" cy="4466987"/>
          </a:xfrm>
        </p:spPr>
        <p:txBody>
          <a:bodyPr/>
          <a:lstStyle/>
          <a:p>
            <a:r>
              <a:rPr lang="sv-SE" sz="1000" dirty="0" smtClean="0"/>
              <a:t>Har du tillgång till Internet finns det mer information på </a:t>
            </a:r>
            <a:r>
              <a:rPr lang="sv-SE" sz="1000" b="1" dirty="0" smtClean="0"/>
              <a:t>www.forsakringskassan.se. </a:t>
            </a:r>
            <a:br>
              <a:rPr lang="sv-SE" sz="1000" b="1" dirty="0" smtClean="0"/>
            </a:br>
            <a:r>
              <a:rPr lang="sv-SE" sz="1000" dirty="0" smtClean="0"/>
              <a:t>Hela webbplatsen finns översatt till engelska.</a:t>
            </a:r>
          </a:p>
          <a:p>
            <a:r>
              <a:rPr lang="sv-SE" sz="1000" i="1" dirty="0" smtClean="0"/>
              <a:t/>
            </a:r>
            <a:br>
              <a:rPr lang="sv-SE" sz="1000" i="1" dirty="0" smtClean="0"/>
            </a:br>
            <a:r>
              <a:rPr lang="sv-SE" sz="1000" i="1" dirty="0" smtClean="0"/>
              <a:t>Där hittar du: </a:t>
            </a:r>
          </a:p>
          <a:p>
            <a:r>
              <a:rPr lang="sv-SE" sz="1000" dirty="0" smtClean="0"/>
              <a:t>Information på olika språk under fliken </a:t>
            </a:r>
            <a:r>
              <a:rPr lang="sv-SE" sz="1000" b="1" dirty="0" smtClean="0"/>
              <a:t>Information in </a:t>
            </a:r>
            <a:r>
              <a:rPr lang="sv-SE" sz="1000" b="1" dirty="0" err="1" smtClean="0"/>
              <a:t>other</a:t>
            </a:r>
            <a:r>
              <a:rPr lang="sv-SE" sz="1000" b="1" dirty="0" smtClean="0"/>
              <a:t> </a:t>
            </a:r>
            <a:r>
              <a:rPr lang="sv-SE" sz="1000" b="1" dirty="0" err="1" smtClean="0"/>
              <a:t>languages</a:t>
            </a:r>
            <a:r>
              <a:rPr lang="sv-SE" sz="1000" b="1" dirty="0" smtClean="0"/>
              <a:t>.</a:t>
            </a:r>
            <a:br>
              <a:rPr lang="sv-SE" sz="1000" b="1" dirty="0" smtClean="0"/>
            </a:br>
            <a:endParaRPr lang="sv-SE" sz="1000" b="1" dirty="0" smtClean="0"/>
          </a:p>
          <a:p>
            <a:pPr marL="171450" indent="-171450">
              <a:buFontTx/>
              <a:buChar char="-"/>
            </a:pPr>
            <a:r>
              <a:rPr lang="sv-SE" sz="1000" dirty="0" smtClean="0"/>
              <a:t>Det finns möjlighet att </a:t>
            </a:r>
            <a:r>
              <a:rPr lang="sv-SE" sz="1000" b="1" dirty="0" smtClean="0"/>
              <a:t>boka ett samtal </a:t>
            </a:r>
            <a:r>
              <a:rPr lang="sv-SE" sz="1000" dirty="0" smtClean="0"/>
              <a:t>med en handläggare som talar ditt språk. Där kan du t.ex. få hjälp med ditt ärende</a:t>
            </a:r>
            <a:br>
              <a:rPr lang="sv-SE" sz="1000" dirty="0" smtClean="0"/>
            </a:br>
            <a:endParaRPr lang="sv-SE" sz="1000" dirty="0" smtClean="0"/>
          </a:p>
          <a:p>
            <a:pPr marL="171450" indent="-171450">
              <a:buFontTx/>
              <a:buChar char="-"/>
            </a:pPr>
            <a:r>
              <a:rPr lang="sv-SE" sz="1000" dirty="0" smtClean="0"/>
              <a:t>Försäkringskassan finns på </a:t>
            </a:r>
            <a:r>
              <a:rPr lang="sv-SE" sz="1000" b="1" dirty="0" smtClean="0"/>
              <a:t>Facebook – </a:t>
            </a:r>
            <a:r>
              <a:rPr lang="sv-SE" sz="1000" dirty="0" smtClean="0"/>
              <a:t>där kan du ställa generella frågor och få svar på olika språk. Men du kan inte ställa personliga</a:t>
            </a:r>
            <a:r>
              <a:rPr lang="sv-SE" sz="1000" baseline="0" dirty="0" smtClean="0"/>
              <a:t> frågor som handlar om ditt ärende.</a:t>
            </a:r>
            <a:r>
              <a:rPr lang="sv-SE" sz="1000" dirty="0" smtClean="0"/>
              <a:t/>
            </a:r>
            <a:br>
              <a:rPr lang="sv-SE" sz="1000" dirty="0" smtClean="0"/>
            </a:br>
            <a:endParaRPr lang="sv-SE" sz="1000" dirty="0" smtClean="0"/>
          </a:p>
          <a:p>
            <a:pPr marL="171450" indent="-171450">
              <a:buFontTx/>
              <a:buChar char="-"/>
            </a:pPr>
            <a:r>
              <a:rPr lang="sv-SE" sz="1000" b="0" dirty="0" smtClean="0"/>
              <a:t>Det finns</a:t>
            </a:r>
            <a:r>
              <a:rPr lang="sv-SE" sz="1000" b="0" baseline="0" dirty="0" smtClean="0"/>
              <a:t> också </a:t>
            </a:r>
            <a:r>
              <a:rPr lang="sv-SE" sz="1000" b="1" baseline="0" dirty="0" smtClean="0"/>
              <a:t>i</a:t>
            </a:r>
            <a:r>
              <a:rPr lang="sv-SE" sz="1000" b="1" dirty="0" smtClean="0"/>
              <a:t>nformationsfilmer </a:t>
            </a:r>
            <a:r>
              <a:rPr lang="sv-SE" sz="1000" dirty="0" smtClean="0"/>
              <a:t>på andra språk, (svenska, engelska, arabiska, somaliska, tigrinja och dari). 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89E3C7-28AE-4353-AAA8-F0D47A823C63}" type="slidenum">
              <a:rPr lang="sv-SE" smtClean="0"/>
              <a:t>18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5537751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504825" y="730250"/>
            <a:ext cx="5848350" cy="3656013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>
          <a:xfrm>
            <a:off x="504825" y="4447381"/>
            <a:ext cx="5848349" cy="5002956"/>
          </a:xfrm>
        </p:spPr>
        <p:txBody>
          <a:bodyPr/>
          <a:lstStyle/>
          <a:p>
            <a:r>
              <a:rPr lang="sv-SE" sz="1000" dirty="0"/>
              <a:t>Du kan </a:t>
            </a:r>
            <a:r>
              <a:rPr lang="sv-SE" sz="1000" dirty="0" smtClean="0"/>
              <a:t>själv utföra flera </a:t>
            </a:r>
            <a:r>
              <a:rPr lang="sv-SE" sz="1000" dirty="0"/>
              <a:t>olika ärenden </a:t>
            </a:r>
            <a:r>
              <a:rPr lang="sv-SE" sz="1000" dirty="0" smtClean="0"/>
              <a:t>på </a:t>
            </a:r>
            <a:r>
              <a:rPr lang="sv-SE" sz="1000" b="1" dirty="0" smtClean="0"/>
              <a:t>www.forsakringskassan.se</a:t>
            </a:r>
            <a:r>
              <a:rPr lang="sv-SE" sz="1000" dirty="0" smtClean="0"/>
              <a:t> </a:t>
            </a:r>
            <a:r>
              <a:rPr lang="sv-SE" sz="1000" dirty="0"/>
              <a:t>eller i </a:t>
            </a:r>
            <a:r>
              <a:rPr lang="sv-SE" sz="1000" b="1" dirty="0"/>
              <a:t>Mina sidor-</a:t>
            </a:r>
            <a:r>
              <a:rPr lang="sv-SE" sz="1000" b="1" dirty="0" err="1"/>
              <a:t>appen</a:t>
            </a:r>
            <a:r>
              <a:rPr lang="sv-SE" sz="1000" b="1" dirty="0"/>
              <a:t>.</a:t>
            </a:r>
            <a:r>
              <a:rPr lang="sv-SE" sz="1000" dirty="0"/>
              <a:t> </a:t>
            </a:r>
            <a:r>
              <a:rPr lang="sv-SE" sz="1000" i="1" dirty="0"/>
              <a:t/>
            </a:r>
            <a:br>
              <a:rPr lang="sv-SE" sz="1000" i="1" dirty="0"/>
            </a:br>
            <a:r>
              <a:rPr lang="sv-SE" sz="1000" dirty="0"/>
              <a:t>-----------</a:t>
            </a:r>
            <a:r>
              <a:rPr lang="sv-SE" sz="1000" i="1" dirty="0"/>
              <a:t>Klicka</a:t>
            </a:r>
            <a:r>
              <a:rPr lang="sv-SE" sz="1000" dirty="0"/>
              <a:t>-</a:t>
            </a:r>
            <a:r>
              <a:rPr lang="sv-SE" sz="1000" dirty="0" smtClean="0"/>
              <a:t>-----------</a:t>
            </a:r>
            <a:br>
              <a:rPr lang="sv-SE" sz="1000" dirty="0" smtClean="0"/>
            </a:br>
            <a:endParaRPr lang="sv-SE" sz="1000" dirty="0"/>
          </a:p>
          <a:p>
            <a:r>
              <a:rPr lang="sv-SE" sz="1000" b="1" dirty="0"/>
              <a:t>Vad är Mina sidor? </a:t>
            </a:r>
            <a:br>
              <a:rPr lang="sv-SE" sz="1000" b="1" dirty="0"/>
            </a:br>
            <a:r>
              <a:rPr lang="sv-SE" sz="1000" dirty="0"/>
              <a:t>Mina sidor är dina personliga sidor där du själv kan starta och följa ditt ärende hos Försäkringskassan. Du kan anmäla, ansöka, ändra dina uppgifter och se vad som händer i ditt ärende i de flesta ärenden till exempel </a:t>
            </a:r>
            <a:r>
              <a:rPr lang="sv-SE" sz="1000" dirty="0" smtClean="0"/>
              <a:t>etableringsersättning, aktivitetsstöd </a:t>
            </a:r>
            <a:r>
              <a:rPr lang="sv-SE" sz="1000" dirty="0"/>
              <a:t>och </a:t>
            </a:r>
            <a:r>
              <a:rPr lang="sv-SE" sz="1000" dirty="0" smtClean="0"/>
              <a:t>föräldrapenning,</a:t>
            </a:r>
            <a:r>
              <a:rPr lang="sv-SE" sz="1000" baseline="0" dirty="0" smtClean="0"/>
              <a:t> </a:t>
            </a:r>
            <a:r>
              <a:rPr lang="sv-SE" sz="1000" dirty="0" smtClean="0"/>
              <a:t>sjukpenning.</a:t>
            </a:r>
            <a:br>
              <a:rPr lang="sv-SE" sz="1000" dirty="0" smtClean="0"/>
            </a:br>
            <a:endParaRPr lang="sv-SE" sz="1000" dirty="0"/>
          </a:p>
          <a:p>
            <a:r>
              <a:rPr lang="sv-SE" sz="1000" dirty="0"/>
              <a:t>Du kan också se när pengarna kommer och hur mycket du får. </a:t>
            </a:r>
            <a:endParaRPr lang="sv-SE" sz="1000" dirty="0" smtClean="0"/>
          </a:p>
          <a:p>
            <a:endParaRPr lang="sv-SE" sz="1000" dirty="0"/>
          </a:p>
          <a:p>
            <a:r>
              <a:rPr lang="sv-SE" sz="1000" dirty="0"/>
              <a:t>Du kan också få sms eller e-post-meddelande när något nytt har hänt i ditt ärende, till exempel att din utbetalning är på väg eller att du behöver komplettera något i din ansökan. </a:t>
            </a:r>
            <a:r>
              <a:rPr lang="sv-SE" sz="1000" dirty="0" smtClean="0"/>
              <a:t/>
            </a:r>
            <a:br>
              <a:rPr lang="sv-SE" sz="1000" dirty="0" smtClean="0"/>
            </a:br>
            <a:endParaRPr lang="sv-SE" sz="1000" dirty="0"/>
          </a:p>
          <a:p>
            <a:r>
              <a:rPr lang="sv-SE" sz="1000" dirty="0" smtClean="0"/>
              <a:t>Tyvärr går det inte att ansöka om etableringstillägg och bostadsersättning eller följa ditt ärende på Mina sidor. </a:t>
            </a:r>
          </a:p>
          <a:p>
            <a:endParaRPr lang="sv-SE" sz="1000" dirty="0" smtClean="0">
              <a:solidFill>
                <a:srgbClr val="FF0000"/>
              </a:solidFill>
            </a:endParaRPr>
          </a:p>
          <a:p>
            <a:r>
              <a:rPr lang="sv-SE" sz="1000" dirty="0" smtClean="0"/>
              <a:t>-----------</a:t>
            </a:r>
            <a:r>
              <a:rPr lang="sv-SE" sz="1000" i="1" dirty="0"/>
              <a:t>Klicka</a:t>
            </a:r>
            <a:r>
              <a:rPr lang="sv-SE" sz="1000" dirty="0"/>
              <a:t>-</a:t>
            </a:r>
            <a:r>
              <a:rPr lang="sv-SE" sz="1000" dirty="0" smtClean="0"/>
              <a:t>-----------</a:t>
            </a:r>
            <a:r>
              <a:rPr lang="sv-SE" sz="1000" dirty="0"/>
              <a:t> </a:t>
            </a:r>
            <a:r>
              <a:rPr lang="sv-SE" sz="1000" dirty="0" smtClean="0"/>
              <a:t/>
            </a:r>
            <a:br>
              <a:rPr lang="sv-SE" sz="1000" dirty="0" smtClean="0"/>
            </a:br>
            <a:endParaRPr lang="sv-SE" sz="1000" dirty="0"/>
          </a:p>
          <a:p>
            <a:r>
              <a:rPr lang="sv-SE" sz="1000" b="1" dirty="0"/>
              <a:t>Vad är en e-legitimation och Mobilt </a:t>
            </a:r>
            <a:r>
              <a:rPr lang="sv-SE" sz="1000" b="1" dirty="0" err="1"/>
              <a:t>BankID</a:t>
            </a:r>
            <a:r>
              <a:rPr lang="sv-SE" sz="1000" b="1" dirty="0"/>
              <a:t>?</a:t>
            </a:r>
            <a:endParaRPr lang="sv-SE" sz="1000" dirty="0"/>
          </a:p>
          <a:p>
            <a:r>
              <a:rPr lang="sv-SE" sz="1000" dirty="0"/>
              <a:t>Eftersom Mina sidor innehåller personliga uppgifter om dig och ditt ärende behöver du </a:t>
            </a:r>
            <a:r>
              <a:rPr lang="sv-SE" sz="1000" b="1" dirty="0"/>
              <a:t>e-legitimation.</a:t>
            </a:r>
            <a:r>
              <a:rPr lang="sv-SE" sz="1000" dirty="0"/>
              <a:t> En </a:t>
            </a:r>
            <a:br>
              <a:rPr lang="sv-SE" sz="1000" dirty="0"/>
            </a:br>
            <a:r>
              <a:rPr lang="sv-SE" sz="1000" dirty="0"/>
              <a:t>e-legitimation använder du för att legitimera dig och göra elektroniska underskrifter på Mina sidor. </a:t>
            </a:r>
            <a:endParaRPr lang="sv-SE" sz="1000" dirty="0" smtClean="0"/>
          </a:p>
          <a:p>
            <a:endParaRPr lang="sv-SE" sz="1000" dirty="0" smtClean="0"/>
          </a:p>
          <a:p>
            <a:r>
              <a:rPr lang="sv-SE" sz="1000" dirty="0" smtClean="0"/>
              <a:t>-----------</a:t>
            </a:r>
            <a:r>
              <a:rPr lang="sv-SE" sz="1000" i="1" dirty="0"/>
              <a:t>Klicka</a:t>
            </a:r>
            <a:r>
              <a:rPr lang="sv-SE" sz="1000" dirty="0"/>
              <a:t>-</a:t>
            </a:r>
            <a:r>
              <a:rPr lang="sv-SE" sz="1000" dirty="0" smtClean="0"/>
              <a:t>-----------</a:t>
            </a:r>
            <a:br>
              <a:rPr lang="sv-SE" sz="1000" dirty="0" smtClean="0"/>
            </a:br>
            <a:endParaRPr lang="sv-SE" sz="1000" dirty="0"/>
          </a:p>
          <a:p>
            <a:r>
              <a:rPr lang="sv-SE" sz="1000" dirty="0"/>
              <a:t>Du kan installera en e-legitimation på din dator eller på din smartphone eller surfplatta. Om du har den på en mobil enhet kallas den </a:t>
            </a:r>
            <a:r>
              <a:rPr lang="sv-SE" sz="1000" b="1" dirty="0"/>
              <a:t>Mobilt </a:t>
            </a:r>
            <a:r>
              <a:rPr lang="sv-SE" sz="1000" b="1" dirty="0" err="1"/>
              <a:t>BankID</a:t>
            </a:r>
            <a:r>
              <a:rPr lang="sv-SE" sz="1000" dirty="0"/>
              <a:t>. </a:t>
            </a:r>
            <a:endParaRPr lang="sv-SE" sz="1000" dirty="0" smtClean="0"/>
          </a:p>
          <a:p>
            <a:endParaRPr lang="sv-SE" sz="1000" b="1" dirty="0" smtClean="0"/>
          </a:p>
          <a:p>
            <a:r>
              <a:rPr lang="sv-SE" sz="1000" b="1" dirty="0" smtClean="0"/>
              <a:t>Hur </a:t>
            </a:r>
            <a:r>
              <a:rPr lang="sv-SE" sz="1000" b="1" dirty="0"/>
              <a:t>skaffar jag en e-legitimation?</a:t>
            </a:r>
            <a:endParaRPr lang="sv-SE" sz="1000" dirty="0"/>
          </a:p>
          <a:p>
            <a:r>
              <a:rPr lang="sv-SE" sz="1000" dirty="0"/>
              <a:t>Om du har en internetbank så loggar du in på den och laddar ner din e-legitimation där. Det är gratis. Vissa banker kallar e-legitimationen för </a:t>
            </a:r>
            <a:r>
              <a:rPr lang="sv-SE" sz="1000" dirty="0" err="1"/>
              <a:t>BankID</a:t>
            </a:r>
            <a:r>
              <a:rPr lang="sv-SE" sz="1000" dirty="0"/>
              <a:t>, men den fungerar på samma sätt.</a:t>
            </a:r>
          </a:p>
          <a:p>
            <a:r>
              <a:rPr lang="sv-SE" sz="1000" dirty="0"/>
              <a:t>Om du inte har en internetbank kan du få en e-legitimation genom Telia. </a:t>
            </a:r>
            <a:endParaRPr lang="sv-SE" sz="1000" dirty="0" smtClean="0"/>
          </a:p>
          <a:p>
            <a:r>
              <a:rPr lang="sv-SE" sz="1000" dirty="0" smtClean="0"/>
              <a:t>Om du har Skatteverkets id-kort innehåller kortet Telias e-legitimation.  </a:t>
            </a:r>
          </a:p>
          <a:p>
            <a:r>
              <a:rPr lang="sv-SE" sz="1000" b="1" dirty="0"/>
              <a:t/>
            </a:r>
            <a:br>
              <a:rPr lang="sv-SE" sz="1000" b="1" dirty="0"/>
            </a:br>
            <a:endParaRPr lang="sv-SE" sz="1000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D23F79-B3D3-496B-9824-A5EAEA59E923}" type="slidenum">
              <a:rPr lang="sv-SE" smtClean="0"/>
              <a:pPr>
                <a:defRPr/>
              </a:pPr>
              <a:t>19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790690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Platshållare för bildobjekt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527050" y="585788"/>
            <a:ext cx="5627688" cy="35179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>
          <a:xfrm>
            <a:off x="537510" y="4315247"/>
            <a:ext cx="5616269" cy="3456384"/>
          </a:xfrm>
        </p:spPr>
        <p:txBody>
          <a:bodyPr/>
          <a:lstStyle/>
          <a:p>
            <a:r>
              <a:rPr lang="sv-SE" sz="1000" b="1" baseline="0" dirty="0" smtClean="0"/>
              <a:t> </a:t>
            </a:r>
          </a:p>
          <a:p>
            <a:r>
              <a:rPr lang="sv-SE" sz="1000" dirty="0" smtClean="0"/>
              <a:t>Du </a:t>
            </a:r>
            <a:r>
              <a:rPr lang="sv-SE" sz="1000" dirty="0"/>
              <a:t>som är ny i Sverige </a:t>
            </a:r>
            <a:r>
              <a:rPr lang="sv-SE" sz="1000" dirty="0" smtClean="0"/>
              <a:t>och har en </a:t>
            </a:r>
            <a:r>
              <a:rPr lang="sv-SE" sz="1000" b="1" dirty="0" smtClean="0"/>
              <a:t>etablerings</a:t>
            </a:r>
            <a:r>
              <a:rPr lang="sv-SE" sz="1000" b="1" u="sng" dirty="0" smtClean="0"/>
              <a:t>plan</a:t>
            </a:r>
            <a:r>
              <a:rPr lang="sv-SE" sz="1000" baseline="0" dirty="0" smtClean="0"/>
              <a:t> hos Arbetsförmedlingen </a:t>
            </a:r>
            <a:r>
              <a:rPr lang="sv-SE" sz="1000" dirty="0" smtClean="0"/>
              <a:t>kan </a:t>
            </a:r>
            <a:r>
              <a:rPr lang="sv-SE" sz="1000" dirty="0"/>
              <a:t>få etableringsersättning. </a:t>
            </a:r>
            <a:r>
              <a:rPr lang="sv-SE" sz="1000" dirty="0" smtClean="0"/>
              <a:t/>
            </a:r>
            <a:br>
              <a:rPr lang="sv-SE" sz="1000" dirty="0" smtClean="0"/>
            </a:br>
            <a:endParaRPr lang="sv-SE" sz="1000" dirty="0" smtClean="0"/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defRPr/>
            </a:pPr>
            <a:r>
              <a:rPr lang="sv-SE" altLang="sv-SE" sz="1000" dirty="0" smtClean="0">
                <a:cs typeface="Arial" panose="020B0604020202020204" pitchFamily="34" charset="0"/>
              </a:rPr>
              <a:t>-----------</a:t>
            </a:r>
            <a:r>
              <a:rPr lang="sv-SE" altLang="sv-SE" sz="1000" i="1" dirty="0" smtClean="0">
                <a:cs typeface="Arial" panose="020B0604020202020204" pitchFamily="34" charset="0"/>
              </a:rPr>
              <a:t>Klicka</a:t>
            </a:r>
            <a:r>
              <a:rPr lang="sv-SE" altLang="sv-SE" sz="1000" dirty="0" smtClean="0">
                <a:cs typeface="Arial" panose="020B0604020202020204" pitchFamily="34" charset="0"/>
              </a:rPr>
              <a:t>------------</a:t>
            </a:r>
            <a:br>
              <a:rPr lang="sv-SE" altLang="sv-SE" sz="1000" dirty="0" smtClean="0">
                <a:cs typeface="Arial" panose="020B0604020202020204" pitchFamily="34" charset="0"/>
              </a:rPr>
            </a:br>
            <a:endParaRPr lang="sv-SE" sz="1000" dirty="0" smtClean="0"/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defRPr/>
            </a:pPr>
            <a:r>
              <a:rPr lang="sv-SE" sz="1000" dirty="0" smtClean="0"/>
              <a:t>Du ska ansöka om etableringsersättning</a:t>
            </a:r>
            <a:r>
              <a:rPr lang="sv-SE" sz="1000" baseline="0" dirty="0" smtClean="0"/>
              <a:t> </a:t>
            </a:r>
            <a:r>
              <a:rPr lang="sv-SE" sz="1000" dirty="0" smtClean="0"/>
              <a:t>hos </a:t>
            </a:r>
            <a:r>
              <a:rPr lang="sv-SE" sz="1000" b="1" dirty="0" smtClean="0"/>
              <a:t>Arbetsförmedlingen</a:t>
            </a:r>
            <a:r>
              <a:rPr lang="sv-SE" sz="1000" dirty="0"/>
              <a:t> </a:t>
            </a:r>
            <a:r>
              <a:rPr lang="sv-SE" sz="1000" dirty="0" smtClean="0"/>
              <a:t>som fattar </a:t>
            </a:r>
            <a:r>
              <a:rPr lang="sv-SE" sz="1000" dirty="0"/>
              <a:t>beslut om </a:t>
            </a:r>
            <a:r>
              <a:rPr lang="sv-SE" altLang="sv-SE" sz="1000" dirty="0" smtClean="0"/>
              <a:t>hur </a:t>
            </a:r>
            <a:r>
              <a:rPr lang="sv-SE" altLang="sv-SE" sz="1000" dirty="0"/>
              <a:t>mycket pengar du ska få. Men det är </a:t>
            </a:r>
            <a:r>
              <a:rPr lang="sv-SE" altLang="sv-SE" sz="1000" b="1" dirty="0"/>
              <a:t>Försäkringskassan</a:t>
            </a:r>
            <a:r>
              <a:rPr lang="sv-SE" altLang="sv-SE" sz="1000" dirty="0"/>
              <a:t> som betalar ut pengarna. </a:t>
            </a:r>
            <a:endParaRPr lang="sv-SE" altLang="sv-SE" sz="1000" dirty="0" smtClean="0"/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defRPr/>
            </a:pPr>
            <a:endParaRPr lang="sv-SE" altLang="sv-SE" sz="1000" dirty="0"/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defRPr/>
            </a:pPr>
            <a:r>
              <a:rPr lang="sv-SE" sz="1000" dirty="0" smtClean="0"/>
              <a:t>Pengarna </a:t>
            </a:r>
            <a:r>
              <a:rPr lang="sv-SE" sz="1000" dirty="0"/>
              <a:t>betalas ut </a:t>
            </a:r>
            <a:r>
              <a:rPr lang="sv-SE" sz="1000" dirty="0" smtClean="0"/>
              <a:t>4 </a:t>
            </a:r>
            <a:r>
              <a:rPr lang="sv-SE" sz="1000" dirty="0"/>
              <a:t>– 9 dagar efter att Försäkringskassan har fått Arbetsförmedlingens beslut om utbetalning. </a:t>
            </a:r>
            <a:endParaRPr lang="sv-SE" sz="1000" dirty="0" smtClean="0"/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defRPr/>
            </a:pPr>
            <a:endParaRPr lang="sv-SE" altLang="sv-SE" sz="1000" dirty="0" smtClean="0"/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defRPr/>
            </a:pPr>
            <a:r>
              <a:rPr lang="sv-SE" altLang="sv-SE" sz="1000" dirty="0" smtClean="0"/>
              <a:t>Tänk på att:</a:t>
            </a: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defRPr/>
            </a:pPr>
            <a:r>
              <a:rPr lang="sv-SE" altLang="sv-SE" sz="1000" dirty="0" smtClean="0"/>
              <a:t>Du som har en </a:t>
            </a:r>
            <a:r>
              <a:rPr lang="sv-SE" altLang="sv-SE" sz="1000" b="1" dirty="0" smtClean="0"/>
              <a:t>etableringsplan</a:t>
            </a:r>
            <a:r>
              <a:rPr lang="sv-SE" altLang="sv-SE" sz="1000" dirty="0" smtClean="0"/>
              <a:t>, och har etableringsersättning, kan inte få föräldrapenning för</a:t>
            </a:r>
            <a:r>
              <a:rPr lang="sv-SE" altLang="sv-SE" sz="1000" baseline="0" dirty="0" smtClean="0"/>
              <a:t> samma tid. Läs mer under avsnittet ”Föräldraförmåner”. </a:t>
            </a:r>
            <a:br>
              <a:rPr lang="sv-SE" altLang="sv-SE" sz="1000" baseline="0" dirty="0" smtClean="0"/>
            </a:br>
            <a:endParaRPr lang="sv-SE" altLang="sv-SE" sz="1000" baseline="0" dirty="0" smtClean="0"/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defRPr/>
            </a:pPr>
            <a:r>
              <a:rPr lang="sv-SE" altLang="sv-SE" sz="1000" baseline="0" dirty="0" smtClean="0"/>
              <a:t>Om du har ogiltig frånvaro från aktiviteterna i din etableringsplan bestämmer Arbetsförmedlingen om din etableringsersättning ska sänkas.</a:t>
            </a: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defRPr/>
            </a:pPr>
            <a:endParaRPr lang="sv-SE" altLang="sv-SE" sz="1000" baseline="0" dirty="0" smtClean="0"/>
          </a:p>
          <a:p>
            <a:pPr>
              <a:spcBef>
                <a:spcPct val="0"/>
              </a:spcBef>
              <a:defRPr/>
            </a:pPr>
            <a:r>
              <a:rPr lang="sv-SE" altLang="sv-SE" sz="1000" dirty="0">
                <a:cs typeface="Arial" panose="020B0604020202020204" pitchFamily="34" charset="0"/>
              </a:rPr>
              <a:t>-----------</a:t>
            </a:r>
            <a:r>
              <a:rPr lang="sv-SE" altLang="sv-SE" sz="1000" i="1" dirty="0">
                <a:cs typeface="Arial" panose="020B0604020202020204" pitchFamily="34" charset="0"/>
              </a:rPr>
              <a:t>Klicka</a:t>
            </a:r>
            <a:r>
              <a:rPr lang="sv-SE" altLang="sv-SE" sz="1000" dirty="0">
                <a:cs typeface="Arial" panose="020B0604020202020204" pitchFamily="34" charset="0"/>
              </a:rPr>
              <a:t>-</a:t>
            </a:r>
            <a:r>
              <a:rPr lang="sv-SE" altLang="sv-SE" sz="1000" dirty="0" smtClean="0">
                <a:cs typeface="Arial" panose="020B0604020202020204" pitchFamily="34" charset="0"/>
              </a:rPr>
              <a:t>-----------</a:t>
            </a:r>
          </a:p>
          <a:p>
            <a:pPr>
              <a:spcBef>
                <a:spcPct val="0"/>
              </a:spcBef>
              <a:defRPr/>
            </a:pPr>
            <a:r>
              <a:rPr lang="sv-SE" altLang="sv-SE" sz="1000" dirty="0" smtClean="0">
                <a:cs typeface="Arial" panose="020B0604020202020204" pitchFamily="34" charset="0"/>
              </a:rPr>
              <a:t> </a:t>
            </a:r>
            <a:r>
              <a:rPr lang="sv-SE" altLang="sv-SE" sz="1000" dirty="0" smtClean="0"/>
              <a:t>Har </a:t>
            </a:r>
            <a:r>
              <a:rPr lang="sv-SE" altLang="sv-SE" sz="1000" dirty="0"/>
              <a:t>du frågor om etableringsersättning ska du kontakta </a:t>
            </a:r>
            <a:r>
              <a:rPr lang="sv-SE" altLang="sv-SE" sz="1000" b="1" dirty="0"/>
              <a:t>Arbetsförmedlingen</a:t>
            </a:r>
            <a:r>
              <a:rPr lang="sv-SE" altLang="sv-SE" sz="1000" dirty="0"/>
              <a:t>. </a:t>
            </a: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defRPr/>
            </a:pPr>
            <a:endParaRPr lang="sv-SE" altLang="sv-SE" sz="1000" dirty="0" smtClean="0"/>
          </a:p>
        </p:txBody>
      </p:sp>
      <p:sp>
        <p:nvSpPr>
          <p:cNvPr id="83972" name="Platshållare för bild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742293C-1F6D-48DB-8056-3B7F834B1FCB}" type="slidenum">
              <a:rPr lang="sv-SE" altLang="sv-SE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2</a:t>
            </a:fld>
            <a:endParaRPr lang="sv-SE" altLang="sv-SE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871422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482600" y="744538"/>
            <a:ext cx="5710238" cy="3570287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>
          <a:xfrm>
            <a:off x="667073" y="4531271"/>
            <a:ext cx="5330190" cy="4466987"/>
          </a:xfrm>
        </p:spPr>
        <p:txBody>
          <a:bodyPr/>
          <a:lstStyle/>
          <a:p>
            <a:r>
              <a:rPr lang="sv-SE" sz="1000" dirty="0" smtClean="0"/>
              <a:t>Om du inte hittar vad</a:t>
            </a:r>
            <a:r>
              <a:rPr lang="sv-SE" sz="1000" baseline="0" dirty="0" smtClean="0"/>
              <a:t> du söker på vår webbplats kan du </a:t>
            </a:r>
            <a:r>
              <a:rPr lang="sv-SE" sz="1000" b="0" dirty="0" smtClean="0"/>
              <a:t>ringa</a:t>
            </a:r>
            <a:r>
              <a:rPr lang="sv-SE" sz="1000" b="0" baseline="0" dirty="0" smtClean="0"/>
              <a:t> till oss</a:t>
            </a:r>
            <a:r>
              <a:rPr lang="sv-SE" sz="1000" b="0" dirty="0" smtClean="0"/>
              <a:t>. </a:t>
            </a:r>
          </a:p>
          <a:p>
            <a:r>
              <a:rPr lang="sv-SE" sz="1000" dirty="0" smtClean="0"/>
              <a:t>Talar du svenska </a:t>
            </a:r>
            <a:r>
              <a:rPr lang="sv-SE" sz="1000" dirty="0"/>
              <a:t>eller </a:t>
            </a:r>
            <a:r>
              <a:rPr lang="sv-SE" sz="1000" dirty="0" smtClean="0"/>
              <a:t>engelska </a:t>
            </a:r>
            <a:r>
              <a:rPr lang="sv-SE" sz="1000" dirty="0"/>
              <a:t>kan du ringa </a:t>
            </a:r>
            <a:r>
              <a:rPr lang="sv-SE" sz="1000" dirty="0" smtClean="0"/>
              <a:t>på </a:t>
            </a:r>
            <a:r>
              <a:rPr lang="sv-SE" sz="1000" dirty="0"/>
              <a:t>nummer 0771 524 </a:t>
            </a:r>
            <a:r>
              <a:rPr lang="sv-SE" sz="1000" dirty="0" smtClean="0"/>
              <a:t>524.  </a:t>
            </a:r>
          </a:p>
          <a:p>
            <a:endParaRPr lang="sv-SE" sz="1000" dirty="0" smtClean="0"/>
          </a:p>
          <a:p>
            <a:endParaRPr lang="sv-SE" dirty="0"/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D23F79-B3D3-496B-9824-A5EAEA59E923}" type="slidenum">
              <a:rPr lang="sv-SE" smtClean="0"/>
              <a:pPr>
                <a:defRPr/>
              </a:pPr>
              <a:t>20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631793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Platshållare för bildobjekt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527050" y="585788"/>
            <a:ext cx="5627688" cy="35179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>
          <a:xfrm>
            <a:off x="537510" y="4315247"/>
            <a:ext cx="5616269" cy="2862510"/>
          </a:xfrm>
        </p:spPr>
        <p:txBody>
          <a:bodyPr/>
          <a:lstStyle/>
          <a:p>
            <a:r>
              <a:rPr lang="sv-SE" sz="1000" dirty="0" smtClean="0"/>
              <a:t>Du som är ny i Sverige och deltar i ett </a:t>
            </a:r>
            <a:r>
              <a:rPr lang="sv-SE" sz="1000" b="1" dirty="0" smtClean="0"/>
              <a:t>etablerings</a:t>
            </a:r>
            <a:r>
              <a:rPr lang="sv-SE" sz="1000" b="1" u="sng" dirty="0" smtClean="0"/>
              <a:t>program</a:t>
            </a:r>
            <a:r>
              <a:rPr lang="sv-SE" sz="1000" baseline="0" dirty="0" smtClean="0"/>
              <a:t> hos Arbetsförmedlingen </a:t>
            </a:r>
            <a:r>
              <a:rPr lang="sv-SE" sz="1000" dirty="0" smtClean="0"/>
              <a:t>kan få etableringsersättning. </a:t>
            </a:r>
          </a:p>
          <a:p>
            <a:endParaRPr lang="sv-SE" sz="100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000" b="0" dirty="0" smtClean="0"/>
              <a:t>För att få etableringsersättning måste du</a:t>
            </a:r>
            <a:r>
              <a:rPr lang="sv-SE" sz="1000" b="0" baseline="0" dirty="0" smtClean="0"/>
              <a:t> d</a:t>
            </a:r>
            <a:r>
              <a:rPr lang="sv-SE" sz="1000" b="0" dirty="0" smtClean="0"/>
              <a:t>elta i de aktiviteter som Arbetsförmedlingen</a:t>
            </a:r>
            <a:r>
              <a:rPr lang="sv-SE" sz="1000" b="0" baseline="0" dirty="0" smtClean="0"/>
              <a:t> bestämmer.</a:t>
            </a:r>
            <a:endParaRPr lang="sv-SE" sz="1000" dirty="0" smtClean="0"/>
          </a:p>
          <a:p>
            <a:r>
              <a:rPr lang="sv-SE" altLang="sv-SE" sz="1000" dirty="0" smtClean="0">
                <a:cs typeface="Arial" panose="020B0604020202020204" pitchFamily="34" charset="0"/>
              </a:rPr>
              <a:t>-----------</a:t>
            </a:r>
            <a:r>
              <a:rPr lang="sv-SE" altLang="sv-SE" sz="1000" i="1" dirty="0" smtClean="0">
                <a:cs typeface="Arial" panose="020B0604020202020204" pitchFamily="34" charset="0"/>
              </a:rPr>
              <a:t>Klicka</a:t>
            </a:r>
            <a:r>
              <a:rPr lang="sv-SE" altLang="sv-SE" sz="1000" dirty="0" smtClean="0">
                <a:cs typeface="Arial" panose="020B0604020202020204" pitchFamily="34" charset="0"/>
              </a:rPr>
              <a:t>------------</a:t>
            </a:r>
            <a:endParaRPr lang="sv-SE" sz="1000" dirty="0" smtClean="0"/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defRPr/>
            </a:pPr>
            <a:r>
              <a:rPr lang="sv-SE" sz="1000" dirty="0" smtClean="0"/>
              <a:t>Du</a:t>
            </a:r>
            <a:r>
              <a:rPr lang="sv-SE" sz="1000" baseline="0" dirty="0" smtClean="0"/>
              <a:t> ska an</a:t>
            </a:r>
            <a:r>
              <a:rPr lang="sv-SE" sz="1000" dirty="0" smtClean="0"/>
              <a:t>söka om etableringsersättning hos </a:t>
            </a:r>
            <a:r>
              <a:rPr lang="sv-SE" sz="1000" b="1" dirty="0" smtClean="0"/>
              <a:t>Försäkringskassan. </a:t>
            </a:r>
            <a:r>
              <a:rPr lang="sv-SE" sz="1000" b="0" dirty="0" smtClean="0"/>
              <a:t>Det är Försäkringskassan </a:t>
            </a:r>
            <a:r>
              <a:rPr lang="sv-SE" sz="1000" dirty="0" smtClean="0"/>
              <a:t>som beslutar om du har rätt till etableringsersättning. </a:t>
            </a:r>
            <a:r>
              <a:rPr lang="sv-SE" altLang="sv-SE" sz="1000" dirty="0" smtClean="0"/>
              <a:t>Det är också Försäkringskassan</a:t>
            </a:r>
            <a:r>
              <a:rPr lang="sv-SE" altLang="sv-SE" sz="1000" baseline="0" dirty="0" smtClean="0"/>
              <a:t> </a:t>
            </a:r>
            <a:r>
              <a:rPr lang="sv-SE" sz="1000" dirty="0" smtClean="0"/>
              <a:t>som räknar ut </a:t>
            </a:r>
            <a:r>
              <a:rPr lang="sv-SE" altLang="sv-SE" sz="1000" dirty="0" smtClean="0"/>
              <a:t>hur mycket pengar du ska få</a:t>
            </a:r>
            <a:r>
              <a:rPr lang="sv-SE" altLang="sv-SE" sz="1000" baseline="0" dirty="0" smtClean="0"/>
              <a:t>.</a:t>
            </a:r>
          </a:p>
          <a:p>
            <a:pPr>
              <a:spcBef>
                <a:spcPct val="0"/>
              </a:spcBef>
              <a:defRPr/>
            </a:pPr>
            <a:r>
              <a:rPr lang="sv-SE" altLang="sv-SE" sz="1000" dirty="0">
                <a:cs typeface="Arial" panose="020B0604020202020204" pitchFamily="34" charset="0"/>
              </a:rPr>
              <a:t>-----------</a:t>
            </a:r>
            <a:r>
              <a:rPr lang="sv-SE" altLang="sv-SE" sz="1000" i="1" dirty="0">
                <a:cs typeface="Arial" panose="020B0604020202020204" pitchFamily="34" charset="0"/>
              </a:rPr>
              <a:t>Klicka</a:t>
            </a:r>
            <a:r>
              <a:rPr lang="sv-SE" altLang="sv-SE" sz="1000" dirty="0">
                <a:cs typeface="Arial" panose="020B0604020202020204" pitchFamily="34" charset="0"/>
              </a:rPr>
              <a:t>------------</a:t>
            </a:r>
            <a:endParaRPr lang="sv-SE" altLang="sv-SE" sz="1000" dirty="0"/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defRPr/>
            </a:pPr>
            <a:r>
              <a:rPr lang="sv-SE" altLang="sv-SE" sz="1000" dirty="0" smtClean="0"/>
              <a:t>Om du deltar i programmet på heltid betalas etableringsersättning ut med 308 kr per dag.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sv-SE" sz="1000" b="0" baseline="0" dirty="0" smtClean="0"/>
          </a:p>
          <a:p>
            <a:r>
              <a:rPr lang="sv-SE" sz="1000" b="0" baseline="0" dirty="0" smtClean="0"/>
              <a:t>Pengarna betalas </a:t>
            </a:r>
            <a:r>
              <a:rPr lang="sv-SE" sz="1000" dirty="0"/>
              <a:t>ut av Försäkringskassan en </a:t>
            </a:r>
            <a:r>
              <a:rPr lang="sv-SE" sz="1000" b="0" baseline="0" dirty="0" smtClean="0"/>
              <a:t>gång per månad runt den 26:e. Du måste ansöka om ersättning varje månad i efterskott, senast månaden efter aktiviteten.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sz="1000" b="0" baseline="0" dirty="0" smtClean="0"/>
              <a:t/>
            </a:r>
            <a:br>
              <a:rPr lang="sv-SE" sz="1000" b="0" baseline="0" dirty="0" smtClean="0"/>
            </a:br>
            <a:r>
              <a:rPr lang="sv-SE" sz="1000" b="0" i="1" baseline="0" dirty="0" smtClean="0"/>
              <a:t>Exempel: </a:t>
            </a:r>
            <a:r>
              <a:rPr lang="sv-SE" sz="1000" b="0" baseline="0" dirty="0" smtClean="0"/>
              <a:t>Om du deltar i aktiviteter i januari, då ska du ansöka om ersättning i februari. </a:t>
            </a:r>
            <a:r>
              <a:rPr lang="sv-SE" altLang="sv-SE" sz="1000" dirty="0" smtClean="0"/>
              <a:t>Om ansökan kommer till </a:t>
            </a:r>
            <a:r>
              <a:rPr lang="sv-SE" sz="1000" b="1" dirty="0" smtClean="0"/>
              <a:t>Försäkringskassan </a:t>
            </a:r>
            <a:r>
              <a:rPr lang="sv-SE" sz="1000" b="0" baseline="0" dirty="0" smtClean="0"/>
              <a:t>innan den 7:e februari b</a:t>
            </a:r>
            <a:r>
              <a:rPr lang="sv-SE" sz="1000" dirty="0" smtClean="0"/>
              <a:t>etalas pengarna ut den 26:e samma månad. </a:t>
            </a: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defRPr/>
            </a:pPr>
            <a:r>
              <a:rPr lang="sv-SE" altLang="sv-SE" sz="1000" dirty="0" smtClean="0">
                <a:cs typeface="Arial" panose="020B0604020202020204" pitchFamily="34" charset="0"/>
              </a:rPr>
              <a:t/>
            </a:r>
            <a:br>
              <a:rPr lang="sv-SE" altLang="sv-SE" sz="1000" dirty="0" smtClean="0">
                <a:cs typeface="Arial" panose="020B0604020202020204" pitchFamily="34" charset="0"/>
              </a:rPr>
            </a:br>
            <a:r>
              <a:rPr lang="sv-SE" altLang="sv-SE" sz="1000" dirty="0" smtClean="0"/>
              <a:t>Tänk</a:t>
            </a:r>
            <a:r>
              <a:rPr lang="sv-SE" altLang="sv-SE" sz="1000" baseline="0" dirty="0" smtClean="0"/>
              <a:t> på:</a:t>
            </a:r>
          </a:p>
          <a:p>
            <a:pPr marL="0" indent="0" eaLnBrk="1" fontAlgn="auto" hangingPunct="1">
              <a:spcBef>
                <a:spcPct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sv-SE" altLang="sv-SE" sz="1000" baseline="0" dirty="0" smtClean="0"/>
              <a:t>Frånvaro från aktiviteter i programmet kan påverka etableringsersättningen.</a:t>
            </a:r>
          </a:p>
          <a:p>
            <a:pPr marL="171450" indent="-171450" eaLnBrk="1" fontAlgn="auto" hangingPunct="1">
              <a:spcBef>
                <a:spcPct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sv-SE" altLang="sv-SE" sz="1000" baseline="0" dirty="0" smtClean="0"/>
              <a:t>Om du t.ex. tar ut föräldrapenning samtidigt som du har ett program, får du mindre  etableringsersättning.</a:t>
            </a:r>
          </a:p>
          <a:p>
            <a:pPr marL="171450" indent="-171450" eaLnBrk="1" fontAlgn="auto" hangingPunct="1">
              <a:spcBef>
                <a:spcPct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sv-SE" altLang="sv-SE" sz="1000" baseline="0" dirty="0" smtClean="0"/>
              <a:t>Har du ogiltig frånvaro från aktiviteter kan det innebära att du inte får någon etableringsersättning alls.</a:t>
            </a:r>
          </a:p>
          <a:p>
            <a:pPr marL="171450" indent="-171450" eaLnBrk="1" fontAlgn="auto" hangingPunct="1">
              <a:spcBef>
                <a:spcPct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sv-SE" altLang="sv-SE" sz="1000" baseline="0" dirty="0" smtClean="0"/>
              <a:t>Om du arbetar samtidigt som du har ett program ska du meddela detta när du ansöker om ersättning. </a:t>
            </a:r>
          </a:p>
          <a:p>
            <a:pPr>
              <a:spcBef>
                <a:spcPct val="0"/>
              </a:spcBef>
              <a:defRPr/>
            </a:pPr>
            <a:r>
              <a:rPr lang="sv-SE" altLang="sv-SE" sz="1000" dirty="0">
                <a:cs typeface="Arial" panose="020B0604020202020204" pitchFamily="34" charset="0"/>
              </a:rPr>
              <a:t>-----------</a:t>
            </a:r>
            <a:r>
              <a:rPr lang="sv-SE" altLang="sv-SE" sz="1000" i="1" dirty="0">
                <a:cs typeface="Arial" panose="020B0604020202020204" pitchFamily="34" charset="0"/>
              </a:rPr>
              <a:t>Klicka</a:t>
            </a:r>
            <a:r>
              <a:rPr lang="sv-SE" altLang="sv-SE" sz="1000" dirty="0">
                <a:cs typeface="Arial" panose="020B0604020202020204" pitchFamily="34" charset="0"/>
              </a:rPr>
              <a:t>------------</a:t>
            </a:r>
            <a:endParaRPr lang="sv-SE" altLang="sv-SE" sz="1000" baseline="0" dirty="0" smtClean="0"/>
          </a:p>
          <a:p>
            <a:pPr marL="0" indent="0" eaLnBrk="1" fontAlgn="auto" hangingPunct="1">
              <a:spcBef>
                <a:spcPct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sv-SE" altLang="sv-SE" sz="1000" dirty="0" smtClean="0"/>
              <a:t>Har </a:t>
            </a:r>
            <a:r>
              <a:rPr lang="sv-SE" altLang="sv-SE" sz="1000" dirty="0"/>
              <a:t>du frågor om etableringsersättning ska du kontakta </a:t>
            </a:r>
            <a:r>
              <a:rPr lang="sv-SE" sz="1000" b="1" dirty="0" smtClean="0"/>
              <a:t>Försäkringskassan</a:t>
            </a:r>
            <a:r>
              <a:rPr lang="sv-SE" altLang="sv-SE" sz="1000" dirty="0" smtClean="0"/>
              <a:t>. </a:t>
            </a:r>
          </a:p>
        </p:txBody>
      </p:sp>
      <p:sp>
        <p:nvSpPr>
          <p:cNvPr id="83972" name="Platshållare för bild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742293C-1F6D-48DB-8056-3B7F834B1FCB}" type="slidenum">
              <a:rPr lang="sv-SE" altLang="sv-SE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3</a:t>
            </a:fld>
            <a:endParaRPr lang="sv-SE" altLang="sv-SE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35219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563563" y="630238"/>
            <a:ext cx="5665787" cy="3541712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>
          <a:xfrm>
            <a:off x="633124" y="4315247"/>
            <a:ext cx="5526664" cy="4967833"/>
          </a:xfrm>
        </p:spPr>
        <p:txBody>
          <a:bodyPr/>
          <a:lstStyle/>
          <a:p>
            <a:pPr eaLnBrk="1" fontAlgn="auto" hangingPunct="1">
              <a:spcBef>
                <a:spcPct val="0"/>
              </a:spcBef>
              <a:spcAft>
                <a:spcPts val="0"/>
              </a:spcAft>
              <a:defRPr/>
            </a:pPr>
            <a:r>
              <a:rPr lang="sv-SE" altLang="sv-SE" sz="1000" dirty="0" smtClean="0"/>
              <a:t>Det finns </a:t>
            </a:r>
            <a:r>
              <a:rPr lang="sv-SE" altLang="sv-SE" sz="1000" b="1" dirty="0" smtClean="0"/>
              <a:t>ytterligare </a:t>
            </a:r>
            <a:r>
              <a:rPr lang="sv-SE" altLang="sv-SE" sz="1000" b="1" dirty="0"/>
              <a:t>två </a:t>
            </a:r>
            <a:r>
              <a:rPr lang="sv-SE" altLang="sv-SE" sz="1000" b="1" dirty="0" smtClean="0"/>
              <a:t>ersättningar</a:t>
            </a:r>
            <a:r>
              <a:rPr lang="sv-SE" altLang="sv-SE" sz="1000" dirty="0"/>
              <a:t> </a:t>
            </a:r>
            <a:r>
              <a:rPr lang="sv-SE" altLang="sv-SE" sz="1000" dirty="0" smtClean="0"/>
              <a:t>som du kan få om du deltar i ett etableringsprogram eller om du har en etableringsplan hos Arbetsförmedlingen</a:t>
            </a: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defRPr/>
            </a:pPr>
            <a:r>
              <a:rPr lang="sv-SE" altLang="sv-SE" sz="1000" dirty="0" smtClean="0">
                <a:cs typeface="Arial" panose="020B0604020202020204" pitchFamily="34" charset="0"/>
              </a:rPr>
              <a:t>-----------</a:t>
            </a:r>
            <a:r>
              <a:rPr lang="sv-SE" altLang="sv-SE" sz="1000" i="1" dirty="0" smtClean="0">
                <a:cs typeface="Arial" panose="020B0604020202020204" pitchFamily="34" charset="0"/>
              </a:rPr>
              <a:t>Klicka</a:t>
            </a:r>
            <a:r>
              <a:rPr lang="sv-SE" altLang="sv-SE" sz="1000" dirty="0" smtClean="0">
                <a:cs typeface="Arial" panose="020B0604020202020204" pitchFamily="34" charset="0"/>
              </a:rPr>
              <a:t>------------</a:t>
            </a:r>
            <a:br>
              <a:rPr lang="sv-SE" altLang="sv-SE" sz="1000" dirty="0" smtClean="0">
                <a:cs typeface="Arial" panose="020B0604020202020204" pitchFamily="34" charset="0"/>
              </a:rPr>
            </a:br>
            <a:endParaRPr lang="sv-SE" altLang="sv-SE" sz="1000" dirty="0"/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defRPr/>
            </a:pPr>
            <a:r>
              <a:rPr lang="sv-SE" altLang="sv-SE" sz="1000" dirty="0" smtClean="0"/>
              <a:t>Den ena är till för dig som har </a:t>
            </a:r>
            <a:r>
              <a:rPr lang="sv-SE" altLang="sv-SE" sz="1000" dirty="0"/>
              <a:t>barn under 20 år som bor </a:t>
            </a:r>
            <a:r>
              <a:rPr lang="sv-SE" altLang="sv-SE" sz="1000" dirty="0" smtClean="0"/>
              <a:t>hemma. Ersättningen kallas </a:t>
            </a:r>
            <a:r>
              <a:rPr lang="sv-SE" altLang="sv-SE" sz="1000" b="1" dirty="0" smtClean="0"/>
              <a:t>Etableringstillägg</a:t>
            </a:r>
            <a:r>
              <a:rPr lang="sv-SE" altLang="sv-SE" sz="1000" dirty="0" smtClean="0"/>
              <a:t>.</a:t>
            </a:r>
            <a:br>
              <a:rPr lang="sv-SE" altLang="sv-SE" sz="1000" dirty="0" smtClean="0"/>
            </a:br>
            <a:endParaRPr lang="sv-SE" altLang="sv-SE" sz="1000" dirty="0" smtClean="0"/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defRPr/>
            </a:pPr>
            <a:r>
              <a:rPr lang="sv-SE" altLang="sv-SE" sz="1000" dirty="0" smtClean="0">
                <a:cs typeface="Arial" panose="020B0604020202020204" pitchFamily="34" charset="0"/>
              </a:rPr>
              <a:t>-----------</a:t>
            </a:r>
            <a:r>
              <a:rPr lang="sv-SE" altLang="sv-SE" sz="1000" i="1" dirty="0" smtClean="0">
                <a:cs typeface="Arial" panose="020B0604020202020204" pitchFamily="34" charset="0"/>
              </a:rPr>
              <a:t>Klicka</a:t>
            </a:r>
            <a:r>
              <a:rPr lang="sv-SE" altLang="sv-SE" sz="1000" dirty="0" smtClean="0">
                <a:cs typeface="Arial" panose="020B0604020202020204" pitchFamily="34" charset="0"/>
              </a:rPr>
              <a:t>------------</a:t>
            </a:r>
            <a:br>
              <a:rPr lang="sv-SE" altLang="sv-SE" sz="1000" dirty="0" smtClean="0">
                <a:cs typeface="Arial" panose="020B0604020202020204" pitchFamily="34" charset="0"/>
              </a:rPr>
            </a:br>
            <a:endParaRPr lang="sv-SE" altLang="sv-SE" sz="1000" dirty="0"/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defRPr/>
            </a:pPr>
            <a:r>
              <a:rPr lang="sv-SE" altLang="sv-SE" sz="1000" dirty="0" smtClean="0"/>
              <a:t>Den andra är till för dig som bor </a:t>
            </a:r>
            <a:r>
              <a:rPr lang="sv-SE" altLang="sv-SE" sz="1000" dirty="0"/>
              <a:t>ensam i egen </a:t>
            </a:r>
            <a:r>
              <a:rPr lang="sv-SE" altLang="sv-SE" sz="1000" dirty="0" smtClean="0"/>
              <a:t>bostad. Ersättningen kallas </a:t>
            </a:r>
            <a:r>
              <a:rPr lang="sv-SE" altLang="sv-SE" sz="1000" b="1" dirty="0" smtClean="0"/>
              <a:t>Bostadsersättning</a:t>
            </a:r>
            <a:r>
              <a:rPr lang="sv-SE" altLang="sv-SE" sz="1000" dirty="0" smtClean="0"/>
              <a:t>. </a:t>
            </a:r>
            <a:br>
              <a:rPr lang="sv-SE" altLang="sv-SE" sz="1000" dirty="0" smtClean="0"/>
            </a:br>
            <a:r>
              <a:rPr lang="sv-SE" altLang="sv-SE" sz="1000" dirty="0" smtClean="0"/>
              <a:t/>
            </a:r>
            <a:br>
              <a:rPr lang="sv-SE" altLang="sv-SE" sz="1000" dirty="0" smtClean="0"/>
            </a:br>
            <a:r>
              <a:rPr lang="sv-SE" altLang="sv-SE" sz="1000" dirty="0" smtClean="0">
                <a:cs typeface="Arial" panose="020B0604020202020204" pitchFamily="34" charset="0"/>
              </a:rPr>
              <a:t>-----------</a:t>
            </a:r>
            <a:r>
              <a:rPr lang="sv-SE" altLang="sv-SE" sz="1000" i="1" dirty="0" smtClean="0">
                <a:cs typeface="Arial" panose="020B0604020202020204" pitchFamily="34" charset="0"/>
              </a:rPr>
              <a:t>Klicka</a:t>
            </a:r>
            <a:r>
              <a:rPr lang="sv-SE" altLang="sv-SE" sz="1000" dirty="0" smtClean="0">
                <a:cs typeface="Arial" panose="020B0604020202020204" pitchFamily="34" charset="0"/>
              </a:rPr>
              <a:t>------------</a:t>
            </a:r>
            <a:br>
              <a:rPr lang="sv-SE" altLang="sv-SE" sz="1000" dirty="0" smtClean="0">
                <a:cs typeface="Arial" panose="020B0604020202020204" pitchFamily="34" charset="0"/>
              </a:rPr>
            </a:br>
            <a:r>
              <a:rPr lang="sv-SE" altLang="sv-SE" sz="1000" dirty="0" smtClean="0"/>
              <a:t/>
            </a:r>
            <a:br>
              <a:rPr lang="sv-SE" altLang="sv-SE" sz="1000" dirty="0" smtClean="0"/>
            </a:br>
            <a:r>
              <a:rPr lang="sv-SE" altLang="sv-SE" sz="1000" dirty="0" smtClean="0"/>
              <a:t>Du</a:t>
            </a:r>
            <a:r>
              <a:rPr lang="sv-SE" altLang="sv-SE" sz="1000" baseline="0" dirty="0" smtClean="0"/>
              <a:t> kan ansöka om etableringstillägg och bostadsersättning när du har blivit beviljad etableringsersättning. </a:t>
            </a:r>
            <a:r>
              <a:rPr lang="sv-SE" altLang="sv-SE" sz="1000" dirty="0" smtClean="0">
                <a:cs typeface="Arial" panose="020B0604020202020204" pitchFamily="34" charset="0"/>
              </a:rPr>
              <a:t/>
            </a:r>
            <a:br>
              <a:rPr lang="sv-SE" altLang="sv-SE" sz="1000" dirty="0" smtClean="0">
                <a:cs typeface="Arial" panose="020B0604020202020204" pitchFamily="34" charset="0"/>
              </a:rPr>
            </a:br>
            <a:endParaRPr lang="sv-SE" sz="1000" dirty="0"/>
          </a:p>
          <a:p>
            <a:r>
              <a:rPr lang="sv-SE" altLang="sv-SE" sz="1000" dirty="0"/>
              <a:t>Ansökan ska skickas till </a:t>
            </a:r>
            <a:r>
              <a:rPr lang="sv-SE" altLang="sv-SE" sz="1000" b="1" dirty="0"/>
              <a:t>Försäkringskassan</a:t>
            </a:r>
            <a:r>
              <a:rPr lang="sv-SE" altLang="sv-SE" sz="1000" dirty="0"/>
              <a:t>. Det är Försäkringskassan som beslutar och betalar ut pengarna.</a:t>
            </a:r>
          </a:p>
          <a:p>
            <a:endParaRPr lang="sv-SE" sz="1000" dirty="0"/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defRPr/>
            </a:pPr>
            <a:endParaRPr lang="sv-SE" altLang="sv-SE" sz="1000" baseline="0" dirty="0" smtClean="0"/>
          </a:p>
        </p:txBody>
      </p:sp>
    </p:spTree>
    <p:extLst>
      <p:ext uri="{BB962C8B-B14F-4D97-AF65-F5344CB8AC3E}">
        <p14:creationId xmlns:p14="http://schemas.microsoft.com/office/powerpoint/2010/main" val="36767565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Platshållare för bildobjekt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68313" y="508000"/>
            <a:ext cx="5629275" cy="35194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>
          <a:xfrm>
            <a:off x="467822" y="4171231"/>
            <a:ext cx="5630446" cy="3516975"/>
          </a:xfrm>
        </p:spPr>
        <p:txBody>
          <a:bodyPr/>
          <a:lstStyle/>
          <a:p>
            <a:r>
              <a:rPr lang="sv-SE" sz="1000" dirty="0" smtClean="0"/>
              <a:t>Du som har rätt till etableringsersättning kan även ha rätt till etableringstillägg om du har </a:t>
            </a:r>
            <a:r>
              <a:rPr lang="sv-SE" sz="1000" b="1" dirty="0" smtClean="0"/>
              <a:t>barn som bor hemma.</a:t>
            </a:r>
          </a:p>
          <a:p>
            <a:r>
              <a:rPr lang="sv-SE" sz="1000" b="0" dirty="0" smtClean="0"/>
              <a:t>Det gäller dig som deltar i ett </a:t>
            </a:r>
            <a:r>
              <a:rPr lang="sv-SE" sz="1000" b="1" dirty="0" smtClean="0"/>
              <a:t>etableringsprogram</a:t>
            </a:r>
            <a:r>
              <a:rPr lang="sv-SE" sz="1000" b="0" dirty="0" smtClean="0"/>
              <a:t> eller har en </a:t>
            </a:r>
            <a:r>
              <a:rPr lang="sv-SE" sz="1000" b="1" dirty="0" smtClean="0"/>
              <a:t>etableringsplan</a:t>
            </a:r>
            <a:r>
              <a:rPr lang="sv-SE" sz="1000" b="0" dirty="0" smtClean="0"/>
              <a:t> hos Arbetsförmedlingen.</a:t>
            </a:r>
          </a:p>
          <a:p>
            <a:endParaRPr lang="sv-SE" sz="1000" b="0" i="1" dirty="0" smtClean="0"/>
          </a:p>
          <a:p>
            <a:r>
              <a:rPr lang="sv-SE" altLang="sv-SE" sz="1000" dirty="0" smtClean="0">
                <a:cs typeface="Arial" panose="020B0604020202020204" pitchFamily="34" charset="0"/>
              </a:rPr>
              <a:t>-----------</a:t>
            </a:r>
            <a:r>
              <a:rPr lang="sv-SE" altLang="sv-SE" sz="1000" i="1" dirty="0" smtClean="0">
                <a:cs typeface="Arial" panose="020B0604020202020204" pitchFamily="34" charset="0"/>
              </a:rPr>
              <a:t>Klicka</a:t>
            </a:r>
            <a:r>
              <a:rPr lang="sv-SE" altLang="sv-SE" sz="1000" dirty="0" smtClean="0">
                <a:cs typeface="Arial" panose="020B0604020202020204" pitchFamily="34" charset="0"/>
              </a:rPr>
              <a:t>------------</a:t>
            </a:r>
            <a:br>
              <a:rPr lang="sv-SE" altLang="sv-SE" sz="1000" dirty="0" smtClean="0">
                <a:cs typeface="Arial" panose="020B0604020202020204" pitchFamily="34" charset="0"/>
              </a:rPr>
            </a:br>
            <a:endParaRPr lang="sv-SE" sz="1000" dirty="0" smtClean="0"/>
          </a:p>
          <a:p>
            <a:r>
              <a:rPr lang="sv-SE" sz="1000" dirty="0" smtClean="0"/>
              <a:t>För</a:t>
            </a:r>
            <a:r>
              <a:rPr lang="sv-SE" sz="1000" baseline="0" dirty="0" smtClean="0"/>
              <a:t> att du ska få etableringstillägg ska b</a:t>
            </a:r>
            <a:r>
              <a:rPr lang="sv-SE" sz="1000" dirty="0" smtClean="0"/>
              <a:t>arnen vara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000" dirty="0" smtClean="0"/>
              <a:t>under </a:t>
            </a:r>
            <a:r>
              <a:rPr lang="sv-SE" sz="1000" dirty="0"/>
              <a:t>20 år </a:t>
            </a:r>
            <a:endParaRPr lang="sv-SE" sz="10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000" dirty="0" smtClean="0"/>
              <a:t>vara bosatta </a:t>
            </a:r>
            <a:r>
              <a:rPr lang="sv-SE" sz="1000" dirty="0"/>
              <a:t>och </a:t>
            </a:r>
            <a:r>
              <a:rPr lang="sv-SE" sz="1000" dirty="0" smtClean="0"/>
              <a:t>folkbokförda </a:t>
            </a:r>
            <a:r>
              <a:rPr lang="sv-SE" sz="1000" dirty="0"/>
              <a:t>hos dig </a:t>
            </a:r>
            <a:endParaRPr lang="sv-SE" sz="10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000" dirty="0" smtClean="0"/>
              <a:t>stå </a:t>
            </a:r>
            <a:r>
              <a:rPr lang="sv-SE" sz="1000" dirty="0"/>
              <a:t>eller har stått under din vårdnad </a:t>
            </a:r>
            <a:endParaRPr lang="sv-SE" sz="10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000" dirty="0" smtClean="0"/>
              <a:t>inte </a:t>
            </a:r>
            <a:r>
              <a:rPr lang="sv-SE" sz="1000" dirty="0"/>
              <a:t>försörja sig </a:t>
            </a:r>
            <a:r>
              <a:rPr lang="sv-SE" sz="1000" dirty="0" smtClean="0"/>
              <a:t>själv. </a:t>
            </a:r>
            <a:br>
              <a:rPr lang="sv-SE" sz="1000" dirty="0" smtClean="0"/>
            </a:br>
            <a:endParaRPr lang="sv-SE" sz="1000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sv-SE" sz="1000" dirty="0" smtClean="0"/>
              <a:t>Om du har underhållsstöd</a:t>
            </a:r>
            <a:r>
              <a:rPr lang="sv-SE" sz="1000" baseline="0" dirty="0" smtClean="0"/>
              <a:t> för fler barn än två får du lägre etableringstillägg.</a:t>
            </a:r>
            <a:br>
              <a:rPr lang="sv-SE" sz="1000" baseline="0" dirty="0" smtClean="0"/>
            </a:br>
            <a:r>
              <a:rPr lang="sv-SE" sz="1000" baseline="0" dirty="0" smtClean="0"/>
              <a:t/>
            </a:r>
            <a:br>
              <a:rPr lang="sv-SE" sz="1000" baseline="0" dirty="0" smtClean="0"/>
            </a:br>
            <a:r>
              <a:rPr lang="sv-SE" sz="1000" dirty="0" smtClean="0"/>
              <a:t>Du kan även ha rätt till andra bidrag som till exempel barnbidrag, föräldrapenning och bostadsbidrag.</a:t>
            </a:r>
            <a:br>
              <a:rPr lang="sv-SE" sz="1000" dirty="0" smtClean="0"/>
            </a:br>
            <a:r>
              <a:rPr lang="sv-SE" sz="1000" dirty="0" smtClean="0"/>
              <a:t>Läs</a:t>
            </a:r>
            <a:r>
              <a:rPr lang="sv-SE" sz="1000" baseline="0" dirty="0" smtClean="0"/>
              <a:t> mer under avsnittet ”Föräldraförmåner”</a:t>
            </a:r>
            <a:endParaRPr lang="sv-SE" sz="1000" dirty="0"/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sv-SE" sz="1000" dirty="0" smtClean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sv-SE" sz="1000" dirty="0" smtClean="0"/>
              <a:t>Med </a:t>
            </a:r>
            <a:r>
              <a:rPr lang="sv-SE" sz="1000" b="1" dirty="0" smtClean="0"/>
              <a:t>folkbokförd</a:t>
            </a:r>
            <a:r>
              <a:rPr lang="sv-SE" sz="1000" dirty="0" smtClean="0"/>
              <a:t> menas att Skatteverket har registrerat på vilken adress du och barnen bor.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sv-SE" altLang="sv-SE" sz="1000" dirty="0" smtClean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sv-SE" altLang="sv-SE" sz="1000" b="1" dirty="0" smtClean="0"/>
              <a:t>Frågor och svar.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sv-SE" altLang="sv-SE" sz="1000" b="1" i="1" dirty="0" smtClean="0"/>
              <a:t>Vad menas med att barnet inte ska försörja sig själv?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sv-SE" altLang="sv-SE" sz="1000" dirty="0" smtClean="0"/>
              <a:t>Ett barn räknas som </a:t>
            </a:r>
            <a:r>
              <a:rPr lang="sv-SE" altLang="sv-SE" sz="1000" b="1" dirty="0" smtClean="0"/>
              <a:t>självförsörjande</a:t>
            </a:r>
            <a:r>
              <a:rPr lang="sv-SE" altLang="sv-SE" sz="1000" dirty="0" smtClean="0"/>
              <a:t> om barnet har inkomst av arbete eller tillgångar, t.ex. pengar från ett extra jobb eller förlängt</a:t>
            </a:r>
            <a:r>
              <a:rPr lang="sv-SE" altLang="sv-SE" sz="1000" baseline="0" dirty="0" smtClean="0"/>
              <a:t> underhållsstöd. </a:t>
            </a:r>
            <a:endParaRPr lang="sv-SE" sz="1000" dirty="0" smtClean="0"/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sv-SE" sz="1100" dirty="0" smtClean="0"/>
          </a:p>
        </p:txBody>
      </p:sp>
      <p:sp>
        <p:nvSpPr>
          <p:cNvPr id="84996" name="Platshållare för bild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C792294-23AD-4209-B182-152FC95FB8AC}" type="slidenum">
              <a:rPr lang="sv-SE" altLang="sv-SE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5</a:t>
            </a:fld>
            <a:endParaRPr lang="sv-SE" altLang="sv-SE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06391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517525" y="809625"/>
            <a:ext cx="5605463" cy="3505200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>
          <a:xfrm>
            <a:off x="517525" y="4459263"/>
            <a:ext cx="5606792" cy="4465264"/>
          </a:xfrm>
        </p:spPr>
        <p:txBody>
          <a:bodyPr/>
          <a:lstStyle/>
          <a:p>
            <a:r>
              <a:rPr lang="sv-SE" sz="1000" dirty="0" smtClean="0"/>
              <a:t>Hur </a:t>
            </a:r>
            <a:r>
              <a:rPr lang="sv-SE" sz="1000" dirty="0"/>
              <a:t>mycket etableringstillägg du får beror på hur många barn du har och hur gamla de är</a:t>
            </a:r>
            <a:r>
              <a:rPr lang="sv-SE" sz="1000" dirty="0" smtClean="0"/>
              <a:t>.</a:t>
            </a:r>
            <a:br>
              <a:rPr lang="sv-SE" sz="1000" dirty="0" smtClean="0"/>
            </a:br>
            <a:endParaRPr lang="sv-SE" sz="1000" dirty="0" smtClean="0"/>
          </a:p>
          <a:p>
            <a:r>
              <a:rPr lang="sv-SE" altLang="sv-SE" sz="1000" dirty="0" smtClean="0">
                <a:cs typeface="Arial" panose="020B0604020202020204" pitchFamily="34" charset="0"/>
              </a:rPr>
              <a:t>-----------</a:t>
            </a:r>
            <a:r>
              <a:rPr lang="sv-SE" altLang="sv-SE" sz="1000" i="1" dirty="0" smtClean="0">
                <a:cs typeface="Arial" panose="020B0604020202020204" pitchFamily="34" charset="0"/>
              </a:rPr>
              <a:t>Klicka</a:t>
            </a:r>
            <a:r>
              <a:rPr lang="sv-SE" altLang="sv-SE" sz="1000" dirty="0" smtClean="0">
                <a:cs typeface="Arial" panose="020B0604020202020204" pitchFamily="34" charset="0"/>
              </a:rPr>
              <a:t>------------</a:t>
            </a:r>
            <a:br>
              <a:rPr lang="sv-SE" altLang="sv-SE" sz="1000" dirty="0" smtClean="0">
                <a:cs typeface="Arial" panose="020B0604020202020204" pitchFamily="34" charset="0"/>
              </a:rPr>
            </a:br>
            <a:endParaRPr lang="sv-SE" sz="1000" dirty="0" smtClean="0"/>
          </a:p>
          <a:p>
            <a:r>
              <a:rPr lang="sv-SE" sz="1000" dirty="0"/>
              <a:t>Du kan få etableringstillägg för </a:t>
            </a:r>
            <a:r>
              <a:rPr lang="sv-SE" sz="1000" b="1" dirty="0"/>
              <a:t>högst 3 barn</a:t>
            </a:r>
            <a:r>
              <a:rPr lang="sv-SE" sz="1000" dirty="0"/>
              <a:t>. Om du har fler barn räknas de tre äldsta barnen.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000" dirty="0" smtClean="0"/>
              <a:t>Du </a:t>
            </a:r>
            <a:r>
              <a:rPr lang="sv-SE" sz="1000" dirty="0"/>
              <a:t>får 800 kronor för varje barn som inte har fyllt 11 år. </a:t>
            </a:r>
            <a:endParaRPr lang="sv-SE" sz="10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000" dirty="0" smtClean="0"/>
              <a:t>Du </a:t>
            </a:r>
            <a:r>
              <a:rPr lang="sv-SE" sz="1000" dirty="0"/>
              <a:t>får 1 500 kronor för varje barn som har fyllt 11 </a:t>
            </a:r>
            <a:r>
              <a:rPr lang="sv-SE" sz="1000" dirty="0" smtClean="0"/>
              <a:t>år men inte 20 år.</a:t>
            </a:r>
          </a:p>
          <a:p>
            <a:endParaRPr lang="sv-SE" sz="1000" dirty="0" smtClean="0"/>
          </a:p>
          <a:p>
            <a:r>
              <a:rPr lang="sv-SE" sz="1000" dirty="0" smtClean="0"/>
              <a:t>Du </a:t>
            </a:r>
            <a:r>
              <a:rPr lang="sv-SE" sz="1000" dirty="0"/>
              <a:t>kan maximalt få 4 500 kronor per månad</a:t>
            </a:r>
            <a:r>
              <a:rPr lang="sv-SE" sz="1000" dirty="0" smtClean="0"/>
              <a:t>.</a:t>
            </a:r>
          </a:p>
          <a:p>
            <a:r>
              <a:rPr lang="sv-SE" sz="1000" dirty="0" smtClean="0"/>
              <a:t>Pengarna betalas ut i </a:t>
            </a:r>
            <a:r>
              <a:rPr lang="sv-SE" sz="1000" b="1" dirty="0" smtClean="0"/>
              <a:t>efterskott</a:t>
            </a:r>
            <a:r>
              <a:rPr lang="sv-SE" sz="1000" dirty="0" smtClean="0"/>
              <a:t>, oftast samtidigt som etableringsersättningen. </a:t>
            </a:r>
            <a:br>
              <a:rPr lang="sv-SE" sz="1000" dirty="0" smtClean="0"/>
            </a:br>
            <a:r>
              <a:rPr lang="sv-SE" altLang="sv-SE" sz="1000" dirty="0">
                <a:cs typeface="Arial" panose="020B0604020202020204" pitchFamily="34" charset="0"/>
              </a:rPr>
              <a:t>-----------</a:t>
            </a:r>
            <a:r>
              <a:rPr lang="sv-SE" altLang="sv-SE" sz="1000" i="1" dirty="0">
                <a:cs typeface="Arial" panose="020B0604020202020204" pitchFamily="34" charset="0"/>
              </a:rPr>
              <a:t>Klicka</a:t>
            </a:r>
            <a:r>
              <a:rPr lang="sv-SE" altLang="sv-SE" sz="1000" dirty="0">
                <a:cs typeface="Arial" panose="020B0604020202020204" pitchFamily="34" charset="0"/>
              </a:rPr>
              <a:t>------------</a:t>
            </a:r>
            <a:endParaRPr lang="sv-SE" sz="1000" dirty="0" smtClean="0"/>
          </a:p>
          <a:p>
            <a:r>
              <a:rPr lang="sv-SE" sz="1000" b="1" dirty="0" smtClean="0"/>
              <a:t>Om du har en etableringsplan</a:t>
            </a:r>
            <a:br>
              <a:rPr lang="sv-SE" sz="1000" b="1" dirty="0" smtClean="0"/>
            </a:br>
            <a:r>
              <a:rPr lang="sv-SE" altLang="sv-SE" sz="1000" dirty="0" smtClean="0"/>
              <a:t/>
            </a:r>
            <a:br>
              <a:rPr lang="sv-SE" altLang="sv-SE" sz="1000" dirty="0" smtClean="0"/>
            </a:br>
            <a:r>
              <a:rPr lang="sv-SE" altLang="sv-SE" sz="1000" dirty="0" smtClean="0"/>
              <a:t>Etableringstillägget kan tidigast beviljas </a:t>
            </a:r>
            <a:r>
              <a:rPr lang="sv-SE" altLang="sv-SE" sz="1000" u="sng" dirty="0" smtClean="0"/>
              <a:t>från och med den månad </a:t>
            </a:r>
            <a:r>
              <a:rPr lang="sv-SE" altLang="sv-SE" sz="1000" dirty="0" smtClean="0"/>
              <a:t>din ansökan kommer in till  Försäkringskassan. </a:t>
            </a:r>
            <a:br>
              <a:rPr lang="sv-SE" altLang="sv-SE" sz="1000" dirty="0" smtClean="0"/>
            </a:br>
            <a:endParaRPr lang="sv-SE" altLang="sv-SE" sz="1000" dirty="0" smtClean="0"/>
          </a:p>
          <a:p>
            <a:r>
              <a:rPr lang="sv-SE" sz="1000" dirty="0" smtClean="0"/>
              <a:t>Du får mindre pengar i etableringstillägg om du deltar mindre än heltid i etableringsplanen.</a:t>
            </a:r>
          </a:p>
          <a:p>
            <a:r>
              <a:rPr lang="sv-SE" sz="1000" dirty="0" smtClean="0"/>
              <a:t/>
            </a:r>
            <a:br>
              <a:rPr lang="sv-SE" sz="1000" dirty="0" smtClean="0"/>
            </a:br>
            <a:r>
              <a:rPr lang="sv-SE" sz="1000" dirty="0" smtClean="0"/>
              <a:t>Om du har ogiltig frånvaro kan Arbetsförmedlingen sänka</a:t>
            </a:r>
            <a:r>
              <a:rPr lang="sv-SE" sz="1000" baseline="0" dirty="0" smtClean="0"/>
              <a:t> din etableringsersättning. Då sänker även Försäkringskassan ditt etableringstillägg.</a:t>
            </a:r>
            <a:r>
              <a:rPr lang="sv-SE" sz="1000" dirty="0" smtClean="0"/>
              <a:t> </a:t>
            </a:r>
          </a:p>
          <a:p>
            <a:endParaRPr lang="sv-SE" sz="100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altLang="sv-SE" sz="1000" dirty="0" smtClean="0">
                <a:cs typeface="Arial" panose="020B0604020202020204" pitchFamily="34" charset="0"/>
              </a:rPr>
              <a:t>-----------</a:t>
            </a:r>
            <a:r>
              <a:rPr lang="sv-SE" altLang="sv-SE" sz="1000" i="1" dirty="0" smtClean="0">
                <a:cs typeface="Arial" panose="020B0604020202020204" pitchFamily="34" charset="0"/>
              </a:rPr>
              <a:t>Klicka</a:t>
            </a:r>
            <a:r>
              <a:rPr lang="sv-SE" altLang="sv-SE" sz="1000" dirty="0" smtClean="0">
                <a:cs typeface="Arial" panose="020B0604020202020204" pitchFamily="34" charset="0"/>
              </a:rPr>
              <a:t>------------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altLang="sv-SE" sz="1000" dirty="0">
              <a:cs typeface="Arial" panose="020B0604020202020204" pitchFamily="34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altLang="sv-SE" sz="1000" b="1" dirty="0" smtClean="0"/>
              <a:t>Om du deltar i ett etableringsprogram</a:t>
            </a:r>
            <a:br>
              <a:rPr lang="sv-SE" altLang="sv-SE" sz="1000" b="1" dirty="0" smtClean="0"/>
            </a:br>
            <a:r>
              <a:rPr lang="sv-SE" altLang="sv-SE" sz="1000" dirty="0" smtClean="0"/>
              <a:t>Etableringstillägg kan </a:t>
            </a:r>
            <a:r>
              <a:rPr lang="sv-SE" altLang="sv-SE" sz="1000" dirty="0"/>
              <a:t>tidigast beviljas </a:t>
            </a:r>
            <a:r>
              <a:rPr lang="sv-SE" altLang="sv-SE" sz="1000" u="sng" dirty="0"/>
              <a:t>från och med </a:t>
            </a:r>
            <a:r>
              <a:rPr lang="sv-SE" altLang="sv-SE" sz="1000" u="sng" dirty="0" smtClean="0"/>
              <a:t>månaden innan </a:t>
            </a:r>
            <a:r>
              <a:rPr lang="sv-SE" altLang="sv-SE" sz="1000" dirty="0" smtClean="0"/>
              <a:t>din </a:t>
            </a:r>
            <a:r>
              <a:rPr lang="sv-SE" altLang="sv-SE" sz="1000" dirty="0"/>
              <a:t>ansökan kommer in till  Försäkringskassan. </a:t>
            </a:r>
            <a:r>
              <a:rPr lang="sv-SE" altLang="sv-SE" sz="1000" dirty="0" smtClean="0"/>
              <a:t>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altLang="sv-SE" sz="100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altLang="sv-SE" sz="1000" dirty="0"/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defRPr/>
            </a:pPr>
            <a:r>
              <a:rPr lang="sv-SE" sz="1000" dirty="0" smtClean="0"/>
              <a:t/>
            </a:r>
            <a:br>
              <a:rPr lang="sv-SE" sz="1000" dirty="0" smtClean="0"/>
            </a:br>
            <a:endParaRPr lang="sv-SE" altLang="sv-SE" sz="1000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D23F79-B3D3-496B-9824-A5EAEA59E923}" type="slidenum">
              <a:rPr lang="sv-SE" smtClean="0"/>
              <a:pPr>
                <a:defRPr/>
              </a:pPr>
              <a:t>6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981590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692150" y="714375"/>
            <a:ext cx="5413375" cy="3384550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>
          <a:xfrm>
            <a:off x="692180" y="4315247"/>
            <a:ext cx="5330190" cy="4466987"/>
          </a:xfrm>
        </p:spPr>
        <p:txBody>
          <a:bodyPr/>
          <a:lstStyle/>
          <a:p>
            <a:r>
              <a:rPr lang="sv-SE" sz="1000" b="1" dirty="0" smtClean="0">
                <a:latin typeface="+mn-lt"/>
              </a:rPr>
              <a:t>Så här ansöker du om etableringstillägg</a:t>
            </a:r>
          </a:p>
          <a:p>
            <a:r>
              <a:rPr lang="sv-SE" altLang="sv-SE" sz="1000" dirty="0">
                <a:cs typeface="Arial" panose="020B0604020202020204" pitchFamily="34" charset="0"/>
              </a:rPr>
              <a:t>-----------</a:t>
            </a:r>
            <a:r>
              <a:rPr lang="sv-SE" altLang="sv-SE" sz="1000" i="1" dirty="0">
                <a:cs typeface="Arial" panose="020B0604020202020204" pitchFamily="34" charset="0"/>
              </a:rPr>
              <a:t>Klicka</a:t>
            </a:r>
            <a:r>
              <a:rPr lang="sv-SE" altLang="sv-SE" sz="1000" dirty="0">
                <a:cs typeface="Arial" panose="020B0604020202020204" pitchFamily="34" charset="0"/>
              </a:rPr>
              <a:t>------------</a:t>
            </a:r>
            <a:endParaRPr lang="sv-SE" sz="1000" b="1" dirty="0"/>
          </a:p>
          <a:p>
            <a:r>
              <a:rPr lang="sv-SE" sz="1000" dirty="0" smtClean="0"/>
              <a:t>Gå in på försäkringskassans webbplats</a:t>
            </a:r>
          </a:p>
          <a:p>
            <a:r>
              <a:rPr lang="sv-SE" altLang="sv-SE" sz="1000" dirty="0">
                <a:cs typeface="Arial" panose="020B0604020202020204" pitchFamily="34" charset="0"/>
              </a:rPr>
              <a:t>-----------</a:t>
            </a:r>
            <a:r>
              <a:rPr lang="sv-SE" altLang="sv-SE" sz="1000" i="1" dirty="0">
                <a:cs typeface="Arial" panose="020B0604020202020204" pitchFamily="34" charset="0"/>
              </a:rPr>
              <a:t>Klicka</a:t>
            </a:r>
            <a:r>
              <a:rPr lang="sv-SE" altLang="sv-SE" sz="1000" dirty="0">
                <a:cs typeface="Arial" panose="020B0604020202020204" pitchFamily="34" charset="0"/>
              </a:rPr>
              <a:t>------------ </a:t>
            </a:r>
            <a:r>
              <a:rPr lang="sv-SE" sz="1000" dirty="0" smtClean="0"/>
              <a:t>Sök efter blanketten ”Ansökan etableringstillägg”</a:t>
            </a:r>
          </a:p>
          <a:p>
            <a:r>
              <a:rPr lang="sv-SE" sz="1000" dirty="0" smtClean="0"/>
              <a:t>Blanketten kan du även hämta på ett Servicekontor</a:t>
            </a:r>
          </a:p>
          <a:p>
            <a:r>
              <a:rPr lang="sv-SE" altLang="sv-SE" sz="1000" dirty="0">
                <a:cs typeface="Arial" panose="020B0604020202020204" pitchFamily="34" charset="0"/>
              </a:rPr>
              <a:t>-----------</a:t>
            </a:r>
            <a:r>
              <a:rPr lang="sv-SE" altLang="sv-SE" sz="1000" i="1" dirty="0">
                <a:cs typeface="Arial" panose="020B0604020202020204" pitchFamily="34" charset="0"/>
              </a:rPr>
              <a:t>Klicka</a:t>
            </a:r>
            <a:r>
              <a:rPr lang="sv-SE" altLang="sv-SE" sz="1000" dirty="0">
                <a:cs typeface="Arial" panose="020B0604020202020204" pitchFamily="34" charset="0"/>
              </a:rPr>
              <a:t>------------ </a:t>
            </a:r>
            <a:endParaRPr lang="sv-SE" altLang="sv-SE" sz="1000" dirty="0" smtClean="0">
              <a:cs typeface="Arial" panose="020B0604020202020204" pitchFamily="34" charset="0"/>
            </a:endParaRPr>
          </a:p>
          <a:p>
            <a:r>
              <a:rPr lang="sv-SE" sz="1000" dirty="0" smtClean="0"/>
              <a:t>Bor du med en make som också har rätt till etableringsersättning och etableringstillägg ska ni tillsammans ansöka på blanketten. En sambo eller registrerad partner räknas som make.</a:t>
            </a:r>
          </a:p>
          <a:p>
            <a:endParaRPr lang="sv-SE" sz="1000" dirty="0"/>
          </a:p>
          <a:p>
            <a:endParaRPr lang="sv-SE" sz="1000" dirty="0" smtClean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D23F79-B3D3-496B-9824-A5EAEA59E923}" type="slidenum">
              <a:rPr lang="sv-SE" smtClean="0"/>
              <a:pPr>
                <a:defRPr/>
              </a:pPr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969641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692150" y="714375"/>
            <a:ext cx="5413375" cy="3384550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>
          <a:xfrm>
            <a:off x="692180" y="4315247"/>
            <a:ext cx="5330190" cy="4466987"/>
          </a:xfrm>
        </p:spPr>
        <p:txBody>
          <a:bodyPr/>
          <a:lstStyle/>
          <a:p>
            <a:r>
              <a:rPr lang="sv-SE" sz="1000" b="0" dirty="0" smtClean="0">
                <a:latin typeface="+mn-lt"/>
              </a:rPr>
              <a:t>Det är viktigt att du anmäler om något förändras.</a:t>
            </a:r>
            <a:r>
              <a:rPr lang="sv-SE" sz="1000" b="0" baseline="0" dirty="0" smtClean="0">
                <a:latin typeface="+mn-lt"/>
              </a:rPr>
              <a:t> Då kan vi se till att du får rätt ersättning. Om du får för mycket kan du bli skyldig att betala tillbaka pengarna.</a:t>
            </a:r>
          </a:p>
          <a:p>
            <a:endParaRPr lang="sv-SE" sz="1000" b="0" baseline="0" dirty="0" smtClean="0">
              <a:latin typeface="+mn-lt"/>
            </a:endParaRPr>
          </a:p>
          <a:p>
            <a:r>
              <a:rPr lang="sv-SE" sz="1000" b="0" baseline="0" dirty="0" smtClean="0">
                <a:latin typeface="+mn-lt"/>
              </a:rPr>
              <a:t>Anmäl alltid </a:t>
            </a:r>
            <a:r>
              <a:rPr lang="sv-SE" sz="1000" b="0" dirty="0" smtClean="0">
                <a:latin typeface="+mn-lt"/>
              </a:rPr>
              <a:t/>
            </a:r>
            <a:br>
              <a:rPr lang="sv-SE" sz="1000" b="0" dirty="0" smtClean="0">
                <a:latin typeface="+mn-lt"/>
              </a:rPr>
            </a:br>
            <a:endParaRPr lang="sv-SE" sz="1000" b="1" dirty="0" smtClean="0">
              <a:latin typeface="+mn-lt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000" dirty="0" smtClean="0">
                <a:latin typeface="+mn-lt"/>
              </a:rPr>
              <a:t>Om du eller din make/maka/partner inte längre har rätt till etableringsersättning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000" dirty="0" smtClean="0">
                <a:latin typeface="+mn-lt"/>
              </a:rPr>
              <a:t>Om du separerar</a:t>
            </a:r>
          </a:p>
          <a:p>
            <a:pPr marL="171450" indent="-171450">
              <a:spcBef>
                <a:spcPts val="10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sv-SE" sz="1000" dirty="0" smtClean="0">
                <a:latin typeface="+mn-lt"/>
              </a:rPr>
              <a:t>Om ett barn flyttar </a:t>
            </a:r>
          </a:p>
          <a:p>
            <a:pPr marL="171450" indent="-171450">
              <a:spcBef>
                <a:spcPts val="10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sv-SE" sz="1000" dirty="0" smtClean="0">
                <a:latin typeface="+mn-lt"/>
              </a:rPr>
              <a:t>Om du får ett nytt barn.</a:t>
            </a:r>
          </a:p>
          <a:p>
            <a:r>
              <a:rPr lang="sv-SE" sz="1000" b="1" dirty="0" smtClean="0">
                <a:latin typeface="+mn-lt"/>
              </a:rPr>
              <a:t>Om du deltar i ett etableringsprogram</a:t>
            </a:r>
          </a:p>
          <a:p>
            <a:r>
              <a:rPr lang="sv-SE" sz="1000" b="0" dirty="0" smtClean="0">
                <a:latin typeface="+mn-lt"/>
              </a:rPr>
              <a:t>ska du alltid anmäla förändringar till Försäkringskassan</a:t>
            </a:r>
          </a:p>
          <a:p>
            <a:endParaRPr lang="sv-SE" sz="1000" b="1" dirty="0" smtClean="0">
              <a:latin typeface="+mn-lt"/>
            </a:endParaRPr>
          </a:p>
          <a:p>
            <a:r>
              <a:rPr lang="sv-SE" sz="1000" b="1" dirty="0" smtClean="0">
                <a:latin typeface="+mn-lt"/>
              </a:rPr>
              <a:t>Om du har</a:t>
            </a:r>
            <a:r>
              <a:rPr lang="sv-SE" sz="1000" b="1" baseline="0" dirty="0" smtClean="0">
                <a:latin typeface="+mn-lt"/>
              </a:rPr>
              <a:t> en etableringsplan</a:t>
            </a:r>
            <a:br>
              <a:rPr lang="sv-SE" sz="1000" b="1" baseline="0" dirty="0" smtClean="0">
                <a:latin typeface="+mn-lt"/>
              </a:rPr>
            </a:br>
            <a:r>
              <a:rPr lang="sv-SE" sz="1000" b="0" baseline="0" dirty="0" smtClean="0">
                <a:latin typeface="+mn-lt"/>
              </a:rPr>
              <a:t>s</a:t>
            </a:r>
            <a:r>
              <a:rPr lang="sv-SE" sz="1000" b="0" dirty="0" smtClean="0">
                <a:latin typeface="+mn-lt"/>
              </a:rPr>
              <a:t>ka du alltid anmäla förändringar till </a:t>
            </a:r>
            <a:r>
              <a:rPr lang="sv-SE" sz="1000" b="1" dirty="0" smtClean="0">
                <a:latin typeface="+mn-lt"/>
              </a:rPr>
              <a:t>Arbetsförmedlingen</a:t>
            </a:r>
            <a:endParaRPr lang="sv-SE" sz="1000" b="1" dirty="0" smtClean="0"/>
          </a:p>
          <a:p>
            <a:endParaRPr lang="sv-SE" sz="1000" b="1" dirty="0" smtClean="0">
              <a:solidFill>
                <a:srgbClr val="FF0000"/>
              </a:solidFill>
              <a:latin typeface="+mn-lt"/>
            </a:endParaRPr>
          </a:p>
          <a:p>
            <a:r>
              <a:rPr lang="sv-SE" sz="1000" b="0" dirty="0" smtClean="0">
                <a:latin typeface="+mn-lt"/>
              </a:rPr>
              <a:t>Du kan också anmäla förändringar till ett </a:t>
            </a:r>
            <a:r>
              <a:rPr lang="sv-SE" sz="1000" b="1" dirty="0" smtClean="0">
                <a:latin typeface="+mn-lt"/>
              </a:rPr>
              <a:t>Servicekontor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D23F79-B3D3-496B-9824-A5EAEA59E923}" type="slidenum">
              <a:rPr lang="sv-SE" smtClean="0"/>
              <a:pPr>
                <a:defRPr/>
              </a:pPr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381437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Platshållare för bildobjekt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25475" y="741363"/>
            <a:ext cx="5514975" cy="344646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>
          <a:xfrm>
            <a:off x="625739" y="4360954"/>
            <a:ext cx="5513942" cy="4835789"/>
          </a:xfrm>
        </p:spPr>
        <p:txBody>
          <a:bodyPr/>
          <a:lstStyle/>
          <a:p>
            <a:pPr lvl="0">
              <a:defRPr/>
            </a:pPr>
            <a:r>
              <a:rPr lang="sv-SE" altLang="sv-SE" sz="1000" dirty="0" smtClean="0"/>
              <a:t>Om du har </a:t>
            </a:r>
            <a:r>
              <a:rPr lang="sv-SE" altLang="sv-SE" sz="1000" dirty="0"/>
              <a:t>ett etableringsprogram eller en etableringsplan och får </a:t>
            </a:r>
            <a:r>
              <a:rPr lang="sv-SE" altLang="sv-SE" sz="1000" dirty="0" smtClean="0"/>
              <a:t>etableringsersättning kan du ansöka om bostadsersättning. </a:t>
            </a:r>
          </a:p>
          <a:p>
            <a:pPr lvl="0">
              <a:defRPr/>
            </a:pPr>
            <a:r>
              <a:rPr lang="sv-SE" altLang="sv-SE" sz="1000" dirty="0">
                <a:cs typeface="Arial" panose="020B0604020202020204" pitchFamily="34" charset="0"/>
              </a:rPr>
              <a:t>-----------</a:t>
            </a:r>
            <a:r>
              <a:rPr lang="sv-SE" altLang="sv-SE" sz="1000" i="1" dirty="0">
                <a:cs typeface="Arial" panose="020B0604020202020204" pitchFamily="34" charset="0"/>
              </a:rPr>
              <a:t>Klicka</a:t>
            </a:r>
            <a:r>
              <a:rPr lang="sv-SE" altLang="sv-SE" sz="1000" dirty="0">
                <a:cs typeface="Arial" panose="020B0604020202020204" pitchFamily="34" charset="0"/>
              </a:rPr>
              <a:t>------------ </a:t>
            </a:r>
            <a:endParaRPr lang="sv-SE" altLang="sv-SE" sz="1000" dirty="0" smtClean="0">
              <a:cs typeface="Arial" panose="020B0604020202020204" pitchFamily="34" charset="0"/>
            </a:endParaRPr>
          </a:p>
          <a:p>
            <a:pPr lvl="0">
              <a:defRPr/>
            </a:pPr>
            <a:r>
              <a:rPr lang="sv-SE" sz="1000" dirty="0" smtClean="0"/>
              <a:t>Du som </a:t>
            </a:r>
            <a:r>
              <a:rPr lang="sv-SE" altLang="sv-SE" sz="1000" dirty="0" smtClean="0"/>
              <a:t>bor </a:t>
            </a:r>
            <a:r>
              <a:rPr lang="sv-SE" altLang="sv-SE" sz="1000" b="1" dirty="0" smtClean="0"/>
              <a:t>ensam</a:t>
            </a:r>
            <a:r>
              <a:rPr lang="sv-SE" altLang="sv-SE" sz="1000" dirty="0" smtClean="0"/>
              <a:t> i egen bostad </a:t>
            </a:r>
            <a:r>
              <a:rPr lang="sv-SE" sz="1000" dirty="0" smtClean="0"/>
              <a:t>kan du få </a:t>
            </a:r>
            <a:r>
              <a:rPr lang="sv-SE" altLang="sv-SE" sz="1000" dirty="0" smtClean="0"/>
              <a:t>hjälp med att betala din hyra eller månadsavgift.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altLang="sv-SE" sz="1000" dirty="0" smtClean="0">
                <a:cs typeface="Arial" panose="020B0604020202020204" pitchFamily="34" charset="0"/>
              </a:rPr>
              <a:t>-----------</a:t>
            </a:r>
            <a:r>
              <a:rPr lang="sv-SE" altLang="sv-SE" sz="1000" i="1" dirty="0" smtClean="0">
                <a:cs typeface="Arial" panose="020B0604020202020204" pitchFamily="34" charset="0"/>
              </a:rPr>
              <a:t>Klicka</a:t>
            </a:r>
            <a:r>
              <a:rPr lang="sv-SE" altLang="sv-SE" sz="1000" dirty="0" smtClean="0">
                <a:cs typeface="Arial" panose="020B0604020202020204" pitchFamily="34" charset="0"/>
              </a:rPr>
              <a:t>------------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sz="1000" dirty="0" smtClean="0"/>
          </a:p>
          <a:p>
            <a:r>
              <a:rPr lang="sv-SE" sz="1000" dirty="0" smtClean="0"/>
              <a:t>Med </a:t>
            </a:r>
            <a:r>
              <a:rPr lang="sv-SE" sz="1000" dirty="0"/>
              <a:t>egen bostad menas att </a:t>
            </a:r>
            <a:r>
              <a:rPr lang="sv-SE" sz="1000" dirty="0" smtClean="0"/>
              <a:t>du har ett </a:t>
            </a:r>
            <a:r>
              <a:rPr lang="sv-SE" sz="1000" b="1" dirty="0" smtClean="0"/>
              <a:t>hyreskontrakt i första eller andra hand eller äger en bostad. </a:t>
            </a:r>
            <a:r>
              <a:rPr lang="sv-SE" sz="1000" dirty="0" smtClean="0"/>
              <a:t/>
            </a:r>
            <a:br>
              <a:rPr lang="sv-SE" sz="1000" dirty="0" smtClean="0"/>
            </a:br>
            <a:r>
              <a:rPr lang="sv-SE" sz="1000" dirty="0" smtClean="0"/>
              <a:t> </a:t>
            </a:r>
            <a:r>
              <a:rPr lang="sv-SE" altLang="sv-SE" sz="1000" dirty="0" smtClean="0"/>
              <a:t>Du får </a:t>
            </a:r>
            <a:r>
              <a:rPr lang="sv-SE" altLang="sv-SE" sz="1000" b="1" dirty="0" smtClean="0"/>
              <a:t>inte </a:t>
            </a:r>
            <a:r>
              <a:rPr lang="sv-SE" altLang="sv-SE" sz="1000" b="1" dirty="0"/>
              <a:t>dela din bostad </a:t>
            </a:r>
            <a:r>
              <a:rPr lang="sv-SE" altLang="sv-SE" sz="1000" dirty="0"/>
              <a:t>med någon eller vara </a:t>
            </a:r>
            <a:r>
              <a:rPr lang="sv-SE" altLang="sv-SE" sz="1000" b="1" dirty="0"/>
              <a:t>inneboende</a:t>
            </a:r>
            <a:r>
              <a:rPr lang="sv-SE" altLang="sv-SE" sz="1000" dirty="0"/>
              <a:t>. </a:t>
            </a:r>
            <a:r>
              <a:rPr lang="sv-SE" altLang="sv-SE" sz="1000" dirty="0" smtClean="0"/>
              <a:t/>
            </a:r>
            <a:br>
              <a:rPr lang="sv-SE" altLang="sv-SE" sz="1000" dirty="0" smtClean="0"/>
            </a:br>
            <a:r>
              <a:rPr lang="sv-SE" altLang="sv-SE" sz="1000" dirty="0" smtClean="0"/>
              <a:t/>
            </a:r>
            <a:br>
              <a:rPr lang="sv-SE" altLang="sv-SE" sz="1000" dirty="0" smtClean="0"/>
            </a:br>
            <a:r>
              <a:rPr lang="sv-SE" altLang="sv-SE" sz="1000" dirty="0" smtClean="0">
                <a:cs typeface="Arial" panose="020B0604020202020204" pitchFamily="34" charset="0"/>
              </a:rPr>
              <a:t>-----------</a:t>
            </a:r>
            <a:r>
              <a:rPr lang="sv-SE" altLang="sv-SE" sz="1000" i="1" dirty="0" smtClean="0">
                <a:cs typeface="Arial" panose="020B0604020202020204" pitchFamily="34" charset="0"/>
              </a:rPr>
              <a:t>Klicka</a:t>
            </a:r>
            <a:r>
              <a:rPr lang="sv-SE" altLang="sv-SE" sz="1000" dirty="0" smtClean="0">
                <a:cs typeface="Arial" panose="020B0604020202020204" pitchFamily="34" charset="0"/>
              </a:rPr>
              <a:t>------------</a:t>
            </a:r>
            <a:br>
              <a:rPr lang="sv-SE" altLang="sv-SE" sz="1000" dirty="0" smtClean="0">
                <a:cs typeface="Arial" panose="020B0604020202020204" pitchFamily="34" charset="0"/>
              </a:rPr>
            </a:br>
            <a:endParaRPr lang="sv-SE" altLang="sv-SE" sz="1000" dirty="0" smtClean="0"/>
          </a:p>
          <a:p>
            <a:r>
              <a:rPr lang="sv-SE" altLang="sv-SE" sz="1000" dirty="0" smtClean="0"/>
              <a:t>Du </a:t>
            </a:r>
            <a:r>
              <a:rPr lang="sv-SE" altLang="sv-SE" sz="1000" dirty="0"/>
              <a:t>måste vara </a:t>
            </a:r>
            <a:r>
              <a:rPr lang="sv-SE" altLang="sv-SE" sz="1000" b="1" dirty="0"/>
              <a:t>folkbokförd på din bostadsadress. </a:t>
            </a:r>
            <a:r>
              <a:rPr lang="sv-SE" altLang="sv-SE" sz="1000" b="1" dirty="0" smtClean="0"/>
              <a:t/>
            </a:r>
            <a:br>
              <a:rPr lang="sv-SE" altLang="sv-SE" sz="1000" b="1" dirty="0" smtClean="0"/>
            </a:br>
            <a:r>
              <a:rPr lang="sv-SE" sz="1000" dirty="0" smtClean="0"/>
              <a:t>Med </a:t>
            </a:r>
            <a:r>
              <a:rPr lang="sv-SE" sz="1000" dirty="0"/>
              <a:t>folkbokförd menas att Skatteverket har registrerat att du bor på </a:t>
            </a:r>
            <a:r>
              <a:rPr lang="sv-SE" sz="1000" dirty="0" smtClean="0"/>
              <a:t>adressen</a:t>
            </a:r>
            <a:r>
              <a:rPr lang="sv-SE" sz="1000" dirty="0"/>
              <a:t>. </a:t>
            </a:r>
            <a:br>
              <a:rPr lang="sv-SE" sz="1000" dirty="0"/>
            </a:br>
            <a:r>
              <a:rPr lang="sv-SE" sz="1000" dirty="0" smtClean="0"/>
              <a:t>O</a:t>
            </a:r>
            <a:r>
              <a:rPr lang="sv-SE" altLang="sv-SE" sz="1000" dirty="0" smtClean="0"/>
              <a:t>m </a:t>
            </a:r>
            <a:r>
              <a:rPr lang="sv-SE" altLang="sv-SE" sz="1000" dirty="0"/>
              <a:t>du inte har rätt adress kan vi inte betala ut några pengar till dig</a:t>
            </a:r>
            <a:r>
              <a:rPr lang="sv-SE" altLang="sv-SE" sz="1000" dirty="0" smtClean="0"/>
              <a:t>. </a:t>
            </a:r>
            <a:br>
              <a:rPr lang="sv-SE" altLang="sv-SE" sz="1000" dirty="0" smtClean="0"/>
            </a:br>
            <a:r>
              <a:rPr lang="sv-SE" altLang="sv-SE" sz="1000" dirty="0" smtClean="0"/>
              <a:t>Det </a:t>
            </a:r>
            <a:r>
              <a:rPr lang="sv-SE" altLang="sv-SE" sz="1000" dirty="0"/>
              <a:t>är viktigt att d</a:t>
            </a:r>
            <a:r>
              <a:rPr lang="sv-SE" sz="1000" dirty="0"/>
              <a:t>itt namn står på dörren eller postfacket</a:t>
            </a:r>
            <a:r>
              <a:rPr lang="sv-SE" sz="1000" dirty="0" smtClean="0"/>
              <a:t>. </a:t>
            </a:r>
            <a:endParaRPr lang="sv-SE" altLang="sv-SE" sz="1000" b="1" dirty="0"/>
          </a:p>
        </p:txBody>
      </p:sp>
      <p:sp>
        <p:nvSpPr>
          <p:cNvPr id="86020" name="Platshållare för bild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1D4CB83-7E3E-4D4F-BF1B-D66C9ED28F7F}" type="slidenum">
              <a:rPr lang="sv-SE" altLang="sv-SE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9</a:t>
            </a:fld>
            <a:endParaRPr lang="sv-SE" altLang="sv-SE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11079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Rak 4"/>
          <p:cNvCxnSpPr/>
          <p:nvPr userDrawn="1"/>
        </p:nvCxnSpPr>
        <p:spPr>
          <a:xfrm>
            <a:off x="0" y="5252814"/>
            <a:ext cx="9144000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1920263"/>
            <a:ext cx="7772400" cy="1225021"/>
          </a:xfrm>
        </p:spPr>
        <p:txBody>
          <a:bodyPr/>
          <a:lstStyle>
            <a:lvl1pPr algn="ctr">
              <a:defRPr sz="3600" baseline="0"/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629248"/>
            <a:ext cx="6400800" cy="1460500"/>
          </a:xfrm>
        </p:spPr>
        <p:txBody>
          <a:bodyPr/>
          <a:lstStyle>
            <a:lvl1pPr marL="0" indent="0" algn="ctr">
              <a:spcBef>
                <a:spcPts val="600"/>
              </a:spcBef>
              <a:buNone/>
              <a:defRPr sz="16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v-SE" smtClean="0"/>
              <a:t>Underrubrik</a:t>
            </a:r>
            <a:endParaRPr lang="sv-SE" dirty="0"/>
          </a:p>
        </p:txBody>
      </p:sp>
      <p:sp>
        <p:nvSpPr>
          <p:cNvPr id="10" name="Platshållare för text 9"/>
          <p:cNvSpPr>
            <a:spLocks noGrp="1"/>
          </p:cNvSpPr>
          <p:nvPr>
            <p:ph type="body" sz="quarter" idx="10" hasCustomPrompt="1"/>
          </p:nvPr>
        </p:nvSpPr>
        <p:spPr>
          <a:xfrm>
            <a:off x="1763689" y="1476648"/>
            <a:ext cx="5616624" cy="431800"/>
          </a:xfrm>
        </p:spPr>
        <p:txBody>
          <a:bodyPr/>
          <a:lstStyle>
            <a:lvl1pPr marL="0" indent="0" algn="ctr">
              <a:buNone/>
              <a:defRPr sz="2000" b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sv-SE" smtClean="0"/>
              <a:t>Liten rubrik</a:t>
            </a:r>
            <a:endParaRPr lang="sv-SE" dirty="0" smtClean="0"/>
          </a:p>
        </p:txBody>
      </p:sp>
    </p:spTree>
    <p:extLst>
      <p:ext uri="{BB962C8B-B14F-4D97-AF65-F5344CB8AC3E}">
        <p14:creationId xmlns:p14="http://schemas.microsoft.com/office/powerpoint/2010/main" val="15909488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lskärms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 4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256000"/>
          </a:xfrm>
        </p:spPr>
        <p:txBody>
          <a:bodyPr anchor="ctr"/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120000"/>
              <a:buFontTx/>
              <a:buNone/>
              <a:tabLst/>
              <a:defRPr/>
            </a:lvl1pPr>
          </a:lstStyle>
          <a:p>
            <a:pPr lvl="0"/>
            <a:r>
              <a:rPr lang="sv-SE" noProof="0" smtClean="0"/>
              <a:t>Klicka på ikonen för att lägga till en bild</a:t>
            </a:r>
            <a:endParaRPr lang="sv-SE" noProof="0" dirty="0" smtClean="0"/>
          </a:p>
        </p:txBody>
      </p:sp>
      <p:cxnSp>
        <p:nvCxnSpPr>
          <p:cNvPr id="4" name="Rak 3"/>
          <p:cNvCxnSpPr/>
          <p:nvPr userDrawn="1"/>
        </p:nvCxnSpPr>
        <p:spPr>
          <a:xfrm>
            <a:off x="0" y="5252814"/>
            <a:ext cx="9144000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75869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1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tshållare för bild 3"/>
          <p:cNvSpPr>
            <a:spLocks noGrp="1"/>
          </p:cNvSpPr>
          <p:nvPr>
            <p:ph type="pic" sz="quarter" idx="14"/>
          </p:nvPr>
        </p:nvSpPr>
        <p:spPr>
          <a:xfrm>
            <a:off x="431540" y="959415"/>
            <a:ext cx="8280920" cy="3960440"/>
          </a:xfrm>
        </p:spPr>
        <p:txBody>
          <a:bodyPr/>
          <a:lstStyle/>
          <a:p>
            <a:pPr lvl="0"/>
            <a:r>
              <a:rPr lang="sv-SE" noProof="0" smtClean="0"/>
              <a:t>Klicka på ikonen för att lägga till en bild</a:t>
            </a:r>
            <a:endParaRPr lang="sv-SE" noProof="0"/>
          </a:p>
        </p:txBody>
      </p:sp>
      <p:sp>
        <p:nvSpPr>
          <p:cNvPr id="7" name="Rubrik 1"/>
          <p:cNvSpPr>
            <a:spLocks noGrp="1"/>
          </p:cNvSpPr>
          <p:nvPr>
            <p:ph type="title" hasCustomPrompt="1"/>
          </p:nvPr>
        </p:nvSpPr>
        <p:spPr>
          <a:xfrm>
            <a:off x="323528" y="94258"/>
            <a:ext cx="8460000" cy="952500"/>
          </a:xfrm>
        </p:spPr>
        <p:txBody>
          <a:bodyPr/>
          <a:lstStyle/>
          <a:p>
            <a:r>
              <a:rPr lang="sv-SE" dirty="0" smtClean="0"/>
              <a:t>Rubrik</a:t>
            </a:r>
            <a:endParaRPr lang="sv-SE" dirty="0"/>
          </a:p>
        </p:txBody>
      </p:sp>
      <p:cxnSp>
        <p:nvCxnSpPr>
          <p:cNvPr id="5" name="Rak 4"/>
          <p:cNvCxnSpPr/>
          <p:nvPr userDrawn="1"/>
        </p:nvCxnSpPr>
        <p:spPr>
          <a:xfrm>
            <a:off x="0" y="5252814"/>
            <a:ext cx="9144000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38117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2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tshållare för bild 3"/>
          <p:cNvSpPr>
            <a:spLocks noGrp="1"/>
          </p:cNvSpPr>
          <p:nvPr>
            <p:ph type="pic" sz="quarter" idx="14"/>
          </p:nvPr>
        </p:nvSpPr>
        <p:spPr>
          <a:xfrm>
            <a:off x="4603750" y="1417340"/>
            <a:ext cx="4176000" cy="2989918"/>
          </a:xfrm>
        </p:spPr>
        <p:txBody>
          <a:bodyPr/>
          <a:lstStyle/>
          <a:p>
            <a:pPr lvl="0"/>
            <a:r>
              <a:rPr lang="sv-SE" noProof="0" smtClean="0"/>
              <a:t>Klicka på ikonen för att lägga till en bild</a:t>
            </a:r>
            <a:endParaRPr lang="sv-SE" noProof="0" dirty="0"/>
          </a:p>
        </p:txBody>
      </p:sp>
      <p:sp>
        <p:nvSpPr>
          <p:cNvPr id="4" name="Platshållare för bild 3"/>
          <p:cNvSpPr>
            <a:spLocks noGrp="1"/>
          </p:cNvSpPr>
          <p:nvPr>
            <p:ph type="pic" sz="quarter" idx="10"/>
          </p:nvPr>
        </p:nvSpPr>
        <p:spPr>
          <a:xfrm>
            <a:off x="330366" y="1417340"/>
            <a:ext cx="4176000" cy="2989918"/>
          </a:xfrm>
        </p:spPr>
        <p:txBody>
          <a:bodyPr/>
          <a:lstStyle/>
          <a:p>
            <a:pPr lvl="0"/>
            <a:r>
              <a:rPr lang="sv-SE" noProof="0" smtClean="0"/>
              <a:t>Klicka på ikonen för att lägga till en bild</a:t>
            </a:r>
            <a:endParaRPr lang="sv-SE" noProof="0" dirty="0"/>
          </a:p>
        </p:txBody>
      </p:sp>
      <p:sp>
        <p:nvSpPr>
          <p:cNvPr id="7" name="Rubrik 1"/>
          <p:cNvSpPr>
            <a:spLocks noGrp="1"/>
          </p:cNvSpPr>
          <p:nvPr>
            <p:ph type="title" hasCustomPrompt="1"/>
          </p:nvPr>
        </p:nvSpPr>
        <p:spPr>
          <a:xfrm>
            <a:off x="323528" y="94258"/>
            <a:ext cx="8460000" cy="952500"/>
          </a:xfrm>
        </p:spPr>
        <p:txBody>
          <a:bodyPr/>
          <a:lstStyle/>
          <a:p>
            <a:r>
              <a:rPr lang="sv-SE" dirty="0" smtClean="0"/>
              <a:t>Rubrik</a:t>
            </a:r>
            <a:endParaRPr lang="sv-SE" dirty="0"/>
          </a:p>
        </p:txBody>
      </p:sp>
      <p:cxnSp>
        <p:nvCxnSpPr>
          <p:cNvPr id="8" name="Rak 7"/>
          <p:cNvCxnSpPr/>
          <p:nvPr userDrawn="1"/>
        </p:nvCxnSpPr>
        <p:spPr>
          <a:xfrm>
            <a:off x="0" y="5252814"/>
            <a:ext cx="9144000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23906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3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 3"/>
          <p:cNvSpPr>
            <a:spLocks noGrp="1"/>
          </p:cNvSpPr>
          <p:nvPr>
            <p:ph type="pic" sz="quarter" idx="10"/>
          </p:nvPr>
        </p:nvSpPr>
        <p:spPr>
          <a:xfrm>
            <a:off x="427286" y="987762"/>
            <a:ext cx="5256584" cy="3829194"/>
          </a:xfrm>
        </p:spPr>
        <p:txBody>
          <a:bodyPr/>
          <a:lstStyle/>
          <a:p>
            <a:pPr lvl="0"/>
            <a:r>
              <a:rPr lang="sv-SE" noProof="0" smtClean="0"/>
              <a:t>Klicka på ikonen för att lägga till en bild</a:t>
            </a:r>
            <a:endParaRPr lang="sv-SE" noProof="0"/>
          </a:p>
        </p:txBody>
      </p:sp>
      <p:sp>
        <p:nvSpPr>
          <p:cNvPr id="5" name="Platshållare för bild 3"/>
          <p:cNvSpPr>
            <a:spLocks noGrp="1"/>
          </p:cNvSpPr>
          <p:nvPr>
            <p:ph type="pic" sz="quarter" idx="11"/>
          </p:nvPr>
        </p:nvSpPr>
        <p:spPr>
          <a:xfrm>
            <a:off x="5781766" y="985292"/>
            <a:ext cx="2916000" cy="1866368"/>
          </a:xfrm>
        </p:spPr>
        <p:txBody>
          <a:bodyPr/>
          <a:lstStyle/>
          <a:p>
            <a:pPr lvl="0"/>
            <a:r>
              <a:rPr lang="sv-SE" noProof="0" smtClean="0"/>
              <a:t>Klicka på ikonen för att lägga till en bild</a:t>
            </a:r>
            <a:endParaRPr lang="sv-SE" noProof="0" dirty="0"/>
          </a:p>
        </p:txBody>
      </p:sp>
      <p:sp>
        <p:nvSpPr>
          <p:cNvPr id="7" name="Rubrik 1"/>
          <p:cNvSpPr>
            <a:spLocks noGrp="1"/>
          </p:cNvSpPr>
          <p:nvPr>
            <p:ph type="title" hasCustomPrompt="1"/>
          </p:nvPr>
        </p:nvSpPr>
        <p:spPr>
          <a:xfrm>
            <a:off x="323528" y="94258"/>
            <a:ext cx="8460000" cy="952500"/>
          </a:xfrm>
        </p:spPr>
        <p:txBody>
          <a:bodyPr/>
          <a:lstStyle/>
          <a:p>
            <a:r>
              <a:rPr lang="sv-SE" dirty="0" smtClean="0"/>
              <a:t>Rubrik</a:t>
            </a:r>
            <a:endParaRPr lang="sv-SE" dirty="0"/>
          </a:p>
        </p:txBody>
      </p:sp>
      <p:sp>
        <p:nvSpPr>
          <p:cNvPr id="9" name="Platshållare för bild 3"/>
          <p:cNvSpPr>
            <a:spLocks noGrp="1"/>
          </p:cNvSpPr>
          <p:nvPr>
            <p:ph type="pic" sz="quarter" idx="12"/>
          </p:nvPr>
        </p:nvSpPr>
        <p:spPr>
          <a:xfrm>
            <a:off x="5781766" y="2951098"/>
            <a:ext cx="2916000" cy="1866368"/>
          </a:xfrm>
        </p:spPr>
        <p:txBody>
          <a:bodyPr/>
          <a:lstStyle/>
          <a:p>
            <a:pPr lvl="0"/>
            <a:r>
              <a:rPr lang="sv-SE" noProof="0" smtClean="0"/>
              <a:t>Klicka på ikonen för att lägga till en bild</a:t>
            </a:r>
            <a:endParaRPr lang="sv-SE" noProof="0" dirty="0"/>
          </a:p>
        </p:txBody>
      </p:sp>
      <p:cxnSp>
        <p:nvCxnSpPr>
          <p:cNvPr id="8" name="Rak 7"/>
          <p:cNvCxnSpPr/>
          <p:nvPr userDrawn="1"/>
        </p:nvCxnSpPr>
        <p:spPr>
          <a:xfrm>
            <a:off x="0" y="5252814"/>
            <a:ext cx="9144000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71798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4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 3"/>
          <p:cNvSpPr>
            <a:spLocks noGrp="1"/>
          </p:cNvSpPr>
          <p:nvPr>
            <p:ph type="pic" sz="quarter" idx="10"/>
          </p:nvPr>
        </p:nvSpPr>
        <p:spPr>
          <a:xfrm>
            <a:off x="430707" y="1129308"/>
            <a:ext cx="2772000" cy="3528392"/>
          </a:xfrm>
        </p:spPr>
        <p:txBody>
          <a:bodyPr/>
          <a:lstStyle/>
          <a:p>
            <a:pPr lvl="0"/>
            <a:r>
              <a:rPr lang="sv-SE" noProof="0" smtClean="0"/>
              <a:t>Klicka på ikonen för att lägga till en bild</a:t>
            </a:r>
            <a:endParaRPr lang="sv-SE" noProof="0" dirty="0"/>
          </a:p>
        </p:txBody>
      </p:sp>
      <p:sp>
        <p:nvSpPr>
          <p:cNvPr id="5" name="Platshållare för bild 3"/>
          <p:cNvSpPr>
            <a:spLocks noGrp="1"/>
          </p:cNvSpPr>
          <p:nvPr>
            <p:ph type="pic" sz="quarter" idx="11"/>
          </p:nvPr>
        </p:nvSpPr>
        <p:spPr>
          <a:xfrm>
            <a:off x="3291976" y="1129308"/>
            <a:ext cx="2556000" cy="1715069"/>
          </a:xfrm>
        </p:spPr>
        <p:txBody>
          <a:bodyPr/>
          <a:lstStyle/>
          <a:p>
            <a:pPr lvl="0"/>
            <a:r>
              <a:rPr lang="sv-SE" noProof="0" smtClean="0"/>
              <a:t>Klicka på ikonen för att lägga till en bild</a:t>
            </a:r>
            <a:endParaRPr lang="sv-SE" noProof="0"/>
          </a:p>
        </p:txBody>
      </p:sp>
      <p:sp>
        <p:nvSpPr>
          <p:cNvPr id="8" name="Rubrik 1"/>
          <p:cNvSpPr>
            <a:spLocks noGrp="1"/>
          </p:cNvSpPr>
          <p:nvPr>
            <p:ph type="title" hasCustomPrompt="1"/>
          </p:nvPr>
        </p:nvSpPr>
        <p:spPr>
          <a:xfrm>
            <a:off x="323528" y="94258"/>
            <a:ext cx="8460000" cy="952500"/>
          </a:xfrm>
        </p:spPr>
        <p:txBody>
          <a:bodyPr/>
          <a:lstStyle/>
          <a:p>
            <a:r>
              <a:rPr lang="sv-SE" dirty="0" smtClean="0"/>
              <a:t>Rubrik</a:t>
            </a:r>
            <a:endParaRPr lang="sv-SE" dirty="0"/>
          </a:p>
        </p:txBody>
      </p:sp>
      <p:sp>
        <p:nvSpPr>
          <p:cNvPr id="12" name="Platshållare för bild 3"/>
          <p:cNvSpPr>
            <a:spLocks noGrp="1"/>
          </p:cNvSpPr>
          <p:nvPr>
            <p:ph type="pic" sz="quarter" idx="14"/>
          </p:nvPr>
        </p:nvSpPr>
        <p:spPr>
          <a:xfrm>
            <a:off x="3291976" y="2942208"/>
            <a:ext cx="2556000" cy="1715069"/>
          </a:xfrm>
        </p:spPr>
        <p:txBody>
          <a:bodyPr/>
          <a:lstStyle/>
          <a:p>
            <a:pPr lvl="0"/>
            <a:r>
              <a:rPr lang="sv-SE" noProof="0" smtClean="0"/>
              <a:t>Klicka på ikonen för att lägga till en bild</a:t>
            </a:r>
            <a:endParaRPr lang="sv-SE" noProof="0" dirty="0"/>
          </a:p>
        </p:txBody>
      </p:sp>
      <p:sp>
        <p:nvSpPr>
          <p:cNvPr id="13" name="Platshållare för bild 3"/>
          <p:cNvSpPr>
            <a:spLocks noGrp="1"/>
          </p:cNvSpPr>
          <p:nvPr>
            <p:ph type="pic" sz="quarter" idx="15"/>
          </p:nvPr>
        </p:nvSpPr>
        <p:spPr>
          <a:xfrm>
            <a:off x="5930874" y="1129308"/>
            <a:ext cx="2772000" cy="3528392"/>
          </a:xfrm>
        </p:spPr>
        <p:txBody>
          <a:bodyPr/>
          <a:lstStyle/>
          <a:p>
            <a:pPr lvl="0"/>
            <a:r>
              <a:rPr lang="sv-SE" noProof="0" smtClean="0"/>
              <a:t>Klicka på ikonen för att lägga till en bild</a:t>
            </a:r>
            <a:endParaRPr lang="sv-SE" noProof="0" dirty="0"/>
          </a:p>
        </p:txBody>
      </p:sp>
      <p:cxnSp>
        <p:nvCxnSpPr>
          <p:cNvPr id="10" name="Rak 9"/>
          <p:cNvCxnSpPr/>
          <p:nvPr userDrawn="1"/>
        </p:nvCxnSpPr>
        <p:spPr>
          <a:xfrm>
            <a:off x="0" y="5252814"/>
            <a:ext cx="9144000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61656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ön 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I:\Info\Informationsprodukter\- Pågående uppdrag -\Hampus Edström\- Grafisk profil -\Powerpoint-mall\Texturer\Grön.jpg"/>
          <p:cNvPicPr>
            <a:picLocks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3"/>
            <a:ext cx="9144000" cy="525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latshållare för text 4"/>
          <p:cNvSpPr>
            <a:spLocks noGrp="1"/>
          </p:cNvSpPr>
          <p:nvPr>
            <p:ph type="body" sz="quarter" idx="10" hasCustomPrompt="1"/>
          </p:nvPr>
        </p:nvSpPr>
        <p:spPr>
          <a:xfrm>
            <a:off x="1331863" y="1417340"/>
            <a:ext cx="6480274" cy="2230884"/>
          </a:xfrm>
        </p:spPr>
        <p:txBody>
          <a:bodyPr anchor="ctr"/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20000"/>
              </a:spcAft>
              <a:buClr>
                <a:schemeClr val="bg2"/>
              </a:buClr>
              <a:buSzPct val="120000"/>
              <a:buFontTx/>
              <a:buNone/>
              <a:tabLst/>
              <a:defRPr sz="3200" b="1">
                <a:solidFill>
                  <a:schemeClr val="accent6"/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20000"/>
              </a:spcAft>
              <a:buClr>
                <a:schemeClr val="bg2"/>
              </a:buClr>
              <a:buSzPct val="120000"/>
              <a:buFontTx/>
              <a:buNone/>
              <a:tabLst/>
              <a:defRPr/>
            </a:pPr>
            <a:r>
              <a:rPr lang="sv-SE" dirty="0" smtClean="0"/>
              <a:t>Rubrik</a:t>
            </a:r>
          </a:p>
        </p:txBody>
      </p:sp>
    </p:spTree>
    <p:extLst>
      <p:ext uri="{BB962C8B-B14F-4D97-AF65-F5344CB8AC3E}">
        <p14:creationId xmlns:p14="http://schemas.microsoft.com/office/powerpoint/2010/main" val="14307075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osa 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I:\Info\Informationsprodukter\- Pågående uppdrag -\Hampus Edström\- Grafisk profil -\Powerpoint-mall\Texturer\Rosa.jpg"/>
          <p:cNvPicPr>
            <a:picLocks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42" y="-2"/>
            <a:ext cx="9141958" cy="525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latshållare för text 4"/>
          <p:cNvSpPr>
            <a:spLocks noGrp="1"/>
          </p:cNvSpPr>
          <p:nvPr>
            <p:ph type="body" sz="quarter" idx="10" hasCustomPrompt="1"/>
          </p:nvPr>
        </p:nvSpPr>
        <p:spPr>
          <a:xfrm>
            <a:off x="1331863" y="1417340"/>
            <a:ext cx="6480274" cy="2230884"/>
          </a:xfrm>
        </p:spPr>
        <p:txBody>
          <a:bodyPr anchor="ctr"/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20000"/>
              </a:spcAft>
              <a:buClr>
                <a:schemeClr val="bg2"/>
              </a:buClr>
              <a:buSzPct val="120000"/>
              <a:buFontTx/>
              <a:buNone/>
              <a:tabLst/>
              <a:defRPr sz="3200" b="1">
                <a:solidFill>
                  <a:schemeClr val="accent6"/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20000"/>
              </a:spcAft>
              <a:buClr>
                <a:schemeClr val="bg2"/>
              </a:buClr>
              <a:buSzPct val="120000"/>
              <a:buFontTx/>
              <a:buNone/>
              <a:tabLst/>
              <a:defRPr/>
            </a:pPr>
            <a:r>
              <a:rPr lang="sv-SE" dirty="0" smtClean="0"/>
              <a:t>Rubrik</a:t>
            </a:r>
          </a:p>
        </p:txBody>
      </p:sp>
    </p:spTree>
    <p:extLst>
      <p:ext uri="{BB962C8B-B14F-4D97-AF65-F5344CB8AC3E}">
        <p14:creationId xmlns:p14="http://schemas.microsoft.com/office/powerpoint/2010/main" val="7327941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nd 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I:\Info\Informationsprodukter\- Pågående uppdrag -\Hampus Edström\- Grafisk profil -\Powerpoint-mall\Texturer\Sand.jpg"/>
          <p:cNvPicPr>
            <a:picLocks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0" cy="525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latshållare för text 4"/>
          <p:cNvSpPr>
            <a:spLocks noGrp="1"/>
          </p:cNvSpPr>
          <p:nvPr>
            <p:ph type="body" sz="quarter" idx="10" hasCustomPrompt="1"/>
          </p:nvPr>
        </p:nvSpPr>
        <p:spPr>
          <a:xfrm>
            <a:off x="1331863" y="1417340"/>
            <a:ext cx="6480274" cy="2230884"/>
          </a:xfrm>
        </p:spPr>
        <p:txBody>
          <a:bodyPr anchor="ctr"/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20000"/>
              </a:spcAft>
              <a:buClr>
                <a:schemeClr val="bg2"/>
              </a:buClr>
              <a:buSzPct val="120000"/>
              <a:buFontTx/>
              <a:buNone/>
              <a:tabLst/>
              <a:defRPr sz="3200" b="1">
                <a:solidFill>
                  <a:schemeClr val="accent6"/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20000"/>
              </a:spcAft>
              <a:buClr>
                <a:schemeClr val="bg2"/>
              </a:buClr>
              <a:buSzPct val="120000"/>
              <a:buFontTx/>
              <a:buNone/>
              <a:tabLst/>
              <a:defRPr/>
            </a:pPr>
            <a:r>
              <a:rPr lang="sv-SE" dirty="0" smtClean="0"/>
              <a:t>Rubrik</a:t>
            </a:r>
          </a:p>
        </p:txBody>
      </p:sp>
    </p:spTree>
    <p:extLst>
      <p:ext uri="{BB962C8B-B14F-4D97-AF65-F5344CB8AC3E}">
        <p14:creationId xmlns:p14="http://schemas.microsoft.com/office/powerpoint/2010/main" val="37989397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å 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:\Info\Informationsprodukter\- Pågående uppdrag -\Hampus Edström\- Grafisk profil -\Powerpoint-mall\Texturer\Blå.jpg"/>
          <p:cNvPicPr>
            <a:picLocks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525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latshållare för text 4"/>
          <p:cNvSpPr>
            <a:spLocks noGrp="1"/>
          </p:cNvSpPr>
          <p:nvPr>
            <p:ph type="body" sz="quarter" idx="10" hasCustomPrompt="1"/>
          </p:nvPr>
        </p:nvSpPr>
        <p:spPr>
          <a:xfrm>
            <a:off x="1331863" y="1417340"/>
            <a:ext cx="6480274" cy="2230884"/>
          </a:xfrm>
        </p:spPr>
        <p:txBody>
          <a:bodyPr anchor="ctr"/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20000"/>
              </a:spcAft>
              <a:buClr>
                <a:schemeClr val="bg2"/>
              </a:buClr>
              <a:buSzPct val="120000"/>
              <a:buFontTx/>
              <a:buNone/>
              <a:tabLst/>
              <a:defRPr sz="3200" b="1">
                <a:solidFill>
                  <a:schemeClr val="accent6"/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20000"/>
              </a:spcAft>
              <a:buClr>
                <a:schemeClr val="bg2"/>
              </a:buClr>
              <a:buSzPct val="120000"/>
              <a:buFontTx/>
              <a:buNone/>
              <a:tabLst/>
              <a:defRPr/>
            </a:pPr>
            <a:r>
              <a:rPr lang="sv-SE" dirty="0" smtClean="0"/>
              <a:t>Rubrik</a:t>
            </a:r>
          </a:p>
        </p:txBody>
      </p:sp>
    </p:spTree>
    <p:extLst>
      <p:ext uri="{BB962C8B-B14F-4D97-AF65-F5344CB8AC3E}">
        <p14:creationId xmlns:p14="http://schemas.microsoft.com/office/powerpoint/2010/main" val="5626059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ul 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I:\Info\Informationsprodukter\- Pågående uppdrag -\Hampus Edström\- Grafisk profil -\Powerpoint-mall\Texturer\Gul.jpg"/>
          <p:cNvPicPr>
            <a:picLocks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25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latshållare för text 4"/>
          <p:cNvSpPr>
            <a:spLocks noGrp="1"/>
          </p:cNvSpPr>
          <p:nvPr>
            <p:ph type="body" sz="quarter" idx="10" hasCustomPrompt="1"/>
          </p:nvPr>
        </p:nvSpPr>
        <p:spPr>
          <a:xfrm>
            <a:off x="1331863" y="1417340"/>
            <a:ext cx="6480274" cy="2230884"/>
          </a:xfrm>
        </p:spPr>
        <p:txBody>
          <a:bodyPr anchor="ctr"/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20000"/>
              </a:spcAft>
              <a:buClr>
                <a:schemeClr val="bg2"/>
              </a:buClr>
              <a:buSzPct val="120000"/>
              <a:buFontTx/>
              <a:buNone/>
              <a:tabLst/>
              <a:defRPr sz="3200" b="1">
                <a:solidFill>
                  <a:schemeClr val="accent6"/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20000"/>
              </a:spcAft>
              <a:buClr>
                <a:schemeClr val="bg2"/>
              </a:buClr>
              <a:buSzPct val="120000"/>
              <a:buFontTx/>
              <a:buNone/>
              <a:tabLst/>
              <a:defRPr/>
            </a:pPr>
            <a:r>
              <a:rPr lang="sv-SE" dirty="0" smtClean="0"/>
              <a:t>Rubrik</a:t>
            </a:r>
          </a:p>
        </p:txBody>
      </p:sp>
    </p:spTree>
    <p:extLst>
      <p:ext uri="{BB962C8B-B14F-4D97-AF65-F5344CB8AC3E}">
        <p14:creationId xmlns:p14="http://schemas.microsoft.com/office/powerpoint/2010/main" val="41229241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text 7"/>
          <p:cNvSpPr>
            <a:spLocks noGrp="1"/>
          </p:cNvSpPr>
          <p:nvPr>
            <p:ph type="body" sz="quarter" idx="10"/>
          </p:nvPr>
        </p:nvSpPr>
        <p:spPr>
          <a:xfrm>
            <a:off x="323527" y="1098245"/>
            <a:ext cx="6480000" cy="3887788"/>
          </a:xfrm>
        </p:spPr>
        <p:txBody>
          <a:bodyPr/>
          <a:lstStyle>
            <a:lvl1pPr>
              <a:buClr>
                <a:schemeClr val="bg2"/>
              </a:buClr>
              <a:defRPr>
                <a:solidFill>
                  <a:schemeClr val="accent6"/>
                </a:solidFill>
              </a:defRPr>
            </a:lvl1pPr>
            <a:lvl2pPr>
              <a:buClr>
                <a:schemeClr val="bg2"/>
              </a:buClr>
              <a:defRPr>
                <a:solidFill>
                  <a:schemeClr val="accent6"/>
                </a:solidFill>
              </a:defRPr>
            </a:lvl2pPr>
            <a:lvl3pPr>
              <a:buClr>
                <a:schemeClr val="bg2"/>
              </a:buClr>
              <a:defRPr>
                <a:solidFill>
                  <a:schemeClr val="accent6"/>
                </a:solidFill>
              </a:defRPr>
            </a:lvl3pPr>
            <a:lvl4pPr>
              <a:buClr>
                <a:schemeClr val="bg2"/>
              </a:buClr>
              <a:defRPr sz="1600">
                <a:solidFill>
                  <a:schemeClr val="accent6"/>
                </a:solidFill>
              </a:defRPr>
            </a:lvl4pPr>
            <a:lvl5pPr>
              <a:buClr>
                <a:schemeClr val="bg2"/>
              </a:buClr>
              <a:defRPr sz="1600">
                <a:solidFill>
                  <a:schemeClr val="accent6"/>
                </a:solidFill>
              </a:defRPr>
            </a:lvl5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</p:txBody>
      </p:sp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323528" y="93028"/>
            <a:ext cx="8460000" cy="9525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sv-SE" dirty="0" smtClean="0"/>
              <a:t>Rubrik</a:t>
            </a:r>
            <a:endParaRPr lang="sv-SE" dirty="0"/>
          </a:p>
        </p:txBody>
      </p:sp>
      <p:cxnSp>
        <p:nvCxnSpPr>
          <p:cNvPr id="5" name="Rak 4"/>
          <p:cNvCxnSpPr/>
          <p:nvPr userDrawn="1"/>
        </p:nvCxnSpPr>
        <p:spPr>
          <a:xfrm>
            <a:off x="0" y="5252814"/>
            <a:ext cx="9144000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052091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143000" y="935038"/>
            <a:ext cx="6858000" cy="199072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143000" y="3001963"/>
            <a:ext cx="6858000" cy="1379537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27181-067F-45F3-9FBE-087E8A3E5FBE}" type="datetimeFigureOut">
              <a:rPr lang="sv-SE" smtClean="0"/>
              <a:t>2017-12-19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DC391-CC38-4585-861A-26AB1CF7936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068072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27181-067F-45F3-9FBE-087E8A3E5FBE}" type="datetimeFigureOut">
              <a:rPr lang="sv-SE" smtClean="0"/>
              <a:t>2017-12-19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DC391-CC38-4585-861A-26AB1CF7936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894069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23888" y="1425575"/>
            <a:ext cx="7886700" cy="2376488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23888" y="3824288"/>
            <a:ext cx="7886700" cy="125095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27181-067F-45F3-9FBE-087E8A3E5FBE}" type="datetimeFigureOut">
              <a:rPr lang="sv-SE" smtClean="0"/>
              <a:t>2017-12-19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DC391-CC38-4585-861A-26AB1CF7936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4172145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28650" y="1520825"/>
            <a:ext cx="3867150" cy="3627438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520825"/>
            <a:ext cx="3867150" cy="3627438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27181-067F-45F3-9FBE-087E8A3E5FBE}" type="datetimeFigureOut">
              <a:rPr lang="sv-SE" smtClean="0"/>
              <a:t>2017-12-19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DC391-CC38-4585-861A-26AB1CF7936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228001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30238" y="304800"/>
            <a:ext cx="7886700" cy="1104900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30238" y="1401763"/>
            <a:ext cx="3868737" cy="6858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30238" y="2087563"/>
            <a:ext cx="3868737" cy="3070225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29150" y="1401763"/>
            <a:ext cx="3887788" cy="6858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29150" y="2087563"/>
            <a:ext cx="3887788" cy="3070225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27181-067F-45F3-9FBE-087E8A3E5FBE}" type="datetimeFigureOut">
              <a:rPr lang="sv-SE" smtClean="0"/>
              <a:t>2017-12-19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DC391-CC38-4585-861A-26AB1CF7936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6945425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27181-067F-45F3-9FBE-087E8A3E5FBE}" type="datetimeFigureOut">
              <a:rPr lang="sv-SE" smtClean="0"/>
              <a:t>2017-12-19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DC391-CC38-4585-861A-26AB1CF7936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060164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27181-067F-45F3-9FBE-087E8A3E5FBE}" type="datetimeFigureOut">
              <a:rPr lang="sv-SE" smtClean="0"/>
              <a:t>2017-12-19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DC391-CC38-4585-861A-26AB1CF7936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1064668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30238" y="381000"/>
            <a:ext cx="2949575" cy="13335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887788" y="822325"/>
            <a:ext cx="4629150" cy="40624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630238" y="1714500"/>
            <a:ext cx="2949575" cy="3176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27181-067F-45F3-9FBE-087E8A3E5FBE}" type="datetimeFigureOut">
              <a:rPr lang="sv-SE" smtClean="0"/>
              <a:t>2017-12-19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DC391-CC38-4585-861A-26AB1CF7936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0605957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30238" y="381000"/>
            <a:ext cx="2949575" cy="13335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3887788" y="822325"/>
            <a:ext cx="4629150" cy="406241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630238" y="1714500"/>
            <a:ext cx="2949575" cy="3176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27181-067F-45F3-9FBE-087E8A3E5FBE}" type="datetimeFigureOut">
              <a:rPr lang="sv-SE" smtClean="0"/>
              <a:t>2017-12-19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DC391-CC38-4585-861A-26AB1CF7936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6578734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27181-067F-45F3-9FBE-087E8A3E5FBE}" type="datetimeFigureOut">
              <a:rPr lang="sv-SE" smtClean="0"/>
              <a:t>2017-12-19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DC391-CC38-4585-861A-26AB1CF7936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519102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under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text 7"/>
          <p:cNvSpPr>
            <a:spLocks noGrp="1"/>
          </p:cNvSpPr>
          <p:nvPr>
            <p:ph type="body" sz="quarter" idx="10"/>
          </p:nvPr>
        </p:nvSpPr>
        <p:spPr>
          <a:xfrm>
            <a:off x="323527" y="1504598"/>
            <a:ext cx="6480000" cy="3528000"/>
          </a:xfrm>
        </p:spPr>
        <p:txBody>
          <a:bodyPr/>
          <a:lstStyle>
            <a:lvl1pPr>
              <a:spcAft>
                <a:spcPts val="400"/>
              </a:spcAft>
              <a:buClr>
                <a:schemeClr val="bg2"/>
              </a:buClr>
              <a:defRPr>
                <a:solidFill>
                  <a:schemeClr val="accent6"/>
                </a:solidFill>
              </a:defRPr>
            </a:lvl1pPr>
            <a:lvl2pPr>
              <a:spcAft>
                <a:spcPts val="400"/>
              </a:spcAft>
              <a:buClr>
                <a:schemeClr val="bg2"/>
              </a:buClr>
              <a:defRPr>
                <a:solidFill>
                  <a:schemeClr val="accent6"/>
                </a:solidFill>
              </a:defRPr>
            </a:lvl2pPr>
            <a:lvl3pPr>
              <a:spcAft>
                <a:spcPts val="400"/>
              </a:spcAft>
              <a:buClr>
                <a:schemeClr val="bg2"/>
              </a:buClr>
              <a:defRPr>
                <a:solidFill>
                  <a:schemeClr val="accent6"/>
                </a:solidFill>
              </a:defRPr>
            </a:lvl3pPr>
            <a:lvl4pPr>
              <a:buClr>
                <a:schemeClr val="bg2"/>
              </a:buClr>
              <a:defRPr sz="1600">
                <a:solidFill>
                  <a:schemeClr val="accent6"/>
                </a:solidFill>
              </a:defRPr>
            </a:lvl4pPr>
            <a:lvl5pPr>
              <a:buClr>
                <a:schemeClr val="bg2"/>
              </a:buClr>
              <a:defRPr sz="1600">
                <a:solidFill>
                  <a:schemeClr val="accent6"/>
                </a:solidFill>
              </a:defRPr>
            </a:lvl5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</p:txBody>
      </p:sp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323528" y="93028"/>
            <a:ext cx="8460000" cy="952500"/>
          </a:xfrm>
        </p:spPr>
        <p:txBody>
          <a:bodyPr/>
          <a:lstStyle/>
          <a:p>
            <a:r>
              <a:rPr lang="sv-SE" dirty="0" smtClean="0"/>
              <a:t>Rubrik</a:t>
            </a:r>
            <a:endParaRPr lang="sv-SE" dirty="0"/>
          </a:p>
        </p:txBody>
      </p:sp>
      <p:sp>
        <p:nvSpPr>
          <p:cNvPr id="5" name="Platshållare för text 7"/>
          <p:cNvSpPr>
            <a:spLocks noGrp="1"/>
          </p:cNvSpPr>
          <p:nvPr>
            <p:ph type="body" sz="quarter" idx="11" hasCustomPrompt="1"/>
          </p:nvPr>
        </p:nvSpPr>
        <p:spPr>
          <a:xfrm>
            <a:off x="323528" y="1095401"/>
            <a:ext cx="8424936" cy="360040"/>
          </a:xfrm>
        </p:spPr>
        <p:txBody>
          <a:bodyPr/>
          <a:lstStyle>
            <a:lvl1pPr marL="0" indent="0">
              <a:buNone/>
              <a:defRPr b="1">
                <a:solidFill>
                  <a:schemeClr val="accent6"/>
                </a:solidFill>
              </a:defRPr>
            </a:lvl1pPr>
            <a:lvl2pPr>
              <a:defRPr b="1"/>
            </a:lvl2pPr>
            <a:lvl3pPr>
              <a:defRPr b="1"/>
            </a:lvl3pPr>
            <a:lvl4pPr>
              <a:defRPr sz="1600" b="1"/>
            </a:lvl4pPr>
            <a:lvl5pPr>
              <a:defRPr sz="1600" b="1"/>
            </a:lvl5pPr>
          </a:lstStyle>
          <a:p>
            <a:pPr lvl="0"/>
            <a:r>
              <a:rPr lang="sv-SE" dirty="0" smtClean="0"/>
              <a:t>Underrubrik</a:t>
            </a:r>
          </a:p>
        </p:txBody>
      </p:sp>
      <p:cxnSp>
        <p:nvCxnSpPr>
          <p:cNvPr id="6" name="Rak 5"/>
          <p:cNvCxnSpPr/>
          <p:nvPr userDrawn="1"/>
        </p:nvCxnSpPr>
        <p:spPr>
          <a:xfrm>
            <a:off x="0" y="5252814"/>
            <a:ext cx="9144000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501550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543675" y="304800"/>
            <a:ext cx="1971675" cy="4843463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628650" y="304800"/>
            <a:ext cx="5762625" cy="4843463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27181-067F-45F3-9FBE-087E8A3E5FBE}" type="datetimeFigureOut">
              <a:rPr lang="sv-SE" smtClean="0"/>
              <a:t>2017-12-19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DC391-CC38-4585-861A-26AB1CF7936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677925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&amp; under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323528" y="93028"/>
            <a:ext cx="8460000" cy="952500"/>
          </a:xfrm>
        </p:spPr>
        <p:txBody>
          <a:bodyPr/>
          <a:lstStyle/>
          <a:p>
            <a:r>
              <a:rPr lang="sv-SE" dirty="0" smtClean="0"/>
              <a:t>Rubrik</a:t>
            </a:r>
            <a:endParaRPr lang="sv-SE" dirty="0"/>
          </a:p>
        </p:txBody>
      </p:sp>
      <p:sp>
        <p:nvSpPr>
          <p:cNvPr id="5" name="Platshållare för text 7"/>
          <p:cNvSpPr>
            <a:spLocks noGrp="1"/>
          </p:cNvSpPr>
          <p:nvPr>
            <p:ph type="body" sz="quarter" idx="11" hasCustomPrompt="1"/>
          </p:nvPr>
        </p:nvSpPr>
        <p:spPr>
          <a:xfrm>
            <a:off x="323528" y="1095401"/>
            <a:ext cx="7416824" cy="360040"/>
          </a:xfrm>
        </p:spPr>
        <p:txBody>
          <a:bodyPr/>
          <a:lstStyle>
            <a:lvl1pPr marL="0" indent="0">
              <a:buNone/>
              <a:defRPr b="1">
                <a:solidFill>
                  <a:schemeClr val="accent6"/>
                </a:solidFill>
              </a:defRPr>
            </a:lvl1pPr>
            <a:lvl2pPr>
              <a:defRPr b="1"/>
            </a:lvl2pPr>
            <a:lvl3pPr>
              <a:defRPr b="1"/>
            </a:lvl3pPr>
            <a:lvl4pPr>
              <a:defRPr sz="1600" b="1"/>
            </a:lvl4pPr>
            <a:lvl5pPr>
              <a:defRPr sz="1600" b="1"/>
            </a:lvl5pPr>
          </a:lstStyle>
          <a:p>
            <a:pPr lvl="0"/>
            <a:r>
              <a:rPr lang="sv-SE" dirty="0" smtClean="0"/>
              <a:t>Underrubrik</a:t>
            </a:r>
          </a:p>
        </p:txBody>
      </p:sp>
      <p:cxnSp>
        <p:nvCxnSpPr>
          <p:cNvPr id="6" name="Rak 5"/>
          <p:cNvCxnSpPr/>
          <p:nvPr userDrawn="1"/>
        </p:nvCxnSpPr>
        <p:spPr>
          <a:xfrm>
            <a:off x="0" y="5252814"/>
            <a:ext cx="9144000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9987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323528" y="93028"/>
            <a:ext cx="8460000" cy="952500"/>
          </a:xfrm>
        </p:spPr>
        <p:txBody>
          <a:bodyPr/>
          <a:lstStyle/>
          <a:p>
            <a:r>
              <a:rPr lang="sv-SE" dirty="0" smtClean="0"/>
              <a:t>Rubrik</a:t>
            </a:r>
            <a:endParaRPr lang="sv-SE" dirty="0"/>
          </a:p>
        </p:txBody>
      </p:sp>
      <p:cxnSp>
        <p:nvCxnSpPr>
          <p:cNvPr id="5" name="Rak 4"/>
          <p:cNvCxnSpPr/>
          <p:nvPr userDrawn="1"/>
        </p:nvCxnSpPr>
        <p:spPr>
          <a:xfrm>
            <a:off x="0" y="5252814"/>
            <a:ext cx="9144000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44944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Rak 2"/>
          <p:cNvCxnSpPr/>
          <p:nvPr userDrawn="1"/>
        </p:nvCxnSpPr>
        <p:spPr>
          <a:xfrm>
            <a:off x="0" y="5252814"/>
            <a:ext cx="9144000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94304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innehåll och liggande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text 7"/>
          <p:cNvSpPr>
            <a:spLocks noGrp="1"/>
          </p:cNvSpPr>
          <p:nvPr>
            <p:ph type="body" sz="quarter" idx="10"/>
          </p:nvPr>
        </p:nvSpPr>
        <p:spPr>
          <a:xfrm>
            <a:off x="323529" y="1098245"/>
            <a:ext cx="4680519" cy="3887788"/>
          </a:xfrm>
        </p:spPr>
        <p:txBody>
          <a:bodyPr/>
          <a:lstStyle>
            <a:lvl1pPr>
              <a:buClr>
                <a:schemeClr val="bg2"/>
              </a:buClr>
              <a:defRPr>
                <a:solidFill>
                  <a:schemeClr val="accent6"/>
                </a:solidFill>
              </a:defRPr>
            </a:lvl1pPr>
            <a:lvl2pPr>
              <a:buClr>
                <a:schemeClr val="bg2"/>
              </a:buClr>
              <a:defRPr>
                <a:solidFill>
                  <a:schemeClr val="accent6"/>
                </a:solidFill>
              </a:defRPr>
            </a:lvl2pPr>
            <a:lvl3pPr>
              <a:buClr>
                <a:schemeClr val="bg2"/>
              </a:buClr>
              <a:defRPr>
                <a:solidFill>
                  <a:schemeClr val="accent6"/>
                </a:solidFill>
              </a:defRPr>
            </a:lvl3pPr>
            <a:lvl4pPr>
              <a:buClr>
                <a:schemeClr val="bg2"/>
              </a:buClr>
              <a:defRPr sz="1600">
                <a:solidFill>
                  <a:schemeClr val="accent6"/>
                </a:solidFill>
              </a:defRPr>
            </a:lvl4pPr>
            <a:lvl5pPr>
              <a:buClr>
                <a:schemeClr val="bg2"/>
              </a:buClr>
              <a:defRPr sz="1600">
                <a:solidFill>
                  <a:schemeClr val="accent6"/>
                </a:solidFill>
              </a:defRPr>
            </a:lvl5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</p:txBody>
      </p:sp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323528" y="93028"/>
            <a:ext cx="8460000" cy="952500"/>
          </a:xfrm>
        </p:spPr>
        <p:txBody>
          <a:bodyPr/>
          <a:lstStyle/>
          <a:p>
            <a:r>
              <a:rPr lang="sv-SE" dirty="0" smtClean="0"/>
              <a:t>Rubrik</a:t>
            </a:r>
            <a:endParaRPr lang="sv-SE" dirty="0"/>
          </a:p>
        </p:txBody>
      </p:sp>
      <p:sp>
        <p:nvSpPr>
          <p:cNvPr id="5" name="Platshållare för bild 4"/>
          <p:cNvSpPr>
            <a:spLocks noGrp="1"/>
          </p:cNvSpPr>
          <p:nvPr>
            <p:ph type="pic" sz="quarter" idx="11" hasCustomPrompt="1"/>
          </p:nvPr>
        </p:nvSpPr>
        <p:spPr>
          <a:xfrm>
            <a:off x="5163503" y="1213991"/>
            <a:ext cx="3527425" cy="259231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sv-SE" noProof="0" dirty="0" smtClean="0"/>
              <a:t>Klicka på ikonen för att lägga till en liggande bild</a:t>
            </a:r>
            <a:endParaRPr lang="sv-SE" noProof="0" dirty="0"/>
          </a:p>
        </p:txBody>
      </p:sp>
      <p:cxnSp>
        <p:nvCxnSpPr>
          <p:cNvPr id="6" name="Rak 5"/>
          <p:cNvCxnSpPr/>
          <p:nvPr userDrawn="1"/>
        </p:nvCxnSpPr>
        <p:spPr>
          <a:xfrm>
            <a:off x="0" y="5252814"/>
            <a:ext cx="9144000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81941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innehåll och stående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text 7"/>
          <p:cNvSpPr>
            <a:spLocks noGrp="1"/>
          </p:cNvSpPr>
          <p:nvPr>
            <p:ph type="body" sz="quarter" idx="10"/>
          </p:nvPr>
        </p:nvSpPr>
        <p:spPr>
          <a:xfrm>
            <a:off x="323529" y="1098245"/>
            <a:ext cx="5544615" cy="3887788"/>
          </a:xfrm>
        </p:spPr>
        <p:txBody>
          <a:bodyPr/>
          <a:lstStyle>
            <a:lvl1pPr>
              <a:buClr>
                <a:schemeClr val="bg2"/>
              </a:buClr>
              <a:defRPr>
                <a:solidFill>
                  <a:schemeClr val="accent6"/>
                </a:solidFill>
              </a:defRPr>
            </a:lvl1pPr>
            <a:lvl2pPr>
              <a:buClr>
                <a:schemeClr val="bg2"/>
              </a:buClr>
              <a:defRPr>
                <a:solidFill>
                  <a:schemeClr val="accent6"/>
                </a:solidFill>
              </a:defRPr>
            </a:lvl2pPr>
            <a:lvl3pPr>
              <a:buClr>
                <a:schemeClr val="bg2"/>
              </a:buClr>
              <a:defRPr>
                <a:solidFill>
                  <a:schemeClr val="accent6"/>
                </a:solidFill>
              </a:defRPr>
            </a:lvl3pPr>
            <a:lvl4pPr>
              <a:buClr>
                <a:schemeClr val="bg2"/>
              </a:buClr>
              <a:defRPr sz="1600">
                <a:solidFill>
                  <a:schemeClr val="accent6"/>
                </a:solidFill>
              </a:defRPr>
            </a:lvl4pPr>
            <a:lvl5pPr>
              <a:buClr>
                <a:schemeClr val="bg2"/>
              </a:buClr>
              <a:defRPr sz="1600">
                <a:solidFill>
                  <a:schemeClr val="accent6"/>
                </a:solidFill>
              </a:defRPr>
            </a:lvl5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</p:txBody>
      </p:sp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323528" y="93028"/>
            <a:ext cx="8460000" cy="952500"/>
          </a:xfrm>
        </p:spPr>
        <p:txBody>
          <a:bodyPr/>
          <a:lstStyle/>
          <a:p>
            <a:r>
              <a:rPr lang="sv-SE" dirty="0" smtClean="0"/>
              <a:t>Rubrik</a:t>
            </a:r>
            <a:endParaRPr lang="sv-SE" dirty="0"/>
          </a:p>
        </p:txBody>
      </p:sp>
      <p:sp>
        <p:nvSpPr>
          <p:cNvPr id="5" name="Platshållare för bild 4"/>
          <p:cNvSpPr>
            <a:spLocks noGrp="1"/>
          </p:cNvSpPr>
          <p:nvPr>
            <p:ph type="pic" sz="quarter" idx="11" hasCustomPrompt="1"/>
          </p:nvPr>
        </p:nvSpPr>
        <p:spPr>
          <a:xfrm>
            <a:off x="6027400" y="1213991"/>
            <a:ext cx="2663528" cy="337170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sv-SE" noProof="0" dirty="0" smtClean="0"/>
              <a:t>Klicka på ikonen för att lägga till en stående bild</a:t>
            </a:r>
            <a:endParaRPr lang="sv-SE" noProof="0" dirty="0"/>
          </a:p>
        </p:txBody>
      </p:sp>
      <p:cxnSp>
        <p:nvCxnSpPr>
          <p:cNvPr id="6" name="Rak 5"/>
          <p:cNvCxnSpPr/>
          <p:nvPr userDrawn="1"/>
        </p:nvCxnSpPr>
        <p:spPr>
          <a:xfrm>
            <a:off x="0" y="5252814"/>
            <a:ext cx="9144000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0968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r bild och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256000"/>
          </a:xfrm>
        </p:spPr>
        <p:txBody>
          <a:bodyPr anchor="ctr"/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120000"/>
              <a:buFontTx/>
              <a:buNone/>
              <a:tabLst/>
              <a:defRPr/>
            </a:lvl1pPr>
          </a:lstStyle>
          <a:p>
            <a:pPr lvl="0"/>
            <a:r>
              <a:rPr lang="sv-SE" noProof="0" smtClean="0"/>
              <a:t>Klicka på ikonen för att lägga till en bild</a:t>
            </a:r>
            <a:endParaRPr lang="sv-SE" noProof="0" dirty="0" smtClean="0"/>
          </a:p>
        </p:txBody>
      </p:sp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1043608" y="3793604"/>
            <a:ext cx="7056784" cy="720080"/>
          </a:xfrm>
          <a:solidFill>
            <a:schemeClr val="bg1">
              <a:alpha val="85000"/>
            </a:schemeClr>
          </a:solidFill>
        </p:spPr>
        <p:txBody>
          <a:bodyPr>
            <a:noAutofit/>
          </a:bodyPr>
          <a:lstStyle>
            <a:lvl1pPr algn="ctr">
              <a:defRPr sz="3200" baseline="0"/>
            </a:lvl1pPr>
          </a:lstStyle>
          <a:p>
            <a:r>
              <a:rPr lang="sv-SE" dirty="0" smtClean="0"/>
              <a:t>Rubrik</a:t>
            </a:r>
            <a:endParaRPr lang="sv-SE" dirty="0"/>
          </a:p>
        </p:txBody>
      </p:sp>
      <p:sp>
        <p:nvSpPr>
          <p:cNvPr id="9" name="Platshållare för text 8"/>
          <p:cNvSpPr>
            <a:spLocks noGrp="1"/>
          </p:cNvSpPr>
          <p:nvPr>
            <p:ph type="body" sz="quarter" idx="11"/>
          </p:nvPr>
        </p:nvSpPr>
        <p:spPr>
          <a:xfrm>
            <a:off x="1042988" y="4513684"/>
            <a:ext cx="7058025" cy="431800"/>
          </a:xfrm>
          <a:solidFill>
            <a:schemeClr val="bg1">
              <a:alpha val="85000"/>
            </a:schemeClr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accent6"/>
                </a:solidFill>
              </a:defRPr>
            </a:lvl1pPr>
            <a:lvl2pPr marL="252000" indent="0" algn="ctr">
              <a:buNone/>
              <a:defRPr/>
            </a:lvl2pPr>
            <a:lvl3pPr marL="5400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cxnSp>
        <p:nvCxnSpPr>
          <p:cNvPr id="6" name="Rak 5"/>
          <p:cNvCxnSpPr/>
          <p:nvPr userDrawn="1"/>
        </p:nvCxnSpPr>
        <p:spPr>
          <a:xfrm>
            <a:off x="0" y="5252814"/>
            <a:ext cx="9144000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51036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jpe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I:\Info\Mediebiblioteket\Logotyper\FK logotyper\FKlogo_original_709x100px_RGB.jpg"/>
          <p:cNvPicPr>
            <a:picLocks noChangeAspect="1" noChangeArrowheads="1"/>
          </p:cNvPicPr>
          <p:nvPr/>
        </p:nvPicPr>
        <p:blipFill>
          <a:blip r:embed="rId2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44982" y="5396698"/>
            <a:ext cx="1458328" cy="205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3528" y="95796"/>
            <a:ext cx="84600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 dirty="0" smtClean="0"/>
              <a:t>Klicka här för att ändra format på bakgrundsrubriken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528" y="1098995"/>
            <a:ext cx="8229600" cy="3900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 dirty="0" smtClean="0"/>
              <a:t>Klicka här för att ändra format på bakgrundstexten</a:t>
            </a:r>
          </a:p>
          <a:p>
            <a:pPr lvl="1"/>
            <a:r>
              <a:rPr lang="sv-SE" altLang="sv-SE" dirty="0" smtClean="0"/>
              <a:t>Nivå två</a:t>
            </a:r>
          </a:p>
          <a:p>
            <a:pPr lvl="2"/>
            <a:r>
              <a:rPr lang="sv-SE" altLang="sv-SE" dirty="0" smtClean="0"/>
              <a:t>Nivå tre</a:t>
            </a:r>
          </a:p>
        </p:txBody>
      </p:sp>
      <p:sp>
        <p:nvSpPr>
          <p:cNvPr id="7" name="Text Box 13"/>
          <p:cNvSpPr txBox="1">
            <a:spLocks noChangeArrowheads="1"/>
          </p:cNvSpPr>
          <p:nvPr/>
        </p:nvSpPr>
        <p:spPr bwMode="white">
          <a:xfrm>
            <a:off x="326708" y="5387173"/>
            <a:ext cx="3685624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0DE8E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sv-SE" altLang="sv-SE" sz="1000" b="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Arial" charset="0"/>
              </a:rPr>
              <a:t>Sid </a:t>
            </a:r>
            <a:fld id="{92A271D3-63F0-4971-ADFC-80DA04F2BEB2}" type="slidenum">
              <a:rPr lang="sv-SE" altLang="sv-SE" sz="1000" b="0" kern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Arial" charset="0"/>
              </a:rPr>
              <a:pPr/>
              <a:t>‹#›</a:t>
            </a:fld>
            <a:r>
              <a:rPr lang="sv-SE" altLang="sv-SE" sz="1000" b="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Arial" charset="0"/>
              </a:rPr>
              <a:t> •2018-01-01</a:t>
            </a:r>
            <a:r>
              <a:rPr lang="sv-SE" altLang="sv-SE" sz="1000" b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• </a:t>
            </a:r>
            <a:r>
              <a:rPr lang="sv-SE" altLang="sv-SE" sz="1000" b="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Arial" charset="0"/>
              </a:rPr>
              <a:t>Försäkringskassan</a:t>
            </a:r>
            <a:r>
              <a:rPr lang="sv-SE" altLang="sv-SE" sz="1000" b="0" kern="1200" baseline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Arial" charset="0"/>
              </a:rPr>
              <a:t> informerar nyanlända</a:t>
            </a:r>
            <a:endParaRPr lang="sv-SE" altLang="sv-SE" sz="1000" b="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46" r:id="rId3"/>
    <p:sldLayoutId id="2147483753" r:id="rId4"/>
    <p:sldLayoutId id="2147483744" r:id="rId5"/>
    <p:sldLayoutId id="2147483745" r:id="rId6"/>
    <p:sldLayoutId id="2147483742" r:id="rId7"/>
    <p:sldLayoutId id="2147483743" r:id="rId8"/>
    <p:sldLayoutId id="2147483726" r:id="rId9"/>
    <p:sldLayoutId id="2147483732" r:id="rId10"/>
    <p:sldLayoutId id="2147483747" r:id="rId11"/>
    <p:sldLayoutId id="2147483752" r:id="rId12"/>
    <p:sldLayoutId id="2147483733" r:id="rId13"/>
    <p:sldLayoutId id="2147483734" r:id="rId14"/>
    <p:sldLayoutId id="2147483748" r:id="rId15"/>
    <p:sldLayoutId id="2147483751" r:id="rId16"/>
    <p:sldLayoutId id="2147483736" r:id="rId17"/>
    <p:sldLayoutId id="2147483750" r:id="rId18"/>
    <p:sldLayoutId id="2147483749" r:id="rId19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 spc="-7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00601D"/>
          </a:solidFill>
          <a:latin typeface="Arial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00601D"/>
          </a:solidFill>
          <a:latin typeface="Arial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00601D"/>
          </a:solidFill>
          <a:latin typeface="Arial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00601D"/>
          </a:solidFill>
          <a:latin typeface="Arial" charset="0"/>
        </a:defRPr>
      </a:lvl9pPr>
    </p:titleStyle>
    <p:bodyStyle>
      <a:lvl1pPr marL="216000" indent="-216000" algn="l" rtl="0" eaLnBrk="1" fontAlgn="base" hangingPunct="1">
        <a:spcBef>
          <a:spcPts val="1000"/>
        </a:spcBef>
        <a:spcAft>
          <a:spcPts val="400"/>
        </a:spcAft>
        <a:buClr>
          <a:schemeClr val="bg2"/>
        </a:buClr>
        <a:buSzPct val="120000"/>
        <a:buChar char="•"/>
        <a:defRPr sz="2000">
          <a:solidFill>
            <a:schemeClr val="accent6"/>
          </a:solidFill>
          <a:latin typeface="+mn-lt"/>
          <a:ea typeface="+mn-ea"/>
          <a:cs typeface="+mn-cs"/>
        </a:defRPr>
      </a:lvl1pPr>
      <a:lvl2pPr marL="504000" indent="-252000" algn="l" rtl="0" eaLnBrk="1" fontAlgn="base" hangingPunct="1">
        <a:spcBef>
          <a:spcPts val="0"/>
        </a:spcBef>
        <a:spcAft>
          <a:spcPts val="400"/>
        </a:spcAft>
        <a:buClr>
          <a:schemeClr val="bg2"/>
        </a:buClr>
        <a:buSzPct val="120000"/>
        <a:buFont typeface="Arial" charset="0"/>
        <a:buChar char="–"/>
        <a:defRPr>
          <a:solidFill>
            <a:schemeClr val="accent6"/>
          </a:solidFill>
          <a:latin typeface="+mn-lt"/>
        </a:defRPr>
      </a:lvl2pPr>
      <a:lvl3pPr marL="792000" indent="-252000" algn="l" rtl="0" eaLnBrk="1" fontAlgn="base" hangingPunct="1">
        <a:spcBef>
          <a:spcPts val="0"/>
        </a:spcBef>
        <a:spcAft>
          <a:spcPts val="400"/>
        </a:spcAft>
        <a:buClr>
          <a:schemeClr val="bg2"/>
        </a:buClr>
        <a:buSzPct val="120000"/>
        <a:buFont typeface="Arial" charset="0"/>
        <a:buChar char="–"/>
        <a:defRPr>
          <a:solidFill>
            <a:schemeClr val="accent6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628650" y="304800"/>
            <a:ext cx="7886700" cy="11049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28650" y="1520825"/>
            <a:ext cx="7886700" cy="36274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628650" y="5297488"/>
            <a:ext cx="205740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sv-SE" dirty="0" smtClean="0"/>
              <a:t>2018-01-01</a:t>
            </a:r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028950" y="5297488"/>
            <a:ext cx="308610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457950" y="5297488"/>
            <a:ext cx="205740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BDC391-CC38-4585-861A-26AB1CF7936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08764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latshållare för bild 5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Rubrik 2"/>
          <p:cNvSpPr>
            <a:spLocks noGrp="1"/>
          </p:cNvSpPr>
          <p:nvPr>
            <p:ph type="ctrTitle"/>
          </p:nvPr>
        </p:nvSpPr>
        <p:spPr>
          <a:xfrm>
            <a:off x="0" y="4081636"/>
            <a:ext cx="9144000" cy="720080"/>
          </a:xfrm>
        </p:spPr>
        <p:txBody>
          <a:bodyPr/>
          <a:lstStyle/>
          <a:p>
            <a:r>
              <a:rPr lang="sv-SE" dirty="0" smtClean="0"/>
              <a:t>Förmåner till nyanlända</a:t>
            </a:r>
            <a:br>
              <a:rPr lang="sv-SE" dirty="0" smtClean="0"/>
            </a:br>
            <a:r>
              <a:rPr lang="sv-SE" sz="1600" dirty="0" smtClean="0"/>
              <a:t>- etableringsersättning, etableringstillägg, bostadsersättning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976109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text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v-SE" dirty="0" smtClean="0"/>
              <a:t>Om du hyr:</a:t>
            </a:r>
          </a:p>
          <a:p>
            <a:pPr lvl="1"/>
            <a:r>
              <a:rPr lang="sv-SE" dirty="0" smtClean="0"/>
              <a:t>Hyreskontrakt</a:t>
            </a:r>
          </a:p>
          <a:p>
            <a:pPr lvl="1"/>
            <a:r>
              <a:rPr lang="sv-SE" dirty="0" smtClean="0"/>
              <a:t>Hyresspecifikation</a:t>
            </a:r>
          </a:p>
          <a:p>
            <a:r>
              <a:rPr lang="sv-SE" dirty="0" smtClean="0"/>
              <a:t>Hyr i andra hand:</a:t>
            </a:r>
          </a:p>
          <a:p>
            <a:pPr lvl="1"/>
            <a:r>
              <a:rPr lang="sv-SE" dirty="0"/>
              <a:t>I</a:t>
            </a:r>
            <a:r>
              <a:rPr lang="sv-SE" dirty="0" smtClean="0"/>
              <a:t>ntyg </a:t>
            </a:r>
            <a:r>
              <a:rPr lang="sv-SE" dirty="0"/>
              <a:t>om godkänd </a:t>
            </a:r>
            <a:r>
              <a:rPr lang="sv-SE" dirty="0" smtClean="0"/>
              <a:t>andrahandsuthyrning</a:t>
            </a:r>
          </a:p>
          <a:p>
            <a:pPr lvl="1"/>
            <a:r>
              <a:rPr lang="sv-SE" dirty="0" smtClean="0"/>
              <a:t>Andrahandskontrakt</a:t>
            </a:r>
          </a:p>
          <a:p>
            <a:r>
              <a:rPr lang="sv-SE" dirty="0" smtClean="0"/>
              <a:t>Om du har köpt:</a:t>
            </a:r>
          </a:p>
          <a:p>
            <a:pPr lvl="1"/>
            <a:r>
              <a:rPr lang="sv-SE" dirty="0" smtClean="0"/>
              <a:t>Köpeavtal </a:t>
            </a:r>
            <a:r>
              <a:rPr lang="sv-SE" dirty="0"/>
              <a:t>eller </a:t>
            </a:r>
            <a:r>
              <a:rPr lang="sv-SE" dirty="0" smtClean="0"/>
              <a:t>överlåtelsekontrakt</a:t>
            </a:r>
          </a:p>
          <a:p>
            <a:pPr lvl="1"/>
            <a:r>
              <a:rPr lang="sv-SE" dirty="0" smtClean="0"/>
              <a:t>Avgiftsspecifikation</a:t>
            </a:r>
          </a:p>
          <a:p>
            <a:pPr lvl="1"/>
            <a:r>
              <a:rPr lang="sv-SE" dirty="0" smtClean="0"/>
              <a:t>Skuldebrev </a:t>
            </a:r>
            <a:r>
              <a:rPr lang="sv-SE" dirty="0"/>
              <a:t>för </a:t>
            </a:r>
            <a:r>
              <a:rPr lang="sv-SE" dirty="0" smtClean="0"/>
              <a:t>bostadslån</a:t>
            </a:r>
          </a:p>
          <a:p>
            <a:pPr lvl="1"/>
            <a:r>
              <a:rPr lang="sv-SE" dirty="0" err="1" smtClean="0"/>
              <a:t>Låneavi</a:t>
            </a:r>
            <a:endParaRPr lang="sv-SE" dirty="0" smtClean="0"/>
          </a:p>
        </p:txBody>
      </p:sp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Handlingar som vi behöver </a:t>
            </a:r>
            <a:endParaRPr lang="sv-SE" dirty="0"/>
          </a:p>
        </p:txBody>
      </p:sp>
      <p:pic>
        <p:nvPicPr>
          <p:cNvPr id="7" name="Bildobjekt 6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52120" y="1113485"/>
            <a:ext cx="3069952" cy="2004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028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Exempel på uthyrning i andra hand </a:t>
            </a:r>
            <a:endParaRPr lang="sv-SE" dirty="0"/>
          </a:p>
        </p:txBody>
      </p:sp>
      <p:grpSp>
        <p:nvGrpSpPr>
          <p:cNvPr id="10" name="Grupp 9"/>
          <p:cNvGrpSpPr/>
          <p:nvPr/>
        </p:nvGrpSpPr>
        <p:grpSpPr>
          <a:xfrm>
            <a:off x="5436096" y="1345332"/>
            <a:ext cx="1952588" cy="2368388"/>
            <a:chOff x="1403648" y="2209428"/>
            <a:chExt cx="1952588" cy="2368388"/>
          </a:xfrm>
        </p:grpSpPr>
        <p:pic>
          <p:nvPicPr>
            <p:cNvPr id="11" name="Bildobjekt 10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005" t="16342" r="5651" b="2315"/>
            <a:stretch/>
          </p:blipFill>
          <p:spPr>
            <a:xfrm>
              <a:off x="1403648" y="2209428"/>
              <a:ext cx="1952588" cy="1997741"/>
            </a:xfrm>
            <a:prstGeom prst="ellipse">
              <a:avLst/>
            </a:prstGeom>
            <a:ln w="28575">
              <a:solidFill>
                <a:schemeClr val="bg1">
                  <a:lumMod val="75000"/>
                </a:schemeClr>
              </a:solidFill>
            </a:ln>
          </p:spPr>
        </p:pic>
        <p:sp>
          <p:nvSpPr>
            <p:cNvPr id="12" name="textruta 11"/>
            <p:cNvSpPr txBox="1"/>
            <p:nvPr/>
          </p:nvSpPr>
          <p:spPr>
            <a:xfrm>
              <a:off x="1940558" y="4239262"/>
              <a:ext cx="87876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sv-SE" sz="16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</a:rPr>
                <a:t>Ahmed</a:t>
              </a:r>
            </a:p>
          </p:txBody>
        </p:sp>
      </p:grpSp>
      <p:grpSp>
        <p:nvGrpSpPr>
          <p:cNvPr id="13" name="Grupp 12"/>
          <p:cNvGrpSpPr/>
          <p:nvPr/>
        </p:nvGrpSpPr>
        <p:grpSpPr>
          <a:xfrm>
            <a:off x="1763688" y="1345332"/>
            <a:ext cx="2009183" cy="2368388"/>
            <a:chOff x="6138775" y="2209428"/>
            <a:chExt cx="2009183" cy="2368388"/>
          </a:xfrm>
        </p:grpSpPr>
        <p:pic>
          <p:nvPicPr>
            <p:cNvPr id="14" name="Bildobjekt 13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78" r="14341" b="13875"/>
            <a:stretch/>
          </p:blipFill>
          <p:spPr>
            <a:xfrm>
              <a:off x="6138775" y="2209428"/>
              <a:ext cx="2009183" cy="1997741"/>
            </a:xfrm>
            <a:prstGeom prst="ellipse">
              <a:avLst/>
            </a:prstGeom>
            <a:ln w="28575">
              <a:solidFill>
                <a:schemeClr val="bg1">
                  <a:lumMod val="75000"/>
                </a:schemeClr>
              </a:solidFill>
            </a:ln>
          </p:spPr>
        </p:pic>
        <p:sp>
          <p:nvSpPr>
            <p:cNvPr id="15" name="textruta 14"/>
            <p:cNvSpPr txBox="1"/>
            <p:nvPr/>
          </p:nvSpPr>
          <p:spPr>
            <a:xfrm>
              <a:off x="6481166" y="4239262"/>
              <a:ext cx="132440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sv-SE" sz="16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</a:rPr>
                <a:t>Mohammed</a:t>
              </a:r>
            </a:p>
          </p:txBody>
        </p:sp>
      </p:grpSp>
      <p:sp>
        <p:nvSpPr>
          <p:cNvPr id="16" name="textruta 15"/>
          <p:cNvSpPr txBox="1"/>
          <p:nvPr/>
        </p:nvSpPr>
        <p:spPr>
          <a:xfrm>
            <a:off x="5191774" y="3749488"/>
            <a:ext cx="2769989" cy="13542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44000" indent="-14400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sv-SE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Ska studera på annan ort</a:t>
            </a:r>
          </a:p>
          <a:p>
            <a:pPr marL="144000" indent="-14400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sv-SE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Har ett förstahandskontrakt</a:t>
            </a:r>
          </a:p>
          <a:p>
            <a:pPr marL="144000" indent="-14400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sv-SE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Måste fråga hyresvärden </a:t>
            </a:r>
            <a:br>
              <a:rPr lang="sv-SE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</a:br>
            <a:r>
              <a:rPr lang="sv-SE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om andrahandsuthyrning</a:t>
            </a:r>
          </a:p>
          <a:p>
            <a:pPr marL="144000" indent="-14400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sv-SE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Behöver skriva intyg med hyresvärd</a:t>
            </a:r>
            <a:br>
              <a:rPr lang="sv-SE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</a:br>
            <a:r>
              <a:rPr lang="sv-SE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och kontrakt med Mohammed</a:t>
            </a:r>
          </a:p>
        </p:txBody>
      </p:sp>
      <p:sp>
        <p:nvSpPr>
          <p:cNvPr id="17" name="textruta 16"/>
          <p:cNvSpPr txBox="1"/>
          <p:nvPr/>
        </p:nvSpPr>
        <p:spPr>
          <a:xfrm>
            <a:off x="1547664" y="3749488"/>
            <a:ext cx="2951129" cy="93358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44000" indent="-14400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sv-SE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Letar efter ett boende</a:t>
            </a:r>
          </a:p>
          <a:p>
            <a:pPr marL="144000" indent="-14400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sv-SE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Vill hyra Ahmeds lägenhet i andrahand</a:t>
            </a:r>
          </a:p>
          <a:p>
            <a:pPr marL="144000" indent="-14400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sv-SE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Kan söka bostadsersättning om</a:t>
            </a:r>
            <a:br>
              <a:rPr lang="sv-SE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</a:br>
            <a:r>
              <a:rPr lang="sv-SE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uthyrningen blir godkänd</a:t>
            </a:r>
          </a:p>
        </p:txBody>
      </p:sp>
    </p:spTree>
    <p:extLst>
      <p:ext uri="{BB962C8B-B14F-4D97-AF65-F5344CB8AC3E}">
        <p14:creationId xmlns:p14="http://schemas.microsoft.com/office/powerpoint/2010/main" val="2413925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  <p:bldP spid="17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v-SE" altLang="sv-SE" dirty="0" smtClean="0"/>
              <a:t>Bostadskostnad över </a:t>
            </a:r>
            <a:r>
              <a:rPr lang="sv-SE" altLang="sv-SE" b="1" dirty="0" smtClean="0">
                <a:solidFill>
                  <a:schemeClr val="bg2"/>
                </a:solidFill>
              </a:rPr>
              <a:t>1 800 </a:t>
            </a:r>
            <a:r>
              <a:rPr lang="sv-SE" altLang="sv-SE" dirty="0" smtClean="0"/>
              <a:t>kronor</a:t>
            </a:r>
          </a:p>
          <a:p>
            <a:pPr lvl="1"/>
            <a:r>
              <a:rPr lang="sv-SE" altLang="sv-SE" dirty="0" smtClean="0"/>
              <a:t>inte över </a:t>
            </a:r>
            <a:r>
              <a:rPr lang="sv-SE" altLang="sv-SE" b="1" dirty="0">
                <a:solidFill>
                  <a:schemeClr val="bg2"/>
                </a:solidFill>
                <a:ea typeface="+mn-ea"/>
                <a:cs typeface="+mn-cs"/>
              </a:rPr>
              <a:t>5 700 </a:t>
            </a:r>
            <a:r>
              <a:rPr lang="sv-SE" altLang="sv-SE" dirty="0" smtClean="0"/>
              <a:t>kronor</a:t>
            </a:r>
          </a:p>
          <a:p>
            <a:pPr marL="0" indent="0">
              <a:buNone/>
            </a:pPr>
            <a:r>
              <a:rPr lang="sv-SE" altLang="sv-SE" b="1" dirty="0"/>
              <a:t>Om du har etableringsplan</a:t>
            </a:r>
            <a:r>
              <a:rPr lang="sv-SE" altLang="sv-SE" dirty="0"/>
              <a:t/>
            </a:r>
            <a:br>
              <a:rPr lang="sv-SE" altLang="sv-SE" dirty="0"/>
            </a:br>
            <a:r>
              <a:rPr lang="sv-SE" altLang="sv-SE" dirty="0"/>
              <a:t>- tidigast från och med månaden </a:t>
            </a:r>
            <a:r>
              <a:rPr lang="sv-SE" altLang="sv-SE" dirty="0" smtClean="0"/>
              <a:t/>
            </a:r>
            <a:br>
              <a:rPr lang="sv-SE" altLang="sv-SE" dirty="0" smtClean="0"/>
            </a:br>
            <a:r>
              <a:rPr lang="sv-SE" altLang="sv-SE" dirty="0" smtClean="0"/>
              <a:t>ansökan </a:t>
            </a:r>
            <a:r>
              <a:rPr lang="sv-SE" altLang="sv-SE" dirty="0"/>
              <a:t>kommer in till Försäkringskassan</a:t>
            </a:r>
          </a:p>
          <a:p>
            <a:pPr marL="0" indent="0">
              <a:buNone/>
            </a:pPr>
            <a:r>
              <a:rPr lang="sv-SE" altLang="sv-SE" b="1" dirty="0"/>
              <a:t>Om du deltar i etableringsprogram</a:t>
            </a:r>
            <a:r>
              <a:rPr lang="sv-SE" altLang="sv-SE" dirty="0"/>
              <a:t/>
            </a:r>
            <a:br>
              <a:rPr lang="sv-SE" altLang="sv-SE" dirty="0"/>
            </a:br>
            <a:r>
              <a:rPr lang="sv-SE" altLang="sv-SE" dirty="0"/>
              <a:t>- tidigast från och med månaden </a:t>
            </a:r>
            <a:r>
              <a:rPr lang="sv-SE" altLang="sv-SE" dirty="0" smtClean="0"/>
              <a:t>i</a:t>
            </a:r>
            <a:br>
              <a:rPr lang="sv-SE" altLang="sv-SE" dirty="0" smtClean="0"/>
            </a:br>
            <a:r>
              <a:rPr lang="sv-SE" altLang="sv-SE" dirty="0" err="1" smtClean="0"/>
              <a:t>nnan</a:t>
            </a:r>
            <a:r>
              <a:rPr lang="sv-SE" altLang="sv-SE" dirty="0" smtClean="0"/>
              <a:t> </a:t>
            </a:r>
            <a:r>
              <a:rPr lang="sv-SE" altLang="sv-SE" dirty="0"/>
              <a:t>ansökan kommer till Försäkringskassan</a:t>
            </a:r>
            <a:r>
              <a:rPr lang="sv-SE" altLang="sv-SE" dirty="0" smtClean="0"/>
              <a:t>.</a:t>
            </a:r>
          </a:p>
          <a:p>
            <a:r>
              <a:rPr lang="sv-SE" altLang="sv-SE" dirty="0" smtClean="0"/>
              <a:t>Utbetalning i efterskott</a:t>
            </a:r>
          </a:p>
          <a:p>
            <a:r>
              <a:rPr lang="sv-SE" altLang="sv-SE" dirty="0" smtClean="0"/>
              <a:t>Anmäl förändringar!  </a:t>
            </a:r>
            <a:endParaRPr lang="sv-SE" altLang="sv-SE" dirty="0"/>
          </a:p>
        </p:txBody>
      </p:sp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altLang="sv-SE" dirty="0" smtClean="0"/>
              <a:t>Vem kan få bostadsersättning</a:t>
            </a:r>
            <a:r>
              <a:rPr lang="sv-SE" altLang="sv-SE" dirty="0"/>
              <a:t>?</a:t>
            </a:r>
            <a:endParaRPr lang="sv-SE" dirty="0"/>
          </a:p>
        </p:txBody>
      </p:sp>
      <p:pic>
        <p:nvPicPr>
          <p:cNvPr id="14" name="Bildobjekt 13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68144" y="1907772"/>
            <a:ext cx="3024336" cy="2533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635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Exempel bostadskostnad </a:t>
            </a:r>
            <a:endParaRPr lang="sv-SE" dirty="0"/>
          </a:p>
        </p:txBody>
      </p:sp>
      <p:graphicFrame>
        <p:nvGraphicFramePr>
          <p:cNvPr id="4" name="Tabell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7508488"/>
              </p:ext>
            </p:extLst>
          </p:nvPr>
        </p:nvGraphicFramePr>
        <p:xfrm>
          <a:off x="1259632" y="1085421"/>
          <a:ext cx="6096000" cy="111252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500768"/>
                <a:gridCol w="2563232"/>
                <a:gridCol w="2032000"/>
              </a:tblGrid>
              <a:tr h="370840">
                <a:tc>
                  <a:txBody>
                    <a:bodyPr/>
                    <a:lstStyle/>
                    <a:p>
                      <a:r>
                        <a:rPr lang="sv-SE" sz="1600" b="1" dirty="0" smtClean="0">
                          <a:solidFill>
                            <a:schemeClr val="bg2"/>
                          </a:solidFill>
                        </a:rPr>
                        <a:t>Exempel 1:</a:t>
                      </a:r>
                      <a:endParaRPr lang="sv-SE" sz="16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sz="1600" dirty="0" smtClean="0">
                          <a:solidFill>
                            <a:schemeClr val="accent6"/>
                          </a:solidFill>
                        </a:rPr>
                        <a:t>Bostadskostnad</a:t>
                      </a:r>
                      <a:endParaRPr lang="sv-SE" sz="1600" dirty="0">
                        <a:solidFill>
                          <a:schemeClr val="accent6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sv-SE" sz="1600" dirty="0" smtClean="0">
                          <a:solidFill>
                            <a:schemeClr val="accent6"/>
                          </a:solidFill>
                        </a:rPr>
                        <a:t>3 500 kr</a:t>
                      </a:r>
                      <a:endParaRPr lang="sv-SE" sz="1600" dirty="0">
                        <a:solidFill>
                          <a:schemeClr val="accent6"/>
                        </a:solidFill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endParaRPr lang="sv-SE" sz="16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sz="1600" dirty="0" smtClean="0">
                          <a:solidFill>
                            <a:schemeClr val="accent6"/>
                          </a:solidFill>
                        </a:rPr>
                        <a:t>Du betalar själv</a:t>
                      </a:r>
                      <a:endParaRPr lang="sv-SE" sz="1600" dirty="0">
                        <a:solidFill>
                          <a:schemeClr val="accent6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sv-SE" sz="1600" u="sng" dirty="0" smtClean="0">
                          <a:solidFill>
                            <a:schemeClr val="accent6"/>
                          </a:solidFill>
                        </a:rPr>
                        <a:t>-1 800 kr  </a:t>
                      </a:r>
                      <a:endParaRPr lang="sv-SE" sz="1600" u="sng" dirty="0">
                        <a:solidFill>
                          <a:schemeClr val="accent6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sv-SE" sz="16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sz="1600" dirty="0" smtClean="0">
                          <a:solidFill>
                            <a:schemeClr val="accent6"/>
                          </a:solidFill>
                        </a:rPr>
                        <a:t>Bostadsersättning</a:t>
                      </a:r>
                      <a:endParaRPr lang="sv-SE" sz="1600" dirty="0">
                        <a:solidFill>
                          <a:schemeClr val="accent6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sv-SE" sz="1600" dirty="0" smtClean="0">
                          <a:solidFill>
                            <a:schemeClr val="accent6"/>
                          </a:solidFill>
                        </a:rPr>
                        <a:t>1 700 kr</a:t>
                      </a:r>
                      <a:endParaRPr lang="sv-SE" sz="1600" dirty="0">
                        <a:solidFill>
                          <a:schemeClr val="accent6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5" name="Tabell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798042"/>
              </p:ext>
            </p:extLst>
          </p:nvPr>
        </p:nvGraphicFramePr>
        <p:xfrm>
          <a:off x="1259632" y="2469659"/>
          <a:ext cx="6096000" cy="1112520"/>
        </p:xfrm>
        <a:graphic>
          <a:graphicData uri="http://schemas.openxmlformats.org/drawingml/2006/table">
            <a:tbl>
              <a:tblPr bandRow="1">
                <a:tableStyleId>{21E4AEA4-8DFA-4A89-87EB-49C32662AFE0}</a:tableStyleId>
              </a:tblPr>
              <a:tblGrid>
                <a:gridCol w="1500768"/>
                <a:gridCol w="2563232"/>
                <a:gridCol w="2032000"/>
              </a:tblGrid>
              <a:tr h="370840">
                <a:tc>
                  <a:txBody>
                    <a:bodyPr/>
                    <a:lstStyle/>
                    <a:p>
                      <a:r>
                        <a:rPr lang="sv-SE" sz="1600" b="1" kern="1200" dirty="0" smtClean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Exempel 2:</a:t>
                      </a:r>
                      <a:endParaRPr lang="sv-SE" sz="1600" b="1" kern="1200" dirty="0">
                        <a:solidFill>
                          <a:schemeClr val="bg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sz="1600" dirty="0" smtClean="0">
                          <a:solidFill>
                            <a:schemeClr val="accent6"/>
                          </a:solidFill>
                        </a:rPr>
                        <a:t>Bostadskostnad </a:t>
                      </a:r>
                      <a:endParaRPr lang="sv-SE" sz="1600" dirty="0">
                        <a:solidFill>
                          <a:schemeClr val="accent6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sv-SE" sz="1600" dirty="0" smtClean="0">
                          <a:solidFill>
                            <a:schemeClr val="accent6"/>
                          </a:solidFill>
                        </a:rPr>
                        <a:t>5 700 kr</a:t>
                      </a:r>
                      <a:endParaRPr lang="sv-SE" sz="1600" dirty="0">
                        <a:solidFill>
                          <a:schemeClr val="accent6"/>
                        </a:solidFill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endParaRPr lang="sv-SE" sz="16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sz="1600" dirty="0" smtClean="0">
                          <a:solidFill>
                            <a:schemeClr val="accent6"/>
                          </a:solidFill>
                        </a:rPr>
                        <a:t>Du betalar själv</a:t>
                      </a:r>
                      <a:endParaRPr lang="sv-SE" sz="1600" dirty="0">
                        <a:solidFill>
                          <a:schemeClr val="accent6"/>
                        </a:solidFill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sv-SE" sz="1600" dirty="0" smtClean="0">
                          <a:solidFill>
                            <a:schemeClr val="accent6"/>
                          </a:solidFill>
                        </a:rPr>
                        <a:t>-</a:t>
                      </a:r>
                      <a:r>
                        <a:rPr lang="sv-SE" sz="1600" u="sng" dirty="0" smtClean="0">
                          <a:solidFill>
                            <a:schemeClr val="accent6"/>
                          </a:solidFill>
                        </a:rPr>
                        <a:t>1 800 </a:t>
                      </a:r>
                      <a:r>
                        <a:rPr lang="sv-SE" sz="1600" dirty="0" smtClean="0">
                          <a:solidFill>
                            <a:schemeClr val="accent6"/>
                          </a:solidFill>
                        </a:rPr>
                        <a:t>kr  </a:t>
                      </a:r>
                      <a:endParaRPr lang="sv-SE" sz="1600" dirty="0">
                        <a:solidFill>
                          <a:schemeClr val="accent6"/>
                        </a:solidFill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sv-SE" sz="16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sz="1600" dirty="0" smtClean="0">
                          <a:solidFill>
                            <a:schemeClr val="accent6"/>
                          </a:solidFill>
                        </a:rPr>
                        <a:t>Bostadsersättning</a:t>
                      </a:r>
                      <a:endParaRPr lang="sv-SE" sz="1600" dirty="0">
                        <a:solidFill>
                          <a:schemeClr val="accent6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sv-SE" sz="1600" dirty="0" smtClean="0">
                          <a:solidFill>
                            <a:schemeClr val="accent6"/>
                          </a:solidFill>
                        </a:rPr>
                        <a:t>3 900 kr</a:t>
                      </a:r>
                      <a:endParaRPr lang="sv-SE" sz="1600" dirty="0">
                        <a:solidFill>
                          <a:schemeClr val="accent6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6" name="Tabell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1675158"/>
              </p:ext>
            </p:extLst>
          </p:nvPr>
        </p:nvGraphicFramePr>
        <p:xfrm>
          <a:off x="1259632" y="3853897"/>
          <a:ext cx="6096000" cy="1112520"/>
        </p:xfrm>
        <a:graphic>
          <a:graphicData uri="http://schemas.openxmlformats.org/drawingml/2006/table">
            <a:tbl>
              <a:tblPr bandRow="1">
                <a:tableStyleId>{F5AB1C69-6EDB-4FF4-983F-18BD219EF322}</a:tableStyleId>
              </a:tblPr>
              <a:tblGrid>
                <a:gridCol w="1500768"/>
                <a:gridCol w="2563232"/>
                <a:gridCol w="2032000"/>
              </a:tblGrid>
              <a:tr h="370840">
                <a:tc>
                  <a:txBody>
                    <a:bodyPr/>
                    <a:lstStyle/>
                    <a:p>
                      <a:r>
                        <a:rPr lang="sv-SE" sz="1600" b="1" kern="1200" dirty="0" smtClean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Exempel 3:</a:t>
                      </a:r>
                      <a:endParaRPr lang="sv-SE" sz="1600" b="1" kern="1200" dirty="0">
                        <a:solidFill>
                          <a:schemeClr val="bg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sz="1600" dirty="0" smtClean="0">
                          <a:solidFill>
                            <a:schemeClr val="accent6"/>
                          </a:solidFill>
                        </a:rPr>
                        <a:t>Bostadskostnad </a:t>
                      </a:r>
                      <a:endParaRPr lang="sv-SE" sz="1600" dirty="0">
                        <a:solidFill>
                          <a:schemeClr val="accent6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sv-SE" sz="1600" dirty="0" smtClean="0">
                          <a:solidFill>
                            <a:schemeClr val="accent6"/>
                          </a:solidFill>
                        </a:rPr>
                        <a:t>6 000 kr</a:t>
                      </a:r>
                      <a:endParaRPr lang="sv-SE" sz="1600" dirty="0">
                        <a:solidFill>
                          <a:schemeClr val="accent6"/>
                        </a:solidFill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endParaRPr lang="sv-SE" sz="16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sz="1600" dirty="0" smtClean="0">
                          <a:solidFill>
                            <a:schemeClr val="accent6"/>
                          </a:solidFill>
                        </a:rPr>
                        <a:t>Du betalar själv</a:t>
                      </a:r>
                      <a:endParaRPr lang="sv-SE" sz="1600" dirty="0">
                        <a:solidFill>
                          <a:schemeClr val="accent6"/>
                        </a:solidFill>
                      </a:endParaRP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sv-SE" sz="1600" dirty="0" smtClean="0">
                          <a:solidFill>
                            <a:schemeClr val="accent6"/>
                          </a:solidFill>
                        </a:rPr>
                        <a:t>-</a:t>
                      </a:r>
                      <a:r>
                        <a:rPr lang="sv-SE" sz="1600" u="sng" dirty="0" smtClean="0">
                          <a:solidFill>
                            <a:schemeClr val="accent6"/>
                          </a:solidFill>
                        </a:rPr>
                        <a:t>1 800 </a:t>
                      </a:r>
                      <a:r>
                        <a:rPr lang="sv-SE" sz="1600" dirty="0" smtClean="0">
                          <a:solidFill>
                            <a:schemeClr val="accent6"/>
                          </a:solidFill>
                        </a:rPr>
                        <a:t>kr  </a:t>
                      </a:r>
                      <a:endParaRPr lang="sv-SE" sz="1600" dirty="0">
                        <a:solidFill>
                          <a:schemeClr val="accent6"/>
                        </a:solidFill>
                      </a:endParaRP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sv-SE" sz="16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sz="1600" dirty="0" smtClean="0">
                          <a:solidFill>
                            <a:schemeClr val="accent6"/>
                          </a:solidFill>
                        </a:rPr>
                        <a:t>Bostadsersättning</a:t>
                      </a:r>
                      <a:endParaRPr lang="sv-SE" sz="1600" dirty="0">
                        <a:solidFill>
                          <a:schemeClr val="accent6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sv-SE" sz="1600" dirty="0" smtClean="0">
                          <a:solidFill>
                            <a:schemeClr val="accent6"/>
                          </a:solidFill>
                        </a:rPr>
                        <a:t>3 900 kr</a:t>
                      </a:r>
                      <a:endParaRPr lang="sv-SE" sz="1600" dirty="0">
                        <a:solidFill>
                          <a:schemeClr val="accent6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07625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88001" y="1201316"/>
            <a:ext cx="3419440" cy="2694105"/>
          </a:xfrm>
          <a:prstGeom prst="rect">
            <a:avLst/>
          </a:prstGeom>
        </p:spPr>
      </p:pic>
      <p:sp>
        <p:nvSpPr>
          <p:cNvPr id="5" name="Platshållare för text 4"/>
          <p:cNvSpPr>
            <a:spLocks noGrp="1"/>
          </p:cNvSpPr>
          <p:nvPr>
            <p:ph type="body" sz="quarter" idx="10"/>
          </p:nvPr>
        </p:nvSpPr>
        <p:spPr>
          <a:xfrm>
            <a:off x="323527" y="1098245"/>
            <a:ext cx="5760641" cy="3887788"/>
          </a:xfrm>
        </p:spPr>
        <p:txBody>
          <a:bodyPr/>
          <a:lstStyle/>
          <a:p>
            <a:r>
              <a:rPr lang="sv-SE" dirty="0" smtClean="0"/>
              <a:t>Gå in på www.forsakringskassan.se</a:t>
            </a:r>
          </a:p>
          <a:p>
            <a:r>
              <a:rPr lang="sv-SE" dirty="0" smtClean="0"/>
              <a:t>Sök efter blanketten:</a:t>
            </a:r>
            <a:br>
              <a:rPr lang="sv-SE" dirty="0" smtClean="0"/>
            </a:br>
            <a:r>
              <a:rPr lang="sv-SE" dirty="0" smtClean="0"/>
              <a:t>”Ansökan bostadsersättning”</a:t>
            </a:r>
          </a:p>
          <a:p>
            <a:r>
              <a:rPr lang="sv-SE" dirty="0" smtClean="0"/>
              <a:t>Blankett finns även på Servicekontor</a:t>
            </a:r>
          </a:p>
          <a:p>
            <a:r>
              <a:rPr lang="sv-SE" dirty="0" smtClean="0"/>
              <a:t>Gemensam ansökan</a:t>
            </a:r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Så här ansöker du om bostadsersättning</a:t>
            </a:r>
            <a:endParaRPr lang="sv-SE" dirty="0"/>
          </a:p>
        </p:txBody>
      </p:sp>
      <p:pic>
        <p:nvPicPr>
          <p:cNvPr id="6" name="Bildobjekt 5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7822" y="3327234"/>
            <a:ext cx="2516025" cy="1642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307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88001" y="1201316"/>
            <a:ext cx="3419440" cy="2694105"/>
          </a:xfrm>
          <a:prstGeom prst="rect">
            <a:avLst/>
          </a:prstGeom>
        </p:spPr>
      </p:pic>
      <p:sp>
        <p:nvSpPr>
          <p:cNvPr id="2" name="Platshållare för text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v-SE" dirty="0" smtClean="0"/>
              <a:t>Om du får ändrade bostadskostnader</a:t>
            </a:r>
          </a:p>
          <a:p>
            <a:r>
              <a:rPr lang="sv-SE" dirty="0" smtClean="0"/>
              <a:t>Om du inte längre bor ensam   </a:t>
            </a:r>
          </a:p>
          <a:p>
            <a:r>
              <a:rPr lang="sv-SE" dirty="0" smtClean="0"/>
              <a:t>Om du flyttar </a:t>
            </a:r>
          </a:p>
          <a:p>
            <a:pPr marL="0" indent="0">
              <a:buNone/>
            </a:pPr>
            <a:r>
              <a:rPr lang="sv-SE" dirty="0" smtClean="0"/>
              <a:t>Etableringsprogram – Försäkringskassan</a:t>
            </a:r>
          </a:p>
          <a:p>
            <a:pPr marL="0" indent="0">
              <a:buNone/>
            </a:pPr>
            <a:r>
              <a:rPr lang="sv-SE" dirty="0" smtClean="0"/>
              <a:t>Etableringsplan – Arbetsförmedlingen</a:t>
            </a:r>
          </a:p>
          <a:p>
            <a:pPr marL="0" indent="0">
              <a:buNone/>
            </a:pPr>
            <a:r>
              <a:rPr lang="sv-SE" dirty="0" smtClean="0"/>
              <a:t>Servicekontor</a:t>
            </a:r>
          </a:p>
          <a:p>
            <a:pPr marL="0" indent="0">
              <a:buNone/>
            </a:pPr>
            <a:endParaRPr lang="sv-SE" dirty="0"/>
          </a:p>
        </p:txBody>
      </p:sp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Anmäl förändringar!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41776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8064" y="2065412"/>
            <a:ext cx="3806285" cy="2733275"/>
          </a:xfrm>
          <a:prstGeom prst="rect">
            <a:avLst/>
          </a:prstGeom>
        </p:spPr>
      </p:pic>
      <p:sp>
        <p:nvSpPr>
          <p:cNvPr id="2" name="Platshållare för text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v-SE" dirty="0" smtClean="0"/>
              <a:t>Anmäl om konto </a:t>
            </a:r>
          </a:p>
          <a:p>
            <a:r>
              <a:rPr lang="sv-SE" dirty="0" smtClean="0"/>
              <a:t>Folkbokför dig på din nya adress</a:t>
            </a:r>
          </a:p>
          <a:p>
            <a:r>
              <a:rPr lang="sv-SE" dirty="0" smtClean="0"/>
              <a:t>Sänkt ersättning vid ogiltig frånvaro</a:t>
            </a:r>
          </a:p>
          <a:p>
            <a:endParaRPr lang="sv-SE" dirty="0" smtClean="0"/>
          </a:p>
        </p:txBody>
      </p:sp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Tänk alltid på…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97548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upp 20"/>
          <p:cNvGrpSpPr/>
          <p:nvPr/>
        </p:nvGrpSpPr>
        <p:grpSpPr>
          <a:xfrm>
            <a:off x="430213" y="2065338"/>
            <a:ext cx="4470400" cy="2927350"/>
            <a:chOff x="430213" y="2065338"/>
            <a:chExt cx="4470400" cy="2927350"/>
          </a:xfrm>
        </p:grpSpPr>
        <p:grpSp>
          <p:nvGrpSpPr>
            <p:cNvPr id="6" name="Grupp 26"/>
            <p:cNvGrpSpPr>
              <a:grpSpLocks/>
            </p:cNvGrpSpPr>
            <p:nvPr/>
          </p:nvGrpSpPr>
          <p:grpSpPr bwMode="auto">
            <a:xfrm>
              <a:off x="430213" y="2065338"/>
              <a:ext cx="4470400" cy="2927350"/>
              <a:chOff x="539552" y="2272804"/>
              <a:chExt cx="4604370" cy="2640682"/>
            </a:xfrm>
          </p:grpSpPr>
          <p:sp>
            <p:nvSpPr>
              <p:cNvPr id="16" name="Frihandsfigur 15"/>
              <p:cNvSpPr/>
              <p:nvPr/>
            </p:nvSpPr>
            <p:spPr>
              <a:xfrm>
                <a:off x="539552" y="2272804"/>
                <a:ext cx="4604370" cy="2640682"/>
              </a:xfrm>
              <a:custGeom>
                <a:avLst/>
                <a:gdLst>
                  <a:gd name="connsiteX0" fmla="*/ 3854450 w 3975100"/>
                  <a:gd name="connsiteY0" fmla="*/ 2616200 h 2616200"/>
                  <a:gd name="connsiteX1" fmla="*/ 114300 w 3975100"/>
                  <a:gd name="connsiteY1" fmla="*/ 2616200 h 2616200"/>
                  <a:gd name="connsiteX2" fmla="*/ 114300 w 3975100"/>
                  <a:gd name="connsiteY2" fmla="*/ 723900 h 2616200"/>
                  <a:gd name="connsiteX3" fmla="*/ 0 w 3975100"/>
                  <a:gd name="connsiteY3" fmla="*/ 723900 h 2616200"/>
                  <a:gd name="connsiteX4" fmla="*/ 0 w 3975100"/>
                  <a:gd name="connsiteY4" fmla="*/ 469900 h 2616200"/>
                  <a:gd name="connsiteX5" fmla="*/ 2254250 w 3975100"/>
                  <a:gd name="connsiteY5" fmla="*/ 469900 h 2616200"/>
                  <a:gd name="connsiteX6" fmla="*/ 2254250 w 3975100"/>
                  <a:gd name="connsiteY6" fmla="*/ 0 h 2616200"/>
                  <a:gd name="connsiteX7" fmla="*/ 3181350 w 3975100"/>
                  <a:gd name="connsiteY7" fmla="*/ 0 h 2616200"/>
                  <a:gd name="connsiteX8" fmla="*/ 3181350 w 3975100"/>
                  <a:gd name="connsiteY8" fmla="*/ 203200 h 2616200"/>
                  <a:gd name="connsiteX9" fmla="*/ 3384550 w 3975100"/>
                  <a:gd name="connsiteY9" fmla="*/ 203200 h 2616200"/>
                  <a:gd name="connsiteX10" fmla="*/ 3384550 w 3975100"/>
                  <a:gd name="connsiteY10" fmla="*/ 463550 h 2616200"/>
                  <a:gd name="connsiteX11" fmla="*/ 3975100 w 3975100"/>
                  <a:gd name="connsiteY11" fmla="*/ 463550 h 2616200"/>
                  <a:gd name="connsiteX12" fmla="*/ 3975100 w 3975100"/>
                  <a:gd name="connsiteY12" fmla="*/ 711200 h 2616200"/>
                  <a:gd name="connsiteX13" fmla="*/ 3822700 w 3975100"/>
                  <a:gd name="connsiteY13" fmla="*/ 711200 h 2616200"/>
                  <a:gd name="connsiteX14" fmla="*/ 3854450 w 3975100"/>
                  <a:gd name="connsiteY14" fmla="*/ 2616200 h 2616200"/>
                  <a:gd name="connsiteX0" fmla="*/ 3822700 w 3975100"/>
                  <a:gd name="connsiteY0" fmla="*/ 2609850 h 2616200"/>
                  <a:gd name="connsiteX1" fmla="*/ 114300 w 3975100"/>
                  <a:gd name="connsiteY1" fmla="*/ 2616200 h 2616200"/>
                  <a:gd name="connsiteX2" fmla="*/ 114300 w 3975100"/>
                  <a:gd name="connsiteY2" fmla="*/ 723900 h 2616200"/>
                  <a:gd name="connsiteX3" fmla="*/ 0 w 3975100"/>
                  <a:gd name="connsiteY3" fmla="*/ 723900 h 2616200"/>
                  <a:gd name="connsiteX4" fmla="*/ 0 w 3975100"/>
                  <a:gd name="connsiteY4" fmla="*/ 469900 h 2616200"/>
                  <a:gd name="connsiteX5" fmla="*/ 2254250 w 3975100"/>
                  <a:gd name="connsiteY5" fmla="*/ 469900 h 2616200"/>
                  <a:gd name="connsiteX6" fmla="*/ 2254250 w 3975100"/>
                  <a:gd name="connsiteY6" fmla="*/ 0 h 2616200"/>
                  <a:gd name="connsiteX7" fmla="*/ 3181350 w 3975100"/>
                  <a:gd name="connsiteY7" fmla="*/ 0 h 2616200"/>
                  <a:gd name="connsiteX8" fmla="*/ 3181350 w 3975100"/>
                  <a:gd name="connsiteY8" fmla="*/ 203200 h 2616200"/>
                  <a:gd name="connsiteX9" fmla="*/ 3384550 w 3975100"/>
                  <a:gd name="connsiteY9" fmla="*/ 203200 h 2616200"/>
                  <a:gd name="connsiteX10" fmla="*/ 3384550 w 3975100"/>
                  <a:gd name="connsiteY10" fmla="*/ 463550 h 2616200"/>
                  <a:gd name="connsiteX11" fmla="*/ 3975100 w 3975100"/>
                  <a:gd name="connsiteY11" fmla="*/ 463550 h 2616200"/>
                  <a:gd name="connsiteX12" fmla="*/ 3975100 w 3975100"/>
                  <a:gd name="connsiteY12" fmla="*/ 711200 h 2616200"/>
                  <a:gd name="connsiteX13" fmla="*/ 3822700 w 3975100"/>
                  <a:gd name="connsiteY13" fmla="*/ 711200 h 2616200"/>
                  <a:gd name="connsiteX14" fmla="*/ 3822700 w 3975100"/>
                  <a:gd name="connsiteY14" fmla="*/ 2609850 h 2616200"/>
                  <a:gd name="connsiteX0" fmla="*/ 3822700 w 3975100"/>
                  <a:gd name="connsiteY0" fmla="*/ 2609850 h 2616200"/>
                  <a:gd name="connsiteX1" fmla="*/ 114300 w 3975100"/>
                  <a:gd name="connsiteY1" fmla="*/ 2616200 h 2616200"/>
                  <a:gd name="connsiteX2" fmla="*/ 114300 w 3975100"/>
                  <a:gd name="connsiteY2" fmla="*/ 723900 h 2616200"/>
                  <a:gd name="connsiteX3" fmla="*/ 0 w 3975100"/>
                  <a:gd name="connsiteY3" fmla="*/ 723900 h 2616200"/>
                  <a:gd name="connsiteX4" fmla="*/ 0 w 3975100"/>
                  <a:gd name="connsiteY4" fmla="*/ 469900 h 2616200"/>
                  <a:gd name="connsiteX5" fmla="*/ 2254250 w 3975100"/>
                  <a:gd name="connsiteY5" fmla="*/ 469900 h 2616200"/>
                  <a:gd name="connsiteX6" fmla="*/ 2254250 w 3975100"/>
                  <a:gd name="connsiteY6" fmla="*/ 0 h 2616200"/>
                  <a:gd name="connsiteX7" fmla="*/ 3181350 w 3975100"/>
                  <a:gd name="connsiteY7" fmla="*/ 0 h 2616200"/>
                  <a:gd name="connsiteX8" fmla="*/ 3181350 w 3975100"/>
                  <a:gd name="connsiteY8" fmla="*/ 203200 h 2616200"/>
                  <a:gd name="connsiteX9" fmla="*/ 3384550 w 3975100"/>
                  <a:gd name="connsiteY9" fmla="*/ 463550 h 2616200"/>
                  <a:gd name="connsiteX10" fmla="*/ 3975100 w 3975100"/>
                  <a:gd name="connsiteY10" fmla="*/ 463550 h 2616200"/>
                  <a:gd name="connsiteX11" fmla="*/ 3975100 w 3975100"/>
                  <a:gd name="connsiteY11" fmla="*/ 711200 h 2616200"/>
                  <a:gd name="connsiteX12" fmla="*/ 3822700 w 3975100"/>
                  <a:gd name="connsiteY12" fmla="*/ 711200 h 2616200"/>
                  <a:gd name="connsiteX13" fmla="*/ 3822700 w 3975100"/>
                  <a:gd name="connsiteY13" fmla="*/ 2609850 h 2616200"/>
                  <a:gd name="connsiteX0" fmla="*/ 3822700 w 3975100"/>
                  <a:gd name="connsiteY0" fmla="*/ 2609850 h 2616200"/>
                  <a:gd name="connsiteX1" fmla="*/ 114300 w 3975100"/>
                  <a:gd name="connsiteY1" fmla="*/ 2616200 h 2616200"/>
                  <a:gd name="connsiteX2" fmla="*/ 114300 w 3975100"/>
                  <a:gd name="connsiteY2" fmla="*/ 723900 h 2616200"/>
                  <a:gd name="connsiteX3" fmla="*/ 0 w 3975100"/>
                  <a:gd name="connsiteY3" fmla="*/ 723900 h 2616200"/>
                  <a:gd name="connsiteX4" fmla="*/ 0 w 3975100"/>
                  <a:gd name="connsiteY4" fmla="*/ 469900 h 2616200"/>
                  <a:gd name="connsiteX5" fmla="*/ 2254250 w 3975100"/>
                  <a:gd name="connsiteY5" fmla="*/ 469900 h 2616200"/>
                  <a:gd name="connsiteX6" fmla="*/ 2254250 w 3975100"/>
                  <a:gd name="connsiteY6" fmla="*/ 0 h 2616200"/>
                  <a:gd name="connsiteX7" fmla="*/ 3181350 w 3975100"/>
                  <a:gd name="connsiteY7" fmla="*/ 0 h 2616200"/>
                  <a:gd name="connsiteX8" fmla="*/ 3181350 w 3975100"/>
                  <a:gd name="connsiteY8" fmla="*/ 203200 h 2616200"/>
                  <a:gd name="connsiteX9" fmla="*/ 3975100 w 3975100"/>
                  <a:gd name="connsiteY9" fmla="*/ 463550 h 2616200"/>
                  <a:gd name="connsiteX10" fmla="*/ 3975100 w 3975100"/>
                  <a:gd name="connsiteY10" fmla="*/ 711200 h 2616200"/>
                  <a:gd name="connsiteX11" fmla="*/ 3822700 w 3975100"/>
                  <a:gd name="connsiteY11" fmla="*/ 711200 h 2616200"/>
                  <a:gd name="connsiteX12" fmla="*/ 3822700 w 3975100"/>
                  <a:gd name="connsiteY12" fmla="*/ 2609850 h 2616200"/>
                  <a:gd name="connsiteX0" fmla="*/ 3822700 w 3975100"/>
                  <a:gd name="connsiteY0" fmla="*/ 2609850 h 2616200"/>
                  <a:gd name="connsiteX1" fmla="*/ 114300 w 3975100"/>
                  <a:gd name="connsiteY1" fmla="*/ 2616200 h 2616200"/>
                  <a:gd name="connsiteX2" fmla="*/ 114300 w 3975100"/>
                  <a:gd name="connsiteY2" fmla="*/ 723900 h 2616200"/>
                  <a:gd name="connsiteX3" fmla="*/ 0 w 3975100"/>
                  <a:gd name="connsiteY3" fmla="*/ 723900 h 2616200"/>
                  <a:gd name="connsiteX4" fmla="*/ 0 w 3975100"/>
                  <a:gd name="connsiteY4" fmla="*/ 469900 h 2616200"/>
                  <a:gd name="connsiteX5" fmla="*/ 2254250 w 3975100"/>
                  <a:gd name="connsiteY5" fmla="*/ 469900 h 2616200"/>
                  <a:gd name="connsiteX6" fmla="*/ 2254250 w 3975100"/>
                  <a:gd name="connsiteY6" fmla="*/ 0 h 2616200"/>
                  <a:gd name="connsiteX7" fmla="*/ 3181350 w 3975100"/>
                  <a:gd name="connsiteY7" fmla="*/ 0 h 2616200"/>
                  <a:gd name="connsiteX8" fmla="*/ 3186832 w 3975100"/>
                  <a:gd name="connsiteY8" fmla="*/ 463550 h 2616200"/>
                  <a:gd name="connsiteX9" fmla="*/ 3975100 w 3975100"/>
                  <a:gd name="connsiteY9" fmla="*/ 463550 h 2616200"/>
                  <a:gd name="connsiteX10" fmla="*/ 3975100 w 3975100"/>
                  <a:gd name="connsiteY10" fmla="*/ 711200 h 2616200"/>
                  <a:gd name="connsiteX11" fmla="*/ 3822700 w 3975100"/>
                  <a:gd name="connsiteY11" fmla="*/ 711200 h 2616200"/>
                  <a:gd name="connsiteX12" fmla="*/ 3822700 w 3975100"/>
                  <a:gd name="connsiteY12" fmla="*/ 2609850 h 2616200"/>
                  <a:gd name="connsiteX0" fmla="*/ 3822700 w 3975100"/>
                  <a:gd name="connsiteY0" fmla="*/ 2609850 h 2617467"/>
                  <a:gd name="connsiteX1" fmla="*/ 822495 w 3975100"/>
                  <a:gd name="connsiteY1" fmla="*/ 2617467 h 2617467"/>
                  <a:gd name="connsiteX2" fmla="*/ 114300 w 3975100"/>
                  <a:gd name="connsiteY2" fmla="*/ 2616200 h 2617467"/>
                  <a:gd name="connsiteX3" fmla="*/ 114300 w 3975100"/>
                  <a:gd name="connsiteY3" fmla="*/ 723900 h 2617467"/>
                  <a:gd name="connsiteX4" fmla="*/ 0 w 3975100"/>
                  <a:gd name="connsiteY4" fmla="*/ 723900 h 2617467"/>
                  <a:gd name="connsiteX5" fmla="*/ 0 w 3975100"/>
                  <a:gd name="connsiteY5" fmla="*/ 469900 h 2617467"/>
                  <a:gd name="connsiteX6" fmla="*/ 2254250 w 3975100"/>
                  <a:gd name="connsiteY6" fmla="*/ 469900 h 2617467"/>
                  <a:gd name="connsiteX7" fmla="*/ 2254250 w 3975100"/>
                  <a:gd name="connsiteY7" fmla="*/ 0 h 2617467"/>
                  <a:gd name="connsiteX8" fmla="*/ 3181350 w 3975100"/>
                  <a:gd name="connsiteY8" fmla="*/ 0 h 2617467"/>
                  <a:gd name="connsiteX9" fmla="*/ 3186832 w 3975100"/>
                  <a:gd name="connsiteY9" fmla="*/ 463550 h 2617467"/>
                  <a:gd name="connsiteX10" fmla="*/ 3975100 w 3975100"/>
                  <a:gd name="connsiteY10" fmla="*/ 463550 h 2617467"/>
                  <a:gd name="connsiteX11" fmla="*/ 3975100 w 3975100"/>
                  <a:gd name="connsiteY11" fmla="*/ 711200 h 2617467"/>
                  <a:gd name="connsiteX12" fmla="*/ 3822700 w 3975100"/>
                  <a:gd name="connsiteY12" fmla="*/ 711200 h 2617467"/>
                  <a:gd name="connsiteX13" fmla="*/ 3822700 w 3975100"/>
                  <a:gd name="connsiteY13" fmla="*/ 2609850 h 2617467"/>
                  <a:gd name="connsiteX0" fmla="*/ 3822700 w 3975100"/>
                  <a:gd name="connsiteY0" fmla="*/ 2609850 h 2617467"/>
                  <a:gd name="connsiteX1" fmla="*/ 893763 w 3975100"/>
                  <a:gd name="connsiteY1" fmla="*/ 2611778 h 2617467"/>
                  <a:gd name="connsiteX2" fmla="*/ 822495 w 3975100"/>
                  <a:gd name="connsiteY2" fmla="*/ 2617467 h 2617467"/>
                  <a:gd name="connsiteX3" fmla="*/ 114300 w 3975100"/>
                  <a:gd name="connsiteY3" fmla="*/ 2616200 h 2617467"/>
                  <a:gd name="connsiteX4" fmla="*/ 114300 w 3975100"/>
                  <a:gd name="connsiteY4" fmla="*/ 723900 h 2617467"/>
                  <a:gd name="connsiteX5" fmla="*/ 0 w 3975100"/>
                  <a:gd name="connsiteY5" fmla="*/ 723900 h 2617467"/>
                  <a:gd name="connsiteX6" fmla="*/ 0 w 3975100"/>
                  <a:gd name="connsiteY6" fmla="*/ 469900 h 2617467"/>
                  <a:gd name="connsiteX7" fmla="*/ 2254250 w 3975100"/>
                  <a:gd name="connsiteY7" fmla="*/ 469900 h 2617467"/>
                  <a:gd name="connsiteX8" fmla="*/ 2254250 w 3975100"/>
                  <a:gd name="connsiteY8" fmla="*/ 0 h 2617467"/>
                  <a:gd name="connsiteX9" fmla="*/ 3181350 w 3975100"/>
                  <a:gd name="connsiteY9" fmla="*/ 0 h 2617467"/>
                  <a:gd name="connsiteX10" fmla="*/ 3186832 w 3975100"/>
                  <a:gd name="connsiteY10" fmla="*/ 463550 h 2617467"/>
                  <a:gd name="connsiteX11" fmla="*/ 3975100 w 3975100"/>
                  <a:gd name="connsiteY11" fmla="*/ 463550 h 2617467"/>
                  <a:gd name="connsiteX12" fmla="*/ 3975100 w 3975100"/>
                  <a:gd name="connsiteY12" fmla="*/ 711200 h 2617467"/>
                  <a:gd name="connsiteX13" fmla="*/ 3822700 w 3975100"/>
                  <a:gd name="connsiteY13" fmla="*/ 711200 h 2617467"/>
                  <a:gd name="connsiteX14" fmla="*/ 3822700 w 3975100"/>
                  <a:gd name="connsiteY14" fmla="*/ 2609850 h 2617467"/>
                  <a:gd name="connsiteX0" fmla="*/ 3822700 w 3975100"/>
                  <a:gd name="connsiteY0" fmla="*/ 2609850 h 2617467"/>
                  <a:gd name="connsiteX1" fmla="*/ 1332335 w 3975100"/>
                  <a:gd name="connsiteY1" fmla="*/ 2611778 h 2617467"/>
                  <a:gd name="connsiteX2" fmla="*/ 893763 w 3975100"/>
                  <a:gd name="connsiteY2" fmla="*/ 2611778 h 2617467"/>
                  <a:gd name="connsiteX3" fmla="*/ 822495 w 3975100"/>
                  <a:gd name="connsiteY3" fmla="*/ 2617467 h 2617467"/>
                  <a:gd name="connsiteX4" fmla="*/ 114300 w 3975100"/>
                  <a:gd name="connsiteY4" fmla="*/ 2616200 h 2617467"/>
                  <a:gd name="connsiteX5" fmla="*/ 114300 w 3975100"/>
                  <a:gd name="connsiteY5" fmla="*/ 723900 h 2617467"/>
                  <a:gd name="connsiteX6" fmla="*/ 0 w 3975100"/>
                  <a:gd name="connsiteY6" fmla="*/ 723900 h 2617467"/>
                  <a:gd name="connsiteX7" fmla="*/ 0 w 3975100"/>
                  <a:gd name="connsiteY7" fmla="*/ 469900 h 2617467"/>
                  <a:gd name="connsiteX8" fmla="*/ 2254250 w 3975100"/>
                  <a:gd name="connsiteY8" fmla="*/ 469900 h 2617467"/>
                  <a:gd name="connsiteX9" fmla="*/ 2254250 w 3975100"/>
                  <a:gd name="connsiteY9" fmla="*/ 0 h 2617467"/>
                  <a:gd name="connsiteX10" fmla="*/ 3181350 w 3975100"/>
                  <a:gd name="connsiteY10" fmla="*/ 0 h 2617467"/>
                  <a:gd name="connsiteX11" fmla="*/ 3186832 w 3975100"/>
                  <a:gd name="connsiteY11" fmla="*/ 463550 h 2617467"/>
                  <a:gd name="connsiteX12" fmla="*/ 3975100 w 3975100"/>
                  <a:gd name="connsiteY12" fmla="*/ 463550 h 2617467"/>
                  <a:gd name="connsiteX13" fmla="*/ 3975100 w 3975100"/>
                  <a:gd name="connsiteY13" fmla="*/ 711200 h 2617467"/>
                  <a:gd name="connsiteX14" fmla="*/ 3822700 w 3975100"/>
                  <a:gd name="connsiteY14" fmla="*/ 711200 h 2617467"/>
                  <a:gd name="connsiteX15" fmla="*/ 3822700 w 3975100"/>
                  <a:gd name="connsiteY15" fmla="*/ 2609850 h 2617467"/>
                  <a:gd name="connsiteX0" fmla="*/ 3822700 w 3975100"/>
                  <a:gd name="connsiteY0" fmla="*/ 2609850 h 2617467"/>
                  <a:gd name="connsiteX1" fmla="*/ 1381675 w 3975100"/>
                  <a:gd name="connsiteY1" fmla="*/ 2611778 h 2617467"/>
                  <a:gd name="connsiteX2" fmla="*/ 1332335 w 3975100"/>
                  <a:gd name="connsiteY2" fmla="*/ 2611778 h 2617467"/>
                  <a:gd name="connsiteX3" fmla="*/ 893763 w 3975100"/>
                  <a:gd name="connsiteY3" fmla="*/ 2611778 h 2617467"/>
                  <a:gd name="connsiteX4" fmla="*/ 822495 w 3975100"/>
                  <a:gd name="connsiteY4" fmla="*/ 2617467 h 2617467"/>
                  <a:gd name="connsiteX5" fmla="*/ 114300 w 3975100"/>
                  <a:gd name="connsiteY5" fmla="*/ 2616200 h 2617467"/>
                  <a:gd name="connsiteX6" fmla="*/ 114300 w 3975100"/>
                  <a:gd name="connsiteY6" fmla="*/ 723900 h 2617467"/>
                  <a:gd name="connsiteX7" fmla="*/ 0 w 3975100"/>
                  <a:gd name="connsiteY7" fmla="*/ 723900 h 2617467"/>
                  <a:gd name="connsiteX8" fmla="*/ 0 w 3975100"/>
                  <a:gd name="connsiteY8" fmla="*/ 469900 h 2617467"/>
                  <a:gd name="connsiteX9" fmla="*/ 2254250 w 3975100"/>
                  <a:gd name="connsiteY9" fmla="*/ 469900 h 2617467"/>
                  <a:gd name="connsiteX10" fmla="*/ 2254250 w 3975100"/>
                  <a:gd name="connsiteY10" fmla="*/ 0 h 2617467"/>
                  <a:gd name="connsiteX11" fmla="*/ 3181350 w 3975100"/>
                  <a:gd name="connsiteY11" fmla="*/ 0 h 2617467"/>
                  <a:gd name="connsiteX12" fmla="*/ 3186832 w 3975100"/>
                  <a:gd name="connsiteY12" fmla="*/ 463550 h 2617467"/>
                  <a:gd name="connsiteX13" fmla="*/ 3975100 w 3975100"/>
                  <a:gd name="connsiteY13" fmla="*/ 463550 h 2617467"/>
                  <a:gd name="connsiteX14" fmla="*/ 3975100 w 3975100"/>
                  <a:gd name="connsiteY14" fmla="*/ 711200 h 2617467"/>
                  <a:gd name="connsiteX15" fmla="*/ 3822700 w 3975100"/>
                  <a:gd name="connsiteY15" fmla="*/ 711200 h 2617467"/>
                  <a:gd name="connsiteX16" fmla="*/ 3822700 w 3975100"/>
                  <a:gd name="connsiteY16" fmla="*/ 2609850 h 2617467"/>
                  <a:gd name="connsiteX0" fmla="*/ 3822700 w 3975100"/>
                  <a:gd name="connsiteY0" fmla="*/ 2609850 h 2617467"/>
                  <a:gd name="connsiteX1" fmla="*/ 1381675 w 3975100"/>
                  <a:gd name="connsiteY1" fmla="*/ 2611778 h 2617467"/>
                  <a:gd name="connsiteX2" fmla="*/ 1332335 w 3975100"/>
                  <a:gd name="connsiteY2" fmla="*/ 2611778 h 2617467"/>
                  <a:gd name="connsiteX3" fmla="*/ 822495 w 3975100"/>
                  <a:gd name="connsiteY3" fmla="*/ 1764090 h 2617467"/>
                  <a:gd name="connsiteX4" fmla="*/ 822495 w 3975100"/>
                  <a:gd name="connsiteY4" fmla="*/ 2617467 h 2617467"/>
                  <a:gd name="connsiteX5" fmla="*/ 114300 w 3975100"/>
                  <a:gd name="connsiteY5" fmla="*/ 2616200 h 2617467"/>
                  <a:gd name="connsiteX6" fmla="*/ 114300 w 3975100"/>
                  <a:gd name="connsiteY6" fmla="*/ 723900 h 2617467"/>
                  <a:gd name="connsiteX7" fmla="*/ 0 w 3975100"/>
                  <a:gd name="connsiteY7" fmla="*/ 723900 h 2617467"/>
                  <a:gd name="connsiteX8" fmla="*/ 0 w 3975100"/>
                  <a:gd name="connsiteY8" fmla="*/ 469900 h 2617467"/>
                  <a:gd name="connsiteX9" fmla="*/ 2254250 w 3975100"/>
                  <a:gd name="connsiteY9" fmla="*/ 469900 h 2617467"/>
                  <a:gd name="connsiteX10" fmla="*/ 2254250 w 3975100"/>
                  <a:gd name="connsiteY10" fmla="*/ 0 h 2617467"/>
                  <a:gd name="connsiteX11" fmla="*/ 3181350 w 3975100"/>
                  <a:gd name="connsiteY11" fmla="*/ 0 h 2617467"/>
                  <a:gd name="connsiteX12" fmla="*/ 3186832 w 3975100"/>
                  <a:gd name="connsiteY12" fmla="*/ 463550 h 2617467"/>
                  <a:gd name="connsiteX13" fmla="*/ 3975100 w 3975100"/>
                  <a:gd name="connsiteY13" fmla="*/ 463550 h 2617467"/>
                  <a:gd name="connsiteX14" fmla="*/ 3975100 w 3975100"/>
                  <a:gd name="connsiteY14" fmla="*/ 711200 h 2617467"/>
                  <a:gd name="connsiteX15" fmla="*/ 3822700 w 3975100"/>
                  <a:gd name="connsiteY15" fmla="*/ 711200 h 2617467"/>
                  <a:gd name="connsiteX16" fmla="*/ 3822700 w 3975100"/>
                  <a:gd name="connsiteY16" fmla="*/ 2609850 h 2617467"/>
                  <a:gd name="connsiteX0" fmla="*/ 3822700 w 3975100"/>
                  <a:gd name="connsiteY0" fmla="*/ 2609850 h 2617467"/>
                  <a:gd name="connsiteX1" fmla="*/ 1381675 w 3975100"/>
                  <a:gd name="connsiteY1" fmla="*/ 2611778 h 2617467"/>
                  <a:gd name="connsiteX2" fmla="*/ 1381675 w 3975100"/>
                  <a:gd name="connsiteY2" fmla="*/ 1775468 h 2617467"/>
                  <a:gd name="connsiteX3" fmla="*/ 822495 w 3975100"/>
                  <a:gd name="connsiteY3" fmla="*/ 1764090 h 2617467"/>
                  <a:gd name="connsiteX4" fmla="*/ 822495 w 3975100"/>
                  <a:gd name="connsiteY4" fmla="*/ 2617467 h 2617467"/>
                  <a:gd name="connsiteX5" fmla="*/ 114300 w 3975100"/>
                  <a:gd name="connsiteY5" fmla="*/ 2616200 h 2617467"/>
                  <a:gd name="connsiteX6" fmla="*/ 114300 w 3975100"/>
                  <a:gd name="connsiteY6" fmla="*/ 723900 h 2617467"/>
                  <a:gd name="connsiteX7" fmla="*/ 0 w 3975100"/>
                  <a:gd name="connsiteY7" fmla="*/ 723900 h 2617467"/>
                  <a:gd name="connsiteX8" fmla="*/ 0 w 3975100"/>
                  <a:gd name="connsiteY8" fmla="*/ 469900 h 2617467"/>
                  <a:gd name="connsiteX9" fmla="*/ 2254250 w 3975100"/>
                  <a:gd name="connsiteY9" fmla="*/ 469900 h 2617467"/>
                  <a:gd name="connsiteX10" fmla="*/ 2254250 w 3975100"/>
                  <a:gd name="connsiteY10" fmla="*/ 0 h 2617467"/>
                  <a:gd name="connsiteX11" fmla="*/ 3181350 w 3975100"/>
                  <a:gd name="connsiteY11" fmla="*/ 0 h 2617467"/>
                  <a:gd name="connsiteX12" fmla="*/ 3186832 w 3975100"/>
                  <a:gd name="connsiteY12" fmla="*/ 463550 h 2617467"/>
                  <a:gd name="connsiteX13" fmla="*/ 3975100 w 3975100"/>
                  <a:gd name="connsiteY13" fmla="*/ 463550 h 2617467"/>
                  <a:gd name="connsiteX14" fmla="*/ 3975100 w 3975100"/>
                  <a:gd name="connsiteY14" fmla="*/ 711200 h 2617467"/>
                  <a:gd name="connsiteX15" fmla="*/ 3822700 w 3975100"/>
                  <a:gd name="connsiteY15" fmla="*/ 711200 h 2617467"/>
                  <a:gd name="connsiteX16" fmla="*/ 3822700 w 3975100"/>
                  <a:gd name="connsiteY16" fmla="*/ 2609850 h 2617467"/>
                  <a:gd name="connsiteX0" fmla="*/ 3822700 w 3975100"/>
                  <a:gd name="connsiteY0" fmla="*/ 2609850 h 2617467"/>
                  <a:gd name="connsiteX1" fmla="*/ 1381675 w 3975100"/>
                  <a:gd name="connsiteY1" fmla="*/ 2611778 h 2617467"/>
                  <a:gd name="connsiteX2" fmla="*/ 1381675 w 3975100"/>
                  <a:gd name="connsiteY2" fmla="*/ 1775468 h 2617467"/>
                  <a:gd name="connsiteX3" fmla="*/ 822495 w 3975100"/>
                  <a:gd name="connsiteY3" fmla="*/ 1764090 h 2617467"/>
                  <a:gd name="connsiteX4" fmla="*/ 822495 w 3975100"/>
                  <a:gd name="connsiteY4" fmla="*/ 2617467 h 2617467"/>
                  <a:gd name="connsiteX5" fmla="*/ 114300 w 3975100"/>
                  <a:gd name="connsiteY5" fmla="*/ 2616200 h 2617467"/>
                  <a:gd name="connsiteX6" fmla="*/ 114300 w 3975100"/>
                  <a:gd name="connsiteY6" fmla="*/ 723900 h 2617467"/>
                  <a:gd name="connsiteX7" fmla="*/ 0 w 3975100"/>
                  <a:gd name="connsiteY7" fmla="*/ 723900 h 2617467"/>
                  <a:gd name="connsiteX8" fmla="*/ 0 w 3975100"/>
                  <a:gd name="connsiteY8" fmla="*/ 469900 h 2617467"/>
                  <a:gd name="connsiteX9" fmla="*/ 2254250 w 3975100"/>
                  <a:gd name="connsiteY9" fmla="*/ 469900 h 2617467"/>
                  <a:gd name="connsiteX10" fmla="*/ 2254250 w 3975100"/>
                  <a:gd name="connsiteY10" fmla="*/ 250324 h 2617467"/>
                  <a:gd name="connsiteX11" fmla="*/ 3181350 w 3975100"/>
                  <a:gd name="connsiteY11" fmla="*/ 0 h 2617467"/>
                  <a:gd name="connsiteX12" fmla="*/ 3186832 w 3975100"/>
                  <a:gd name="connsiteY12" fmla="*/ 463550 h 2617467"/>
                  <a:gd name="connsiteX13" fmla="*/ 3975100 w 3975100"/>
                  <a:gd name="connsiteY13" fmla="*/ 463550 h 2617467"/>
                  <a:gd name="connsiteX14" fmla="*/ 3975100 w 3975100"/>
                  <a:gd name="connsiteY14" fmla="*/ 711200 h 2617467"/>
                  <a:gd name="connsiteX15" fmla="*/ 3822700 w 3975100"/>
                  <a:gd name="connsiteY15" fmla="*/ 711200 h 2617467"/>
                  <a:gd name="connsiteX16" fmla="*/ 3822700 w 3975100"/>
                  <a:gd name="connsiteY16" fmla="*/ 2609850 h 2617467"/>
                  <a:gd name="connsiteX0" fmla="*/ 3822700 w 3975100"/>
                  <a:gd name="connsiteY0" fmla="*/ 2359526 h 2367143"/>
                  <a:gd name="connsiteX1" fmla="*/ 1381675 w 3975100"/>
                  <a:gd name="connsiteY1" fmla="*/ 2361454 h 2367143"/>
                  <a:gd name="connsiteX2" fmla="*/ 1381675 w 3975100"/>
                  <a:gd name="connsiteY2" fmla="*/ 1525144 h 2367143"/>
                  <a:gd name="connsiteX3" fmla="*/ 822495 w 3975100"/>
                  <a:gd name="connsiteY3" fmla="*/ 1513766 h 2367143"/>
                  <a:gd name="connsiteX4" fmla="*/ 822495 w 3975100"/>
                  <a:gd name="connsiteY4" fmla="*/ 2367143 h 2367143"/>
                  <a:gd name="connsiteX5" fmla="*/ 114300 w 3975100"/>
                  <a:gd name="connsiteY5" fmla="*/ 2365876 h 2367143"/>
                  <a:gd name="connsiteX6" fmla="*/ 114300 w 3975100"/>
                  <a:gd name="connsiteY6" fmla="*/ 473576 h 2367143"/>
                  <a:gd name="connsiteX7" fmla="*/ 0 w 3975100"/>
                  <a:gd name="connsiteY7" fmla="*/ 473576 h 2367143"/>
                  <a:gd name="connsiteX8" fmla="*/ 0 w 3975100"/>
                  <a:gd name="connsiteY8" fmla="*/ 219576 h 2367143"/>
                  <a:gd name="connsiteX9" fmla="*/ 2254250 w 3975100"/>
                  <a:gd name="connsiteY9" fmla="*/ 219576 h 2367143"/>
                  <a:gd name="connsiteX10" fmla="*/ 2254250 w 3975100"/>
                  <a:gd name="connsiteY10" fmla="*/ 0 h 2367143"/>
                  <a:gd name="connsiteX11" fmla="*/ 3192314 w 3975100"/>
                  <a:gd name="connsiteY11" fmla="*/ 0 h 2367143"/>
                  <a:gd name="connsiteX12" fmla="*/ 3186832 w 3975100"/>
                  <a:gd name="connsiteY12" fmla="*/ 213226 h 2367143"/>
                  <a:gd name="connsiteX13" fmla="*/ 3975100 w 3975100"/>
                  <a:gd name="connsiteY13" fmla="*/ 213226 h 2367143"/>
                  <a:gd name="connsiteX14" fmla="*/ 3975100 w 3975100"/>
                  <a:gd name="connsiteY14" fmla="*/ 460876 h 2367143"/>
                  <a:gd name="connsiteX15" fmla="*/ 3822700 w 3975100"/>
                  <a:gd name="connsiteY15" fmla="*/ 460876 h 2367143"/>
                  <a:gd name="connsiteX16" fmla="*/ 3822700 w 3975100"/>
                  <a:gd name="connsiteY16" fmla="*/ 2359526 h 2367143"/>
                  <a:gd name="connsiteX0" fmla="*/ 3822700 w 3975100"/>
                  <a:gd name="connsiteY0" fmla="*/ 2359526 h 2367143"/>
                  <a:gd name="connsiteX1" fmla="*/ 1381675 w 3975100"/>
                  <a:gd name="connsiteY1" fmla="*/ 2361454 h 2367143"/>
                  <a:gd name="connsiteX2" fmla="*/ 1381675 w 3975100"/>
                  <a:gd name="connsiteY2" fmla="*/ 1525144 h 2367143"/>
                  <a:gd name="connsiteX3" fmla="*/ 822495 w 3975100"/>
                  <a:gd name="connsiteY3" fmla="*/ 1513766 h 2367143"/>
                  <a:gd name="connsiteX4" fmla="*/ 822495 w 3975100"/>
                  <a:gd name="connsiteY4" fmla="*/ 2367143 h 2367143"/>
                  <a:gd name="connsiteX5" fmla="*/ 114300 w 3975100"/>
                  <a:gd name="connsiteY5" fmla="*/ 2365876 h 2367143"/>
                  <a:gd name="connsiteX6" fmla="*/ 114300 w 3975100"/>
                  <a:gd name="connsiteY6" fmla="*/ 473576 h 2367143"/>
                  <a:gd name="connsiteX7" fmla="*/ 0 w 3975100"/>
                  <a:gd name="connsiteY7" fmla="*/ 473576 h 2367143"/>
                  <a:gd name="connsiteX8" fmla="*/ 0 w 3975100"/>
                  <a:gd name="connsiteY8" fmla="*/ 219576 h 2367143"/>
                  <a:gd name="connsiteX9" fmla="*/ 510012 w 3975100"/>
                  <a:gd name="connsiteY9" fmla="*/ 216633 h 2367143"/>
                  <a:gd name="connsiteX10" fmla="*/ 2254250 w 3975100"/>
                  <a:gd name="connsiteY10" fmla="*/ 219576 h 2367143"/>
                  <a:gd name="connsiteX11" fmla="*/ 2254250 w 3975100"/>
                  <a:gd name="connsiteY11" fmla="*/ 0 h 2367143"/>
                  <a:gd name="connsiteX12" fmla="*/ 3192314 w 3975100"/>
                  <a:gd name="connsiteY12" fmla="*/ 0 h 2367143"/>
                  <a:gd name="connsiteX13" fmla="*/ 3186832 w 3975100"/>
                  <a:gd name="connsiteY13" fmla="*/ 213226 h 2367143"/>
                  <a:gd name="connsiteX14" fmla="*/ 3975100 w 3975100"/>
                  <a:gd name="connsiteY14" fmla="*/ 213226 h 2367143"/>
                  <a:gd name="connsiteX15" fmla="*/ 3975100 w 3975100"/>
                  <a:gd name="connsiteY15" fmla="*/ 460876 h 2367143"/>
                  <a:gd name="connsiteX16" fmla="*/ 3822700 w 3975100"/>
                  <a:gd name="connsiteY16" fmla="*/ 460876 h 2367143"/>
                  <a:gd name="connsiteX17" fmla="*/ 3822700 w 3975100"/>
                  <a:gd name="connsiteY17" fmla="*/ 2359526 h 2367143"/>
                  <a:gd name="connsiteX0" fmla="*/ 3822700 w 3975100"/>
                  <a:gd name="connsiteY0" fmla="*/ 2359526 h 2367143"/>
                  <a:gd name="connsiteX1" fmla="*/ 1381675 w 3975100"/>
                  <a:gd name="connsiteY1" fmla="*/ 2361454 h 2367143"/>
                  <a:gd name="connsiteX2" fmla="*/ 1381675 w 3975100"/>
                  <a:gd name="connsiteY2" fmla="*/ 1525144 h 2367143"/>
                  <a:gd name="connsiteX3" fmla="*/ 822495 w 3975100"/>
                  <a:gd name="connsiteY3" fmla="*/ 1513766 h 2367143"/>
                  <a:gd name="connsiteX4" fmla="*/ 822495 w 3975100"/>
                  <a:gd name="connsiteY4" fmla="*/ 2367143 h 2367143"/>
                  <a:gd name="connsiteX5" fmla="*/ 114300 w 3975100"/>
                  <a:gd name="connsiteY5" fmla="*/ 2365876 h 2367143"/>
                  <a:gd name="connsiteX6" fmla="*/ 114300 w 3975100"/>
                  <a:gd name="connsiteY6" fmla="*/ 473576 h 2367143"/>
                  <a:gd name="connsiteX7" fmla="*/ 0 w 3975100"/>
                  <a:gd name="connsiteY7" fmla="*/ 473576 h 2367143"/>
                  <a:gd name="connsiteX8" fmla="*/ 0 w 3975100"/>
                  <a:gd name="connsiteY8" fmla="*/ 219576 h 2367143"/>
                  <a:gd name="connsiteX9" fmla="*/ 510012 w 3975100"/>
                  <a:gd name="connsiteY9" fmla="*/ 216633 h 2367143"/>
                  <a:gd name="connsiteX10" fmla="*/ 553869 w 3975100"/>
                  <a:gd name="connsiteY10" fmla="*/ 222322 h 2367143"/>
                  <a:gd name="connsiteX11" fmla="*/ 2254250 w 3975100"/>
                  <a:gd name="connsiteY11" fmla="*/ 219576 h 2367143"/>
                  <a:gd name="connsiteX12" fmla="*/ 2254250 w 3975100"/>
                  <a:gd name="connsiteY12" fmla="*/ 0 h 2367143"/>
                  <a:gd name="connsiteX13" fmla="*/ 3192314 w 3975100"/>
                  <a:gd name="connsiteY13" fmla="*/ 0 h 2367143"/>
                  <a:gd name="connsiteX14" fmla="*/ 3186832 w 3975100"/>
                  <a:gd name="connsiteY14" fmla="*/ 213226 h 2367143"/>
                  <a:gd name="connsiteX15" fmla="*/ 3975100 w 3975100"/>
                  <a:gd name="connsiteY15" fmla="*/ 213226 h 2367143"/>
                  <a:gd name="connsiteX16" fmla="*/ 3975100 w 3975100"/>
                  <a:gd name="connsiteY16" fmla="*/ 460876 h 2367143"/>
                  <a:gd name="connsiteX17" fmla="*/ 3822700 w 3975100"/>
                  <a:gd name="connsiteY17" fmla="*/ 460876 h 2367143"/>
                  <a:gd name="connsiteX18" fmla="*/ 3822700 w 3975100"/>
                  <a:gd name="connsiteY18" fmla="*/ 2359526 h 2367143"/>
                  <a:gd name="connsiteX0" fmla="*/ 3822700 w 3975100"/>
                  <a:gd name="connsiteY0" fmla="*/ 2359526 h 2367143"/>
                  <a:gd name="connsiteX1" fmla="*/ 1381675 w 3975100"/>
                  <a:gd name="connsiteY1" fmla="*/ 2361454 h 2367143"/>
                  <a:gd name="connsiteX2" fmla="*/ 1381675 w 3975100"/>
                  <a:gd name="connsiteY2" fmla="*/ 1525144 h 2367143"/>
                  <a:gd name="connsiteX3" fmla="*/ 822495 w 3975100"/>
                  <a:gd name="connsiteY3" fmla="*/ 1513766 h 2367143"/>
                  <a:gd name="connsiteX4" fmla="*/ 822495 w 3975100"/>
                  <a:gd name="connsiteY4" fmla="*/ 2367143 h 2367143"/>
                  <a:gd name="connsiteX5" fmla="*/ 114300 w 3975100"/>
                  <a:gd name="connsiteY5" fmla="*/ 2365876 h 2367143"/>
                  <a:gd name="connsiteX6" fmla="*/ 114300 w 3975100"/>
                  <a:gd name="connsiteY6" fmla="*/ 473576 h 2367143"/>
                  <a:gd name="connsiteX7" fmla="*/ 0 w 3975100"/>
                  <a:gd name="connsiteY7" fmla="*/ 473576 h 2367143"/>
                  <a:gd name="connsiteX8" fmla="*/ 0 w 3975100"/>
                  <a:gd name="connsiteY8" fmla="*/ 219576 h 2367143"/>
                  <a:gd name="connsiteX9" fmla="*/ 510012 w 3975100"/>
                  <a:gd name="connsiteY9" fmla="*/ 216633 h 2367143"/>
                  <a:gd name="connsiteX10" fmla="*/ 553869 w 3975100"/>
                  <a:gd name="connsiteY10" fmla="*/ 222322 h 2367143"/>
                  <a:gd name="connsiteX11" fmla="*/ 921174 w 3975100"/>
                  <a:gd name="connsiteY11" fmla="*/ 216633 h 2367143"/>
                  <a:gd name="connsiteX12" fmla="*/ 2254250 w 3975100"/>
                  <a:gd name="connsiteY12" fmla="*/ 219576 h 2367143"/>
                  <a:gd name="connsiteX13" fmla="*/ 2254250 w 3975100"/>
                  <a:gd name="connsiteY13" fmla="*/ 0 h 2367143"/>
                  <a:gd name="connsiteX14" fmla="*/ 3192314 w 3975100"/>
                  <a:gd name="connsiteY14" fmla="*/ 0 h 2367143"/>
                  <a:gd name="connsiteX15" fmla="*/ 3186832 w 3975100"/>
                  <a:gd name="connsiteY15" fmla="*/ 213226 h 2367143"/>
                  <a:gd name="connsiteX16" fmla="*/ 3975100 w 3975100"/>
                  <a:gd name="connsiteY16" fmla="*/ 213226 h 2367143"/>
                  <a:gd name="connsiteX17" fmla="*/ 3975100 w 3975100"/>
                  <a:gd name="connsiteY17" fmla="*/ 460876 h 2367143"/>
                  <a:gd name="connsiteX18" fmla="*/ 3822700 w 3975100"/>
                  <a:gd name="connsiteY18" fmla="*/ 460876 h 2367143"/>
                  <a:gd name="connsiteX19" fmla="*/ 3822700 w 3975100"/>
                  <a:gd name="connsiteY19" fmla="*/ 2359526 h 2367143"/>
                  <a:gd name="connsiteX0" fmla="*/ 3822700 w 3975100"/>
                  <a:gd name="connsiteY0" fmla="*/ 2359526 h 2367143"/>
                  <a:gd name="connsiteX1" fmla="*/ 1381675 w 3975100"/>
                  <a:gd name="connsiteY1" fmla="*/ 2361454 h 2367143"/>
                  <a:gd name="connsiteX2" fmla="*/ 1381675 w 3975100"/>
                  <a:gd name="connsiteY2" fmla="*/ 1525144 h 2367143"/>
                  <a:gd name="connsiteX3" fmla="*/ 822495 w 3975100"/>
                  <a:gd name="connsiteY3" fmla="*/ 1513766 h 2367143"/>
                  <a:gd name="connsiteX4" fmla="*/ 822495 w 3975100"/>
                  <a:gd name="connsiteY4" fmla="*/ 2367143 h 2367143"/>
                  <a:gd name="connsiteX5" fmla="*/ 114300 w 3975100"/>
                  <a:gd name="connsiteY5" fmla="*/ 2365876 h 2367143"/>
                  <a:gd name="connsiteX6" fmla="*/ 114300 w 3975100"/>
                  <a:gd name="connsiteY6" fmla="*/ 473576 h 2367143"/>
                  <a:gd name="connsiteX7" fmla="*/ 0 w 3975100"/>
                  <a:gd name="connsiteY7" fmla="*/ 473576 h 2367143"/>
                  <a:gd name="connsiteX8" fmla="*/ 0 w 3975100"/>
                  <a:gd name="connsiteY8" fmla="*/ 219576 h 2367143"/>
                  <a:gd name="connsiteX9" fmla="*/ 510012 w 3975100"/>
                  <a:gd name="connsiteY9" fmla="*/ 216633 h 2367143"/>
                  <a:gd name="connsiteX10" fmla="*/ 553869 w 3975100"/>
                  <a:gd name="connsiteY10" fmla="*/ 222322 h 2367143"/>
                  <a:gd name="connsiteX11" fmla="*/ 921174 w 3975100"/>
                  <a:gd name="connsiteY11" fmla="*/ 216633 h 2367143"/>
                  <a:gd name="connsiteX12" fmla="*/ 959549 w 3975100"/>
                  <a:gd name="connsiteY12" fmla="*/ 216633 h 2367143"/>
                  <a:gd name="connsiteX13" fmla="*/ 2254250 w 3975100"/>
                  <a:gd name="connsiteY13" fmla="*/ 219576 h 2367143"/>
                  <a:gd name="connsiteX14" fmla="*/ 2254250 w 3975100"/>
                  <a:gd name="connsiteY14" fmla="*/ 0 h 2367143"/>
                  <a:gd name="connsiteX15" fmla="*/ 3192314 w 3975100"/>
                  <a:gd name="connsiteY15" fmla="*/ 0 h 2367143"/>
                  <a:gd name="connsiteX16" fmla="*/ 3186832 w 3975100"/>
                  <a:gd name="connsiteY16" fmla="*/ 213226 h 2367143"/>
                  <a:gd name="connsiteX17" fmla="*/ 3975100 w 3975100"/>
                  <a:gd name="connsiteY17" fmla="*/ 213226 h 2367143"/>
                  <a:gd name="connsiteX18" fmla="*/ 3975100 w 3975100"/>
                  <a:gd name="connsiteY18" fmla="*/ 460876 h 2367143"/>
                  <a:gd name="connsiteX19" fmla="*/ 3822700 w 3975100"/>
                  <a:gd name="connsiteY19" fmla="*/ 460876 h 2367143"/>
                  <a:gd name="connsiteX20" fmla="*/ 3822700 w 3975100"/>
                  <a:gd name="connsiteY20" fmla="*/ 2359526 h 2367143"/>
                  <a:gd name="connsiteX0" fmla="*/ 3822700 w 3975100"/>
                  <a:gd name="connsiteY0" fmla="*/ 2359526 h 2367143"/>
                  <a:gd name="connsiteX1" fmla="*/ 1381675 w 3975100"/>
                  <a:gd name="connsiteY1" fmla="*/ 2361454 h 2367143"/>
                  <a:gd name="connsiteX2" fmla="*/ 1381675 w 3975100"/>
                  <a:gd name="connsiteY2" fmla="*/ 1525144 h 2367143"/>
                  <a:gd name="connsiteX3" fmla="*/ 822495 w 3975100"/>
                  <a:gd name="connsiteY3" fmla="*/ 1513766 h 2367143"/>
                  <a:gd name="connsiteX4" fmla="*/ 822495 w 3975100"/>
                  <a:gd name="connsiteY4" fmla="*/ 2367143 h 2367143"/>
                  <a:gd name="connsiteX5" fmla="*/ 114300 w 3975100"/>
                  <a:gd name="connsiteY5" fmla="*/ 2365876 h 2367143"/>
                  <a:gd name="connsiteX6" fmla="*/ 114300 w 3975100"/>
                  <a:gd name="connsiteY6" fmla="*/ 473576 h 2367143"/>
                  <a:gd name="connsiteX7" fmla="*/ 0 w 3975100"/>
                  <a:gd name="connsiteY7" fmla="*/ 473576 h 2367143"/>
                  <a:gd name="connsiteX8" fmla="*/ 0 w 3975100"/>
                  <a:gd name="connsiteY8" fmla="*/ 219576 h 2367143"/>
                  <a:gd name="connsiteX9" fmla="*/ 510012 w 3975100"/>
                  <a:gd name="connsiteY9" fmla="*/ 216633 h 2367143"/>
                  <a:gd name="connsiteX10" fmla="*/ 553869 w 3975100"/>
                  <a:gd name="connsiteY10" fmla="*/ 222322 h 2367143"/>
                  <a:gd name="connsiteX11" fmla="*/ 975996 w 3975100"/>
                  <a:gd name="connsiteY11" fmla="*/ 125606 h 2367143"/>
                  <a:gd name="connsiteX12" fmla="*/ 959549 w 3975100"/>
                  <a:gd name="connsiteY12" fmla="*/ 216633 h 2367143"/>
                  <a:gd name="connsiteX13" fmla="*/ 2254250 w 3975100"/>
                  <a:gd name="connsiteY13" fmla="*/ 219576 h 2367143"/>
                  <a:gd name="connsiteX14" fmla="*/ 2254250 w 3975100"/>
                  <a:gd name="connsiteY14" fmla="*/ 0 h 2367143"/>
                  <a:gd name="connsiteX15" fmla="*/ 3192314 w 3975100"/>
                  <a:gd name="connsiteY15" fmla="*/ 0 h 2367143"/>
                  <a:gd name="connsiteX16" fmla="*/ 3186832 w 3975100"/>
                  <a:gd name="connsiteY16" fmla="*/ 213226 h 2367143"/>
                  <a:gd name="connsiteX17" fmla="*/ 3975100 w 3975100"/>
                  <a:gd name="connsiteY17" fmla="*/ 213226 h 2367143"/>
                  <a:gd name="connsiteX18" fmla="*/ 3975100 w 3975100"/>
                  <a:gd name="connsiteY18" fmla="*/ 460876 h 2367143"/>
                  <a:gd name="connsiteX19" fmla="*/ 3822700 w 3975100"/>
                  <a:gd name="connsiteY19" fmla="*/ 460876 h 2367143"/>
                  <a:gd name="connsiteX20" fmla="*/ 3822700 w 3975100"/>
                  <a:gd name="connsiteY20" fmla="*/ 2359526 h 2367143"/>
                  <a:gd name="connsiteX0" fmla="*/ 3822700 w 3975100"/>
                  <a:gd name="connsiteY0" fmla="*/ 2359526 h 2367143"/>
                  <a:gd name="connsiteX1" fmla="*/ 1381675 w 3975100"/>
                  <a:gd name="connsiteY1" fmla="*/ 2361454 h 2367143"/>
                  <a:gd name="connsiteX2" fmla="*/ 1381675 w 3975100"/>
                  <a:gd name="connsiteY2" fmla="*/ 1525144 h 2367143"/>
                  <a:gd name="connsiteX3" fmla="*/ 822495 w 3975100"/>
                  <a:gd name="connsiteY3" fmla="*/ 1513766 h 2367143"/>
                  <a:gd name="connsiteX4" fmla="*/ 822495 w 3975100"/>
                  <a:gd name="connsiteY4" fmla="*/ 2367143 h 2367143"/>
                  <a:gd name="connsiteX5" fmla="*/ 114300 w 3975100"/>
                  <a:gd name="connsiteY5" fmla="*/ 2365876 h 2367143"/>
                  <a:gd name="connsiteX6" fmla="*/ 114300 w 3975100"/>
                  <a:gd name="connsiteY6" fmla="*/ 473576 h 2367143"/>
                  <a:gd name="connsiteX7" fmla="*/ 0 w 3975100"/>
                  <a:gd name="connsiteY7" fmla="*/ 473576 h 2367143"/>
                  <a:gd name="connsiteX8" fmla="*/ 0 w 3975100"/>
                  <a:gd name="connsiteY8" fmla="*/ 219576 h 2367143"/>
                  <a:gd name="connsiteX9" fmla="*/ 510012 w 3975100"/>
                  <a:gd name="connsiteY9" fmla="*/ 216633 h 2367143"/>
                  <a:gd name="connsiteX10" fmla="*/ 515494 w 3975100"/>
                  <a:gd name="connsiteY10" fmla="*/ 125606 h 2367143"/>
                  <a:gd name="connsiteX11" fmla="*/ 975996 w 3975100"/>
                  <a:gd name="connsiteY11" fmla="*/ 125606 h 2367143"/>
                  <a:gd name="connsiteX12" fmla="*/ 959549 w 3975100"/>
                  <a:gd name="connsiteY12" fmla="*/ 216633 h 2367143"/>
                  <a:gd name="connsiteX13" fmla="*/ 2254250 w 3975100"/>
                  <a:gd name="connsiteY13" fmla="*/ 219576 h 2367143"/>
                  <a:gd name="connsiteX14" fmla="*/ 2254250 w 3975100"/>
                  <a:gd name="connsiteY14" fmla="*/ 0 h 2367143"/>
                  <a:gd name="connsiteX15" fmla="*/ 3192314 w 3975100"/>
                  <a:gd name="connsiteY15" fmla="*/ 0 h 2367143"/>
                  <a:gd name="connsiteX16" fmla="*/ 3186832 w 3975100"/>
                  <a:gd name="connsiteY16" fmla="*/ 213226 h 2367143"/>
                  <a:gd name="connsiteX17" fmla="*/ 3975100 w 3975100"/>
                  <a:gd name="connsiteY17" fmla="*/ 213226 h 2367143"/>
                  <a:gd name="connsiteX18" fmla="*/ 3975100 w 3975100"/>
                  <a:gd name="connsiteY18" fmla="*/ 460876 h 2367143"/>
                  <a:gd name="connsiteX19" fmla="*/ 3822700 w 3975100"/>
                  <a:gd name="connsiteY19" fmla="*/ 460876 h 2367143"/>
                  <a:gd name="connsiteX20" fmla="*/ 3822700 w 3975100"/>
                  <a:gd name="connsiteY20" fmla="*/ 2359526 h 2367143"/>
                  <a:gd name="connsiteX0" fmla="*/ 3822700 w 3975100"/>
                  <a:gd name="connsiteY0" fmla="*/ 2359526 h 2367143"/>
                  <a:gd name="connsiteX1" fmla="*/ 1381675 w 3975100"/>
                  <a:gd name="connsiteY1" fmla="*/ 2361454 h 2367143"/>
                  <a:gd name="connsiteX2" fmla="*/ 1381675 w 3975100"/>
                  <a:gd name="connsiteY2" fmla="*/ 1525144 h 2367143"/>
                  <a:gd name="connsiteX3" fmla="*/ 822495 w 3975100"/>
                  <a:gd name="connsiteY3" fmla="*/ 1513766 h 2367143"/>
                  <a:gd name="connsiteX4" fmla="*/ 822495 w 3975100"/>
                  <a:gd name="connsiteY4" fmla="*/ 2367143 h 2367143"/>
                  <a:gd name="connsiteX5" fmla="*/ 114300 w 3975100"/>
                  <a:gd name="connsiteY5" fmla="*/ 2365876 h 2367143"/>
                  <a:gd name="connsiteX6" fmla="*/ 114300 w 3975100"/>
                  <a:gd name="connsiteY6" fmla="*/ 473576 h 2367143"/>
                  <a:gd name="connsiteX7" fmla="*/ 0 w 3975100"/>
                  <a:gd name="connsiteY7" fmla="*/ 473576 h 2367143"/>
                  <a:gd name="connsiteX8" fmla="*/ 0 w 3975100"/>
                  <a:gd name="connsiteY8" fmla="*/ 219576 h 2367143"/>
                  <a:gd name="connsiteX9" fmla="*/ 510012 w 3975100"/>
                  <a:gd name="connsiteY9" fmla="*/ 216633 h 2367143"/>
                  <a:gd name="connsiteX10" fmla="*/ 515494 w 3975100"/>
                  <a:gd name="connsiteY10" fmla="*/ 125606 h 2367143"/>
                  <a:gd name="connsiteX11" fmla="*/ 975996 w 3975100"/>
                  <a:gd name="connsiteY11" fmla="*/ 125606 h 2367143"/>
                  <a:gd name="connsiteX12" fmla="*/ 975995 w 3975100"/>
                  <a:gd name="connsiteY12" fmla="*/ 216633 h 2367143"/>
                  <a:gd name="connsiteX13" fmla="*/ 2254250 w 3975100"/>
                  <a:gd name="connsiteY13" fmla="*/ 219576 h 2367143"/>
                  <a:gd name="connsiteX14" fmla="*/ 2254250 w 3975100"/>
                  <a:gd name="connsiteY14" fmla="*/ 0 h 2367143"/>
                  <a:gd name="connsiteX15" fmla="*/ 3192314 w 3975100"/>
                  <a:gd name="connsiteY15" fmla="*/ 0 h 2367143"/>
                  <a:gd name="connsiteX16" fmla="*/ 3186832 w 3975100"/>
                  <a:gd name="connsiteY16" fmla="*/ 213226 h 2367143"/>
                  <a:gd name="connsiteX17" fmla="*/ 3975100 w 3975100"/>
                  <a:gd name="connsiteY17" fmla="*/ 213226 h 2367143"/>
                  <a:gd name="connsiteX18" fmla="*/ 3975100 w 3975100"/>
                  <a:gd name="connsiteY18" fmla="*/ 460876 h 2367143"/>
                  <a:gd name="connsiteX19" fmla="*/ 3822700 w 3975100"/>
                  <a:gd name="connsiteY19" fmla="*/ 460876 h 2367143"/>
                  <a:gd name="connsiteX20" fmla="*/ 3822700 w 3975100"/>
                  <a:gd name="connsiteY20" fmla="*/ 2359526 h 2367143"/>
                  <a:gd name="connsiteX0" fmla="*/ 3822700 w 3975100"/>
                  <a:gd name="connsiteY0" fmla="*/ 2359526 h 2367143"/>
                  <a:gd name="connsiteX1" fmla="*/ 1381675 w 3975100"/>
                  <a:gd name="connsiteY1" fmla="*/ 2361454 h 2367143"/>
                  <a:gd name="connsiteX2" fmla="*/ 1381675 w 3975100"/>
                  <a:gd name="connsiteY2" fmla="*/ 1525144 h 2367143"/>
                  <a:gd name="connsiteX3" fmla="*/ 822495 w 3975100"/>
                  <a:gd name="connsiteY3" fmla="*/ 2367143 h 2367143"/>
                  <a:gd name="connsiteX4" fmla="*/ 114300 w 3975100"/>
                  <a:gd name="connsiteY4" fmla="*/ 2365876 h 2367143"/>
                  <a:gd name="connsiteX5" fmla="*/ 114300 w 3975100"/>
                  <a:gd name="connsiteY5" fmla="*/ 473576 h 2367143"/>
                  <a:gd name="connsiteX6" fmla="*/ 0 w 3975100"/>
                  <a:gd name="connsiteY6" fmla="*/ 473576 h 2367143"/>
                  <a:gd name="connsiteX7" fmla="*/ 0 w 3975100"/>
                  <a:gd name="connsiteY7" fmla="*/ 219576 h 2367143"/>
                  <a:gd name="connsiteX8" fmla="*/ 510012 w 3975100"/>
                  <a:gd name="connsiteY8" fmla="*/ 216633 h 2367143"/>
                  <a:gd name="connsiteX9" fmla="*/ 515494 w 3975100"/>
                  <a:gd name="connsiteY9" fmla="*/ 125606 h 2367143"/>
                  <a:gd name="connsiteX10" fmla="*/ 975996 w 3975100"/>
                  <a:gd name="connsiteY10" fmla="*/ 125606 h 2367143"/>
                  <a:gd name="connsiteX11" fmla="*/ 975995 w 3975100"/>
                  <a:gd name="connsiteY11" fmla="*/ 216633 h 2367143"/>
                  <a:gd name="connsiteX12" fmla="*/ 2254250 w 3975100"/>
                  <a:gd name="connsiteY12" fmla="*/ 219576 h 2367143"/>
                  <a:gd name="connsiteX13" fmla="*/ 2254250 w 3975100"/>
                  <a:gd name="connsiteY13" fmla="*/ 0 h 2367143"/>
                  <a:gd name="connsiteX14" fmla="*/ 3192314 w 3975100"/>
                  <a:gd name="connsiteY14" fmla="*/ 0 h 2367143"/>
                  <a:gd name="connsiteX15" fmla="*/ 3186832 w 3975100"/>
                  <a:gd name="connsiteY15" fmla="*/ 213226 h 2367143"/>
                  <a:gd name="connsiteX16" fmla="*/ 3975100 w 3975100"/>
                  <a:gd name="connsiteY16" fmla="*/ 213226 h 2367143"/>
                  <a:gd name="connsiteX17" fmla="*/ 3975100 w 3975100"/>
                  <a:gd name="connsiteY17" fmla="*/ 460876 h 2367143"/>
                  <a:gd name="connsiteX18" fmla="*/ 3822700 w 3975100"/>
                  <a:gd name="connsiteY18" fmla="*/ 460876 h 2367143"/>
                  <a:gd name="connsiteX19" fmla="*/ 3822700 w 3975100"/>
                  <a:gd name="connsiteY19" fmla="*/ 2359526 h 2367143"/>
                  <a:gd name="connsiteX0" fmla="*/ 3822700 w 3975100"/>
                  <a:gd name="connsiteY0" fmla="*/ 2359526 h 2367143"/>
                  <a:gd name="connsiteX1" fmla="*/ 1381675 w 3975100"/>
                  <a:gd name="connsiteY1" fmla="*/ 2361454 h 2367143"/>
                  <a:gd name="connsiteX2" fmla="*/ 822495 w 3975100"/>
                  <a:gd name="connsiteY2" fmla="*/ 2367143 h 2367143"/>
                  <a:gd name="connsiteX3" fmla="*/ 114300 w 3975100"/>
                  <a:gd name="connsiteY3" fmla="*/ 2365876 h 2367143"/>
                  <a:gd name="connsiteX4" fmla="*/ 114300 w 3975100"/>
                  <a:gd name="connsiteY4" fmla="*/ 473576 h 2367143"/>
                  <a:gd name="connsiteX5" fmla="*/ 0 w 3975100"/>
                  <a:gd name="connsiteY5" fmla="*/ 473576 h 2367143"/>
                  <a:gd name="connsiteX6" fmla="*/ 0 w 3975100"/>
                  <a:gd name="connsiteY6" fmla="*/ 219576 h 2367143"/>
                  <a:gd name="connsiteX7" fmla="*/ 510012 w 3975100"/>
                  <a:gd name="connsiteY7" fmla="*/ 216633 h 2367143"/>
                  <a:gd name="connsiteX8" fmla="*/ 515494 w 3975100"/>
                  <a:gd name="connsiteY8" fmla="*/ 125606 h 2367143"/>
                  <a:gd name="connsiteX9" fmla="*/ 975996 w 3975100"/>
                  <a:gd name="connsiteY9" fmla="*/ 125606 h 2367143"/>
                  <a:gd name="connsiteX10" fmla="*/ 975995 w 3975100"/>
                  <a:gd name="connsiteY10" fmla="*/ 216633 h 2367143"/>
                  <a:gd name="connsiteX11" fmla="*/ 2254250 w 3975100"/>
                  <a:gd name="connsiteY11" fmla="*/ 219576 h 2367143"/>
                  <a:gd name="connsiteX12" fmla="*/ 2254250 w 3975100"/>
                  <a:gd name="connsiteY12" fmla="*/ 0 h 2367143"/>
                  <a:gd name="connsiteX13" fmla="*/ 3192314 w 3975100"/>
                  <a:gd name="connsiteY13" fmla="*/ 0 h 2367143"/>
                  <a:gd name="connsiteX14" fmla="*/ 3186832 w 3975100"/>
                  <a:gd name="connsiteY14" fmla="*/ 213226 h 2367143"/>
                  <a:gd name="connsiteX15" fmla="*/ 3975100 w 3975100"/>
                  <a:gd name="connsiteY15" fmla="*/ 213226 h 2367143"/>
                  <a:gd name="connsiteX16" fmla="*/ 3975100 w 3975100"/>
                  <a:gd name="connsiteY16" fmla="*/ 460876 h 2367143"/>
                  <a:gd name="connsiteX17" fmla="*/ 3822700 w 3975100"/>
                  <a:gd name="connsiteY17" fmla="*/ 460876 h 2367143"/>
                  <a:gd name="connsiteX18" fmla="*/ 3822700 w 3975100"/>
                  <a:gd name="connsiteY18" fmla="*/ 2359526 h 2367143"/>
                  <a:gd name="connsiteX0" fmla="*/ 3822700 w 3975100"/>
                  <a:gd name="connsiteY0" fmla="*/ 2359526 h 2365876"/>
                  <a:gd name="connsiteX1" fmla="*/ 1381675 w 3975100"/>
                  <a:gd name="connsiteY1" fmla="*/ 2361454 h 2365876"/>
                  <a:gd name="connsiteX2" fmla="*/ 114300 w 3975100"/>
                  <a:gd name="connsiteY2" fmla="*/ 2365876 h 2365876"/>
                  <a:gd name="connsiteX3" fmla="*/ 114300 w 3975100"/>
                  <a:gd name="connsiteY3" fmla="*/ 473576 h 2365876"/>
                  <a:gd name="connsiteX4" fmla="*/ 0 w 3975100"/>
                  <a:gd name="connsiteY4" fmla="*/ 473576 h 2365876"/>
                  <a:gd name="connsiteX5" fmla="*/ 0 w 3975100"/>
                  <a:gd name="connsiteY5" fmla="*/ 219576 h 2365876"/>
                  <a:gd name="connsiteX6" fmla="*/ 510012 w 3975100"/>
                  <a:gd name="connsiteY6" fmla="*/ 216633 h 2365876"/>
                  <a:gd name="connsiteX7" fmla="*/ 515494 w 3975100"/>
                  <a:gd name="connsiteY7" fmla="*/ 125606 h 2365876"/>
                  <a:gd name="connsiteX8" fmla="*/ 975996 w 3975100"/>
                  <a:gd name="connsiteY8" fmla="*/ 125606 h 2365876"/>
                  <a:gd name="connsiteX9" fmla="*/ 975995 w 3975100"/>
                  <a:gd name="connsiteY9" fmla="*/ 216633 h 2365876"/>
                  <a:gd name="connsiteX10" fmla="*/ 2254250 w 3975100"/>
                  <a:gd name="connsiteY10" fmla="*/ 219576 h 2365876"/>
                  <a:gd name="connsiteX11" fmla="*/ 2254250 w 3975100"/>
                  <a:gd name="connsiteY11" fmla="*/ 0 h 2365876"/>
                  <a:gd name="connsiteX12" fmla="*/ 3192314 w 3975100"/>
                  <a:gd name="connsiteY12" fmla="*/ 0 h 2365876"/>
                  <a:gd name="connsiteX13" fmla="*/ 3186832 w 3975100"/>
                  <a:gd name="connsiteY13" fmla="*/ 213226 h 2365876"/>
                  <a:gd name="connsiteX14" fmla="*/ 3975100 w 3975100"/>
                  <a:gd name="connsiteY14" fmla="*/ 213226 h 2365876"/>
                  <a:gd name="connsiteX15" fmla="*/ 3975100 w 3975100"/>
                  <a:gd name="connsiteY15" fmla="*/ 460876 h 2365876"/>
                  <a:gd name="connsiteX16" fmla="*/ 3822700 w 3975100"/>
                  <a:gd name="connsiteY16" fmla="*/ 460876 h 2365876"/>
                  <a:gd name="connsiteX17" fmla="*/ 3822700 w 3975100"/>
                  <a:gd name="connsiteY17" fmla="*/ 2359526 h 2365876"/>
                  <a:gd name="connsiteX0" fmla="*/ 3822700 w 3975100"/>
                  <a:gd name="connsiteY0" fmla="*/ 2359526 h 2365876"/>
                  <a:gd name="connsiteX1" fmla="*/ 114300 w 3975100"/>
                  <a:gd name="connsiteY1" fmla="*/ 2365876 h 2365876"/>
                  <a:gd name="connsiteX2" fmla="*/ 114300 w 3975100"/>
                  <a:gd name="connsiteY2" fmla="*/ 473576 h 2365876"/>
                  <a:gd name="connsiteX3" fmla="*/ 0 w 3975100"/>
                  <a:gd name="connsiteY3" fmla="*/ 473576 h 2365876"/>
                  <a:gd name="connsiteX4" fmla="*/ 0 w 3975100"/>
                  <a:gd name="connsiteY4" fmla="*/ 219576 h 2365876"/>
                  <a:gd name="connsiteX5" fmla="*/ 510012 w 3975100"/>
                  <a:gd name="connsiteY5" fmla="*/ 216633 h 2365876"/>
                  <a:gd name="connsiteX6" fmla="*/ 515494 w 3975100"/>
                  <a:gd name="connsiteY6" fmla="*/ 125606 h 2365876"/>
                  <a:gd name="connsiteX7" fmla="*/ 975996 w 3975100"/>
                  <a:gd name="connsiteY7" fmla="*/ 125606 h 2365876"/>
                  <a:gd name="connsiteX8" fmla="*/ 975995 w 3975100"/>
                  <a:gd name="connsiteY8" fmla="*/ 216633 h 2365876"/>
                  <a:gd name="connsiteX9" fmla="*/ 2254250 w 3975100"/>
                  <a:gd name="connsiteY9" fmla="*/ 219576 h 2365876"/>
                  <a:gd name="connsiteX10" fmla="*/ 2254250 w 3975100"/>
                  <a:gd name="connsiteY10" fmla="*/ 0 h 2365876"/>
                  <a:gd name="connsiteX11" fmla="*/ 3192314 w 3975100"/>
                  <a:gd name="connsiteY11" fmla="*/ 0 h 2365876"/>
                  <a:gd name="connsiteX12" fmla="*/ 3186832 w 3975100"/>
                  <a:gd name="connsiteY12" fmla="*/ 213226 h 2365876"/>
                  <a:gd name="connsiteX13" fmla="*/ 3975100 w 3975100"/>
                  <a:gd name="connsiteY13" fmla="*/ 213226 h 2365876"/>
                  <a:gd name="connsiteX14" fmla="*/ 3975100 w 3975100"/>
                  <a:gd name="connsiteY14" fmla="*/ 460876 h 2365876"/>
                  <a:gd name="connsiteX15" fmla="*/ 3822700 w 3975100"/>
                  <a:gd name="connsiteY15" fmla="*/ 460876 h 2365876"/>
                  <a:gd name="connsiteX16" fmla="*/ 3822700 w 3975100"/>
                  <a:gd name="connsiteY16" fmla="*/ 2359526 h 23658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3975100" h="2365876">
                    <a:moveTo>
                      <a:pt x="3822700" y="2359526"/>
                    </a:moveTo>
                    <a:lnTo>
                      <a:pt x="114300" y="2365876"/>
                    </a:lnTo>
                    <a:lnTo>
                      <a:pt x="114300" y="473576"/>
                    </a:lnTo>
                    <a:lnTo>
                      <a:pt x="0" y="473576"/>
                    </a:lnTo>
                    <a:lnTo>
                      <a:pt x="0" y="219576"/>
                    </a:lnTo>
                    <a:lnTo>
                      <a:pt x="510012" y="216633"/>
                    </a:lnTo>
                    <a:lnTo>
                      <a:pt x="515494" y="125606"/>
                    </a:lnTo>
                    <a:lnTo>
                      <a:pt x="975996" y="125606"/>
                    </a:lnTo>
                    <a:cubicBezTo>
                      <a:pt x="975996" y="155948"/>
                      <a:pt x="975995" y="186291"/>
                      <a:pt x="975995" y="216633"/>
                    </a:cubicBezTo>
                    <a:lnTo>
                      <a:pt x="2254250" y="219576"/>
                    </a:lnTo>
                    <a:lnTo>
                      <a:pt x="2254250" y="0"/>
                    </a:lnTo>
                    <a:lnTo>
                      <a:pt x="3192314" y="0"/>
                    </a:lnTo>
                    <a:cubicBezTo>
                      <a:pt x="3194141" y="154517"/>
                      <a:pt x="3185005" y="58709"/>
                      <a:pt x="3186832" y="213226"/>
                    </a:cubicBezTo>
                    <a:lnTo>
                      <a:pt x="3975100" y="213226"/>
                    </a:lnTo>
                    <a:lnTo>
                      <a:pt x="3975100" y="460876"/>
                    </a:lnTo>
                    <a:lnTo>
                      <a:pt x="3822700" y="460876"/>
                    </a:lnTo>
                    <a:cubicBezTo>
                      <a:pt x="3826933" y="1095876"/>
                      <a:pt x="3799417" y="1724526"/>
                      <a:pt x="3822700" y="2359526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sv-SE"/>
              </a:p>
            </p:txBody>
          </p:sp>
          <p:sp>
            <p:nvSpPr>
              <p:cNvPr id="17" name="Rektangel 16"/>
              <p:cNvSpPr/>
              <p:nvPr/>
            </p:nvSpPr>
            <p:spPr>
              <a:xfrm>
                <a:off x="2585030" y="4014165"/>
                <a:ext cx="1087325" cy="71458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sv-SE"/>
              </a:p>
            </p:txBody>
          </p:sp>
          <p:sp>
            <p:nvSpPr>
              <p:cNvPr id="18" name="Rektangel 17"/>
              <p:cNvSpPr/>
              <p:nvPr/>
            </p:nvSpPr>
            <p:spPr>
              <a:xfrm>
                <a:off x="763557" y="4014165"/>
                <a:ext cx="567371" cy="71458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sv-SE"/>
              </a:p>
            </p:txBody>
          </p:sp>
          <p:sp>
            <p:nvSpPr>
              <p:cNvPr id="19" name="Rektangel 18"/>
              <p:cNvSpPr/>
              <p:nvPr/>
            </p:nvSpPr>
            <p:spPr>
              <a:xfrm>
                <a:off x="3734488" y="4014165"/>
                <a:ext cx="1087324" cy="71458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sv-SE"/>
              </a:p>
            </p:txBody>
          </p:sp>
          <p:sp>
            <p:nvSpPr>
              <p:cNvPr id="20" name="Rektangel 19"/>
              <p:cNvSpPr/>
              <p:nvPr/>
            </p:nvSpPr>
            <p:spPr>
              <a:xfrm>
                <a:off x="1471545" y="4014165"/>
                <a:ext cx="976139" cy="89932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sv-SE"/>
              </a:p>
            </p:txBody>
          </p:sp>
        </p:grpSp>
        <p:grpSp>
          <p:nvGrpSpPr>
            <p:cNvPr id="8" name="Grupp 7"/>
            <p:cNvGrpSpPr>
              <a:grpSpLocks/>
            </p:cNvGrpSpPr>
            <p:nvPr/>
          </p:nvGrpSpPr>
          <p:grpSpPr bwMode="auto">
            <a:xfrm>
              <a:off x="836613" y="3221038"/>
              <a:ext cx="2108200" cy="420687"/>
              <a:chOff x="2490805" y="1851057"/>
              <a:chExt cx="3234682" cy="646402"/>
            </a:xfrm>
          </p:grpSpPr>
          <p:sp>
            <p:nvSpPr>
              <p:cNvPr id="12" name="Rektangel 11"/>
              <p:cNvSpPr/>
              <p:nvPr/>
            </p:nvSpPr>
            <p:spPr bwMode="auto">
              <a:xfrm>
                <a:off x="2490805" y="1851057"/>
                <a:ext cx="3234682" cy="64640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dist="38100" dir="5400000" algn="t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sv-SE"/>
              </a:p>
            </p:txBody>
          </p:sp>
          <p:pic>
            <p:nvPicPr>
              <p:cNvPr id="33804" name="Picture 5" descr="I:\Info\Informationsprodukter\Infoprodukter_40000\40300 Externa produkter\40411 Nyanlända\Underlag\loggor\fk200mm_rgb_pc.png"/>
              <p:cNvPicPr>
                <a:picLocks noChangeAspect="1" noChangeArrowheads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05342" y="2016649"/>
                <a:ext cx="2789262" cy="3648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Besök oss</a:t>
            </a:r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sv-SE" smtClean="0"/>
              <a:t>Servicekontor över hela Sverige</a:t>
            </a:r>
            <a:endParaRPr lang="sv-SE" dirty="0"/>
          </a:p>
        </p:txBody>
      </p:sp>
      <p:grpSp>
        <p:nvGrpSpPr>
          <p:cNvPr id="7" name="Grupp 6"/>
          <p:cNvGrpSpPr>
            <a:grpSpLocks/>
          </p:cNvGrpSpPr>
          <p:nvPr/>
        </p:nvGrpSpPr>
        <p:grpSpPr bwMode="auto">
          <a:xfrm>
            <a:off x="1357313" y="2635250"/>
            <a:ext cx="1587500" cy="449263"/>
            <a:chOff x="6022832" y="1827397"/>
            <a:chExt cx="2107836" cy="596016"/>
          </a:xfrm>
        </p:grpSpPr>
        <p:sp>
          <p:nvSpPr>
            <p:cNvPr id="14" name="Rektangel 13"/>
            <p:cNvSpPr/>
            <p:nvPr/>
          </p:nvSpPr>
          <p:spPr bwMode="auto">
            <a:xfrm>
              <a:off x="6022832" y="1827397"/>
              <a:ext cx="2107836" cy="5960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dist="38100" dir="5400000" algn="t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sv-SE"/>
            </a:p>
          </p:txBody>
        </p:sp>
        <p:pic>
          <p:nvPicPr>
            <p:cNvPr id="33806" name="Picture 2" descr="I:\Info\Informationsprodukter\Infoprodukter_40000\40300 Externa produkter\40411 Nyanlända\Underlag\loggor\SKV_CMYK_UC_li [Konvert].png"/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94714" y="1961617"/>
              <a:ext cx="1780451" cy="332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9" name="Grupp 8"/>
          <p:cNvGrpSpPr>
            <a:grpSpLocks/>
          </p:cNvGrpSpPr>
          <p:nvPr/>
        </p:nvGrpSpPr>
        <p:grpSpPr bwMode="auto">
          <a:xfrm>
            <a:off x="3060700" y="2982913"/>
            <a:ext cx="1370013" cy="660400"/>
            <a:chOff x="5508103" y="2234228"/>
            <a:chExt cx="1989382" cy="958511"/>
          </a:xfrm>
        </p:grpSpPr>
        <p:sp>
          <p:nvSpPr>
            <p:cNvPr id="10" name="Rektangel 9"/>
            <p:cNvSpPr/>
            <p:nvPr/>
          </p:nvSpPr>
          <p:spPr bwMode="auto">
            <a:xfrm>
              <a:off x="5508103" y="2234228"/>
              <a:ext cx="1989382" cy="95851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dist="38100" dir="5400000" algn="t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sv-SE"/>
            </a:p>
          </p:txBody>
        </p:sp>
        <p:pic>
          <p:nvPicPr>
            <p:cNvPr id="33802" name="Picture 4" descr="I:\Info\Informationsprodukter\Infoprodukter_40000\40300 Externa produkter\40411 Nyanlända\Underlag\loggor\Pensionsmyndigheten_cmyk_Ob.png"/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20406" y="2371810"/>
              <a:ext cx="1492255" cy="6999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4" name="Grupp 6"/>
          <p:cNvGrpSpPr>
            <a:grpSpLocks/>
          </p:cNvGrpSpPr>
          <p:nvPr/>
        </p:nvGrpSpPr>
        <p:grpSpPr bwMode="auto">
          <a:xfrm>
            <a:off x="6300788" y="619125"/>
            <a:ext cx="1800225" cy="4375150"/>
            <a:chOff x="3635375" y="581025"/>
            <a:chExt cx="1873250" cy="4552950"/>
          </a:xfrm>
        </p:grpSpPr>
        <p:sp>
          <p:nvSpPr>
            <p:cNvPr id="55" name="Freeform 17"/>
            <p:cNvSpPr>
              <a:spLocks/>
            </p:cNvSpPr>
            <p:nvPr/>
          </p:nvSpPr>
          <p:spPr bwMode="auto">
            <a:xfrm>
              <a:off x="3635375" y="581025"/>
              <a:ext cx="1873250" cy="4552950"/>
            </a:xfrm>
            <a:custGeom>
              <a:avLst/>
              <a:gdLst>
                <a:gd name="T0" fmla="*/ 2147483647 w 1180"/>
                <a:gd name="T1" fmla="*/ 2147483647 h 2868"/>
                <a:gd name="T2" fmla="*/ 2147483647 w 1180"/>
                <a:gd name="T3" fmla="*/ 2147483647 h 2868"/>
                <a:gd name="T4" fmla="*/ 2147483647 w 1180"/>
                <a:gd name="T5" fmla="*/ 2147483647 h 2868"/>
                <a:gd name="T6" fmla="*/ 2147483647 w 1180"/>
                <a:gd name="T7" fmla="*/ 2147483647 h 2868"/>
                <a:gd name="T8" fmla="*/ 2147483647 w 1180"/>
                <a:gd name="T9" fmla="*/ 2147483647 h 2868"/>
                <a:gd name="T10" fmla="*/ 2147483647 w 1180"/>
                <a:gd name="T11" fmla="*/ 2147483647 h 2868"/>
                <a:gd name="T12" fmla="*/ 2147483647 w 1180"/>
                <a:gd name="T13" fmla="*/ 2147483647 h 2868"/>
                <a:gd name="T14" fmla="*/ 2147483647 w 1180"/>
                <a:gd name="T15" fmla="*/ 2147483647 h 2868"/>
                <a:gd name="T16" fmla="*/ 2147483647 w 1180"/>
                <a:gd name="T17" fmla="*/ 2147483647 h 2868"/>
                <a:gd name="T18" fmla="*/ 2147483647 w 1180"/>
                <a:gd name="T19" fmla="*/ 2147483647 h 2868"/>
                <a:gd name="T20" fmla="*/ 2147483647 w 1180"/>
                <a:gd name="T21" fmla="*/ 2147483647 h 2868"/>
                <a:gd name="T22" fmla="*/ 2147483647 w 1180"/>
                <a:gd name="T23" fmla="*/ 2147483647 h 2868"/>
                <a:gd name="T24" fmla="*/ 2147483647 w 1180"/>
                <a:gd name="T25" fmla="*/ 2147483647 h 2868"/>
                <a:gd name="T26" fmla="*/ 2147483647 w 1180"/>
                <a:gd name="T27" fmla="*/ 2147483647 h 2868"/>
                <a:gd name="T28" fmla="*/ 2147483647 w 1180"/>
                <a:gd name="T29" fmla="*/ 2147483647 h 2868"/>
                <a:gd name="T30" fmla="*/ 2147483647 w 1180"/>
                <a:gd name="T31" fmla="*/ 2147483647 h 2868"/>
                <a:gd name="T32" fmla="*/ 2147483647 w 1180"/>
                <a:gd name="T33" fmla="*/ 2147483647 h 2868"/>
                <a:gd name="T34" fmla="*/ 2147483647 w 1180"/>
                <a:gd name="T35" fmla="*/ 2147483647 h 2868"/>
                <a:gd name="T36" fmla="*/ 2147483647 w 1180"/>
                <a:gd name="T37" fmla="*/ 2147483647 h 2868"/>
                <a:gd name="T38" fmla="*/ 2147483647 w 1180"/>
                <a:gd name="T39" fmla="*/ 2147483647 h 2868"/>
                <a:gd name="T40" fmla="*/ 2147483647 w 1180"/>
                <a:gd name="T41" fmla="*/ 2147483647 h 2868"/>
                <a:gd name="T42" fmla="*/ 2147483647 w 1180"/>
                <a:gd name="T43" fmla="*/ 2147483647 h 2868"/>
                <a:gd name="T44" fmla="*/ 2147483647 w 1180"/>
                <a:gd name="T45" fmla="*/ 2147483647 h 2868"/>
                <a:gd name="T46" fmla="*/ 2147483647 w 1180"/>
                <a:gd name="T47" fmla="*/ 2147483647 h 2868"/>
                <a:gd name="T48" fmla="*/ 2147483647 w 1180"/>
                <a:gd name="T49" fmla="*/ 2147483647 h 2868"/>
                <a:gd name="T50" fmla="*/ 2147483647 w 1180"/>
                <a:gd name="T51" fmla="*/ 2147483647 h 2868"/>
                <a:gd name="T52" fmla="*/ 2147483647 w 1180"/>
                <a:gd name="T53" fmla="*/ 2147483647 h 2868"/>
                <a:gd name="T54" fmla="*/ 2147483647 w 1180"/>
                <a:gd name="T55" fmla="*/ 2147483647 h 2868"/>
                <a:gd name="T56" fmla="*/ 2147483647 w 1180"/>
                <a:gd name="T57" fmla="*/ 2147483647 h 2868"/>
                <a:gd name="T58" fmla="*/ 2147483647 w 1180"/>
                <a:gd name="T59" fmla="*/ 2147483647 h 2868"/>
                <a:gd name="T60" fmla="*/ 2147483647 w 1180"/>
                <a:gd name="T61" fmla="*/ 2147483647 h 2868"/>
                <a:gd name="T62" fmla="*/ 2147483647 w 1180"/>
                <a:gd name="T63" fmla="*/ 2147483647 h 2868"/>
                <a:gd name="T64" fmla="*/ 2147483647 w 1180"/>
                <a:gd name="T65" fmla="*/ 2147483647 h 2868"/>
                <a:gd name="T66" fmla="*/ 2147483647 w 1180"/>
                <a:gd name="T67" fmla="*/ 2147483647 h 2868"/>
                <a:gd name="T68" fmla="*/ 2147483647 w 1180"/>
                <a:gd name="T69" fmla="*/ 2147483647 h 2868"/>
                <a:gd name="T70" fmla="*/ 2147483647 w 1180"/>
                <a:gd name="T71" fmla="*/ 2147483647 h 2868"/>
                <a:gd name="T72" fmla="*/ 2147483647 w 1180"/>
                <a:gd name="T73" fmla="*/ 2147483647 h 2868"/>
                <a:gd name="T74" fmla="*/ 2147483647 w 1180"/>
                <a:gd name="T75" fmla="*/ 2147483647 h 2868"/>
                <a:gd name="T76" fmla="*/ 2147483647 w 1180"/>
                <a:gd name="T77" fmla="*/ 2147483647 h 2868"/>
                <a:gd name="T78" fmla="*/ 2147483647 w 1180"/>
                <a:gd name="T79" fmla="*/ 2147483647 h 2868"/>
                <a:gd name="T80" fmla="*/ 2147483647 w 1180"/>
                <a:gd name="T81" fmla="*/ 2147483647 h 2868"/>
                <a:gd name="T82" fmla="*/ 2147483647 w 1180"/>
                <a:gd name="T83" fmla="*/ 2147483647 h 2868"/>
                <a:gd name="T84" fmla="*/ 2147483647 w 1180"/>
                <a:gd name="T85" fmla="*/ 2147483647 h 2868"/>
                <a:gd name="T86" fmla="*/ 2147483647 w 1180"/>
                <a:gd name="T87" fmla="*/ 2147483647 h 2868"/>
                <a:gd name="T88" fmla="*/ 2147483647 w 1180"/>
                <a:gd name="T89" fmla="*/ 2147483647 h 2868"/>
                <a:gd name="T90" fmla="*/ 2147483647 w 1180"/>
                <a:gd name="T91" fmla="*/ 2147483647 h 2868"/>
                <a:gd name="T92" fmla="*/ 2147483647 w 1180"/>
                <a:gd name="T93" fmla="*/ 2147483647 h 2868"/>
                <a:gd name="T94" fmla="*/ 2147483647 w 1180"/>
                <a:gd name="T95" fmla="*/ 2147483647 h 2868"/>
                <a:gd name="T96" fmla="*/ 2147483647 w 1180"/>
                <a:gd name="T97" fmla="*/ 2147483647 h 2868"/>
                <a:gd name="T98" fmla="*/ 2147483647 w 1180"/>
                <a:gd name="T99" fmla="*/ 2147483647 h 2868"/>
                <a:gd name="T100" fmla="*/ 2147483647 w 1180"/>
                <a:gd name="T101" fmla="*/ 2147483647 h 2868"/>
                <a:gd name="T102" fmla="*/ 2147483647 w 1180"/>
                <a:gd name="T103" fmla="*/ 2147483647 h 2868"/>
                <a:gd name="T104" fmla="*/ 2147483647 w 1180"/>
                <a:gd name="T105" fmla="*/ 2147483647 h 2868"/>
                <a:gd name="T106" fmla="*/ 2147483647 w 1180"/>
                <a:gd name="T107" fmla="*/ 2147483647 h 2868"/>
                <a:gd name="T108" fmla="*/ 2147483647 w 1180"/>
                <a:gd name="T109" fmla="*/ 2147483647 h 2868"/>
                <a:gd name="T110" fmla="*/ 2147483647 w 1180"/>
                <a:gd name="T111" fmla="*/ 2147483647 h 2868"/>
                <a:gd name="T112" fmla="*/ 2147483647 w 1180"/>
                <a:gd name="T113" fmla="*/ 2147483647 h 2868"/>
                <a:gd name="T114" fmla="*/ 2147483647 w 1180"/>
                <a:gd name="T115" fmla="*/ 2147483647 h 2868"/>
                <a:gd name="T116" fmla="*/ 2147483647 w 1180"/>
                <a:gd name="T117" fmla="*/ 2147483647 h 2868"/>
                <a:gd name="T118" fmla="*/ 2147483647 w 1180"/>
                <a:gd name="T119" fmla="*/ 2147483647 h 2868"/>
                <a:gd name="T120" fmla="*/ 2147483647 w 1180"/>
                <a:gd name="T121" fmla="*/ 0 h 286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1180" h="2868">
                  <a:moveTo>
                    <a:pt x="837" y="0"/>
                  </a:moveTo>
                  <a:lnTo>
                    <a:pt x="790" y="7"/>
                  </a:lnTo>
                  <a:lnTo>
                    <a:pt x="812" y="65"/>
                  </a:lnTo>
                  <a:lnTo>
                    <a:pt x="790" y="125"/>
                  </a:lnTo>
                  <a:lnTo>
                    <a:pt x="801" y="135"/>
                  </a:lnTo>
                  <a:lnTo>
                    <a:pt x="789" y="163"/>
                  </a:lnTo>
                  <a:lnTo>
                    <a:pt x="694" y="147"/>
                  </a:lnTo>
                  <a:lnTo>
                    <a:pt x="673" y="134"/>
                  </a:lnTo>
                  <a:lnTo>
                    <a:pt x="640" y="152"/>
                  </a:lnTo>
                  <a:lnTo>
                    <a:pt x="655" y="213"/>
                  </a:lnTo>
                  <a:lnTo>
                    <a:pt x="635" y="255"/>
                  </a:lnTo>
                  <a:lnTo>
                    <a:pt x="591" y="237"/>
                  </a:lnTo>
                  <a:lnTo>
                    <a:pt x="548" y="283"/>
                  </a:lnTo>
                  <a:lnTo>
                    <a:pt x="538" y="336"/>
                  </a:lnTo>
                  <a:lnTo>
                    <a:pt x="509" y="368"/>
                  </a:lnTo>
                  <a:lnTo>
                    <a:pt x="522" y="410"/>
                  </a:lnTo>
                  <a:lnTo>
                    <a:pt x="524" y="441"/>
                  </a:lnTo>
                  <a:lnTo>
                    <a:pt x="447" y="558"/>
                  </a:lnTo>
                  <a:lnTo>
                    <a:pt x="451" y="600"/>
                  </a:lnTo>
                  <a:lnTo>
                    <a:pt x="415" y="638"/>
                  </a:lnTo>
                  <a:lnTo>
                    <a:pt x="377" y="645"/>
                  </a:lnTo>
                  <a:lnTo>
                    <a:pt x="369" y="798"/>
                  </a:lnTo>
                  <a:lnTo>
                    <a:pt x="301" y="950"/>
                  </a:lnTo>
                  <a:lnTo>
                    <a:pt x="335" y="986"/>
                  </a:lnTo>
                  <a:lnTo>
                    <a:pt x="336" y="1047"/>
                  </a:lnTo>
                  <a:lnTo>
                    <a:pt x="319" y="1076"/>
                  </a:lnTo>
                  <a:lnTo>
                    <a:pt x="242" y="1065"/>
                  </a:lnTo>
                  <a:lnTo>
                    <a:pt x="212" y="1079"/>
                  </a:lnTo>
                  <a:lnTo>
                    <a:pt x="156" y="1161"/>
                  </a:lnTo>
                  <a:lnTo>
                    <a:pt x="165" y="1180"/>
                  </a:lnTo>
                  <a:lnTo>
                    <a:pt x="141" y="1224"/>
                  </a:lnTo>
                  <a:lnTo>
                    <a:pt x="158" y="1290"/>
                  </a:lnTo>
                  <a:lnTo>
                    <a:pt x="146" y="1303"/>
                  </a:lnTo>
                  <a:lnTo>
                    <a:pt x="147" y="1341"/>
                  </a:lnTo>
                  <a:lnTo>
                    <a:pt x="138" y="1368"/>
                  </a:lnTo>
                  <a:lnTo>
                    <a:pt x="160" y="1427"/>
                  </a:lnTo>
                  <a:lnTo>
                    <a:pt x="154" y="1499"/>
                  </a:lnTo>
                  <a:lnTo>
                    <a:pt x="139" y="1515"/>
                  </a:lnTo>
                  <a:lnTo>
                    <a:pt x="138" y="1538"/>
                  </a:lnTo>
                  <a:lnTo>
                    <a:pt x="166" y="1574"/>
                  </a:lnTo>
                  <a:lnTo>
                    <a:pt x="182" y="1581"/>
                  </a:lnTo>
                  <a:lnTo>
                    <a:pt x="207" y="1619"/>
                  </a:lnTo>
                  <a:lnTo>
                    <a:pt x="180" y="1681"/>
                  </a:lnTo>
                  <a:lnTo>
                    <a:pt x="147" y="1688"/>
                  </a:lnTo>
                  <a:lnTo>
                    <a:pt x="148" y="1737"/>
                  </a:lnTo>
                  <a:lnTo>
                    <a:pt x="173" y="1788"/>
                  </a:lnTo>
                  <a:lnTo>
                    <a:pt x="160" y="1825"/>
                  </a:lnTo>
                  <a:lnTo>
                    <a:pt x="162" y="1867"/>
                  </a:lnTo>
                  <a:lnTo>
                    <a:pt x="121" y="1917"/>
                  </a:lnTo>
                  <a:lnTo>
                    <a:pt x="95" y="1919"/>
                  </a:lnTo>
                  <a:lnTo>
                    <a:pt x="97" y="1957"/>
                  </a:lnTo>
                  <a:lnTo>
                    <a:pt x="69" y="1977"/>
                  </a:lnTo>
                  <a:lnTo>
                    <a:pt x="86" y="2035"/>
                  </a:lnTo>
                  <a:lnTo>
                    <a:pt x="63" y="2117"/>
                  </a:lnTo>
                  <a:lnTo>
                    <a:pt x="45" y="2118"/>
                  </a:lnTo>
                  <a:lnTo>
                    <a:pt x="38" y="2081"/>
                  </a:lnTo>
                  <a:lnTo>
                    <a:pt x="17" y="2081"/>
                  </a:lnTo>
                  <a:lnTo>
                    <a:pt x="0" y="2106"/>
                  </a:lnTo>
                  <a:lnTo>
                    <a:pt x="16" y="2137"/>
                  </a:lnTo>
                  <a:lnTo>
                    <a:pt x="6" y="2159"/>
                  </a:lnTo>
                  <a:lnTo>
                    <a:pt x="19" y="2206"/>
                  </a:lnTo>
                  <a:lnTo>
                    <a:pt x="7" y="2222"/>
                  </a:lnTo>
                  <a:lnTo>
                    <a:pt x="16" y="2246"/>
                  </a:lnTo>
                  <a:lnTo>
                    <a:pt x="37" y="2256"/>
                  </a:lnTo>
                  <a:lnTo>
                    <a:pt x="27" y="2279"/>
                  </a:lnTo>
                  <a:lnTo>
                    <a:pt x="62" y="2286"/>
                  </a:lnTo>
                  <a:lnTo>
                    <a:pt x="43" y="2305"/>
                  </a:lnTo>
                  <a:lnTo>
                    <a:pt x="45" y="2319"/>
                  </a:lnTo>
                  <a:lnTo>
                    <a:pt x="61" y="2307"/>
                  </a:lnTo>
                  <a:lnTo>
                    <a:pt x="51" y="2333"/>
                  </a:lnTo>
                  <a:lnTo>
                    <a:pt x="63" y="2352"/>
                  </a:lnTo>
                  <a:lnTo>
                    <a:pt x="53" y="2366"/>
                  </a:lnTo>
                  <a:lnTo>
                    <a:pt x="74" y="2375"/>
                  </a:lnTo>
                  <a:lnTo>
                    <a:pt x="77" y="2419"/>
                  </a:lnTo>
                  <a:lnTo>
                    <a:pt x="86" y="2438"/>
                  </a:lnTo>
                  <a:lnTo>
                    <a:pt x="94" y="2422"/>
                  </a:lnTo>
                  <a:lnTo>
                    <a:pt x="96" y="2448"/>
                  </a:lnTo>
                  <a:lnTo>
                    <a:pt x="107" y="2455"/>
                  </a:lnTo>
                  <a:lnTo>
                    <a:pt x="97" y="2466"/>
                  </a:lnTo>
                  <a:lnTo>
                    <a:pt x="117" y="2506"/>
                  </a:lnTo>
                  <a:lnTo>
                    <a:pt x="124" y="2528"/>
                  </a:lnTo>
                  <a:lnTo>
                    <a:pt x="138" y="2544"/>
                  </a:lnTo>
                  <a:lnTo>
                    <a:pt x="147" y="2547"/>
                  </a:lnTo>
                  <a:lnTo>
                    <a:pt x="155" y="2579"/>
                  </a:lnTo>
                  <a:lnTo>
                    <a:pt x="181" y="2587"/>
                  </a:lnTo>
                  <a:lnTo>
                    <a:pt x="185" y="2615"/>
                  </a:lnTo>
                  <a:lnTo>
                    <a:pt x="177" y="2636"/>
                  </a:lnTo>
                  <a:lnTo>
                    <a:pt x="164" y="2624"/>
                  </a:lnTo>
                  <a:lnTo>
                    <a:pt x="156" y="2631"/>
                  </a:lnTo>
                  <a:lnTo>
                    <a:pt x="176" y="2673"/>
                  </a:lnTo>
                  <a:lnTo>
                    <a:pt x="171" y="2678"/>
                  </a:lnTo>
                  <a:lnTo>
                    <a:pt x="139" y="2668"/>
                  </a:lnTo>
                  <a:lnTo>
                    <a:pt x="141" y="2698"/>
                  </a:lnTo>
                  <a:lnTo>
                    <a:pt x="172" y="2729"/>
                  </a:lnTo>
                  <a:lnTo>
                    <a:pt x="187" y="2778"/>
                  </a:lnTo>
                  <a:lnTo>
                    <a:pt x="200" y="2789"/>
                  </a:lnTo>
                  <a:lnTo>
                    <a:pt x="179" y="2805"/>
                  </a:lnTo>
                  <a:lnTo>
                    <a:pt x="182" y="2840"/>
                  </a:lnTo>
                  <a:lnTo>
                    <a:pt x="165" y="2838"/>
                  </a:lnTo>
                  <a:lnTo>
                    <a:pt x="166" y="2856"/>
                  </a:lnTo>
                  <a:lnTo>
                    <a:pt x="188" y="2853"/>
                  </a:lnTo>
                  <a:lnTo>
                    <a:pt x="212" y="2866"/>
                  </a:lnTo>
                  <a:lnTo>
                    <a:pt x="227" y="2868"/>
                  </a:lnTo>
                  <a:lnTo>
                    <a:pt x="265" y="2846"/>
                  </a:lnTo>
                  <a:lnTo>
                    <a:pt x="281" y="2845"/>
                  </a:lnTo>
                  <a:lnTo>
                    <a:pt x="295" y="2839"/>
                  </a:lnTo>
                  <a:lnTo>
                    <a:pt x="312" y="2853"/>
                  </a:lnTo>
                  <a:lnTo>
                    <a:pt x="331" y="2855"/>
                  </a:lnTo>
                  <a:lnTo>
                    <a:pt x="352" y="2822"/>
                  </a:lnTo>
                  <a:lnTo>
                    <a:pt x="344" y="2795"/>
                  </a:lnTo>
                  <a:lnTo>
                    <a:pt x="332" y="2790"/>
                  </a:lnTo>
                  <a:lnTo>
                    <a:pt x="333" y="2749"/>
                  </a:lnTo>
                  <a:lnTo>
                    <a:pt x="349" y="2743"/>
                  </a:lnTo>
                  <a:lnTo>
                    <a:pt x="373" y="2713"/>
                  </a:lnTo>
                  <a:lnTo>
                    <a:pt x="391" y="2729"/>
                  </a:lnTo>
                  <a:lnTo>
                    <a:pt x="403" y="2719"/>
                  </a:lnTo>
                  <a:lnTo>
                    <a:pt x="400" y="2698"/>
                  </a:lnTo>
                  <a:lnTo>
                    <a:pt x="415" y="2701"/>
                  </a:lnTo>
                  <a:lnTo>
                    <a:pt x="462" y="2695"/>
                  </a:lnTo>
                  <a:lnTo>
                    <a:pt x="469" y="2705"/>
                  </a:lnTo>
                  <a:lnTo>
                    <a:pt x="475" y="2705"/>
                  </a:lnTo>
                  <a:lnTo>
                    <a:pt x="476" y="2688"/>
                  </a:lnTo>
                  <a:lnTo>
                    <a:pt x="491" y="2688"/>
                  </a:lnTo>
                  <a:lnTo>
                    <a:pt x="493" y="2696"/>
                  </a:lnTo>
                  <a:lnTo>
                    <a:pt x="500" y="2688"/>
                  </a:lnTo>
                  <a:lnTo>
                    <a:pt x="519" y="2690"/>
                  </a:lnTo>
                  <a:lnTo>
                    <a:pt x="520" y="2706"/>
                  </a:lnTo>
                  <a:lnTo>
                    <a:pt x="527" y="2708"/>
                  </a:lnTo>
                  <a:lnTo>
                    <a:pt x="547" y="2680"/>
                  </a:lnTo>
                  <a:lnTo>
                    <a:pt x="565" y="2600"/>
                  </a:lnTo>
                  <a:lnTo>
                    <a:pt x="579" y="2592"/>
                  </a:lnTo>
                  <a:lnTo>
                    <a:pt x="582" y="2576"/>
                  </a:lnTo>
                  <a:lnTo>
                    <a:pt x="578" y="2567"/>
                  </a:lnTo>
                  <a:lnTo>
                    <a:pt x="590" y="2561"/>
                  </a:lnTo>
                  <a:lnTo>
                    <a:pt x="590" y="2519"/>
                  </a:lnTo>
                  <a:lnTo>
                    <a:pt x="605" y="2501"/>
                  </a:lnTo>
                  <a:lnTo>
                    <a:pt x="591" y="2472"/>
                  </a:lnTo>
                  <a:lnTo>
                    <a:pt x="613" y="2417"/>
                  </a:lnTo>
                  <a:lnTo>
                    <a:pt x="602" y="2396"/>
                  </a:lnTo>
                  <a:lnTo>
                    <a:pt x="611" y="2389"/>
                  </a:lnTo>
                  <a:lnTo>
                    <a:pt x="610" y="2354"/>
                  </a:lnTo>
                  <a:lnTo>
                    <a:pt x="582" y="2328"/>
                  </a:lnTo>
                  <a:lnTo>
                    <a:pt x="590" y="2314"/>
                  </a:lnTo>
                  <a:lnTo>
                    <a:pt x="620" y="2331"/>
                  </a:lnTo>
                  <a:lnTo>
                    <a:pt x="619" y="2259"/>
                  </a:lnTo>
                  <a:lnTo>
                    <a:pt x="624" y="2236"/>
                  </a:lnTo>
                  <a:lnTo>
                    <a:pt x="590" y="2217"/>
                  </a:lnTo>
                  <a:lnTo>
                    <a:pt x="622" y="2215"/>
                  </a:lnTo>
                  <a:lnTo>
                    <a:pt x="627" y="2203"/>
                  </a:lnTo>
                  <a:lnTo>
                    <a:pt x="581" y="2181"/>
                  </a:lnTo>
                  <a:lnTo>
                    <a:pt x="584" y="2172"/>
                  </a:lnTo>
                  <a:lnTo>
                    <a:pt x="628" y="2182"/>
                  </a:lnTo>
                  <a:lnTo>
                    <a:pt x="675" y="2139"/>
                  </a:lnTo>
                  <a:lnTo>
                    <a:pt x="692" y="2135"/>
                  </a:lnTo>
                  <a:lnTo>
                    <a:pt x="699" y="2102"/>
                  </a:lnTo>
                  <a:lnTo>
                    <a:pt x="711" y="2103"/>
                  </a:lnTo>
                  <a:lnTo>
                    <a:pt x="718" y="2126"/>
                  </a:lnTo>
                  <a:lnTo>
                    <a:pt x="729" y="2129"/>
                  </a:lnTo>
                  <a:lnTo>
                    <a:pt x="744" y="2080"/>
                  </a:lnTo>
                  <a:lnTo>
                    <a:pt x="782" y="2055"/>
                  </a:lnTo>
                  <a:lnTo>
                    <a:pt x="766" y="2037"/>
                  </a:lnTo>
                  <a:lnTo>
                    <a:pt x="794" y="2039"/>
                  </a:lnTo>
                  <a:lnTo>
                    <a:pt x="811" y="2017"/>
                  </a:lnTo>
                  <a:lnTo>
                    <a:pt x="776" y="1992"/>
                  </a:lnTo>
                  <a:lnTo>
                    <a:pt x="808" y="1958"/>
                  </a:lnTo>
                  <a:lnTo>
                    <a:pt x="812" y="1942"/>
                  </a:lnTo>
                  <a:lnTo>
                    <a:pt x="836" y="1943"/>
                  </a:lnTo>
                  <a:lnTo>
                    <a:pt x="817" y="1923"/>
                  </a:lnTo>
                  <a:lnTo>
                    <a:pt x="839" y="1908"/>
                  </a:lnTo>
                  <a:lnTo>
                    <a:pt x="807" y="1858"/>
                  </a:lnTo>
                  <a:lnTo>
                    <a:pt x="775" y="1850"/>
                  </a:lnTo>
                  <a:lnTo>
                    <a:pt x="773" y="1836"/>
                  </a:lnTo>
                  <a:lnTo>
                    <a:pt x="787" y="1832"/>
                  </a:lnTo>
                  <a:lnTo>
                    <a:pt x="725" y="1779"/>
                  </a:lnTo>
                  <a:lnTo>
                    <a:pt x="723" y="1765"/>
                  </a:lnTo>
                  <a:lnTo>
                    <a:pt x="698" y="1763"/>
                  </a:lnTo>
                  <a:lnTo>
                    <a:pt x="688" y="1779"/>
                  </a:lnTo>
                  <a:lnTo>
                    <a:pt x="677" y="1750"/>
                  </a:lnTo>
                  <a:lnTo>
                    <a:pt x="649" y="1745"/>
                  </a:lnTo>
                  <a:lnTo>
                    <a:pt x="647" y="1719"/>
                  </a:lnTo>
                  <a:lnTo>
                    <a:pt x="634" y="1698"/>
                  </a:lnTo>
                  <a:lnTo>
                    <a:pt x="643" y="1687"/>
                  </a:lnTo>
                  <a:lnTo>
                    <a:pt x="634" y="1575"/>
                  </a:lnTo>
                  <a:lnTo>
                    <a:pt x="627" y="1556"/>
                  </a:lnTo>
                  <a:lnTo>
                    <a:pt x="640" y="1540"/>
                  </a:lnTo>
                  <a:lnTo>
                    <a:pt x="656" y="1554"/>
                  </a:lnTo>
                  <a:lnTo>
                    <a:pt x="663" y="1541"/>
                  </a:lnTo>
                  <a:lnTo>
                    <a:pt x="645" y="1498"/>
                  </a:lnTo>
                  <a:lnTo>
                    <a:pt x="668" y="1424"/>
                  </a:lnTo>
                  <a:lnTo>
                    <a:pt x="650" y="1396"/>
                  </a:lnTo>
                  <a:lnTo>
                    <a:pt x="652" y="1387"/>
                  </a:lnTo>
                  <a:lnTo>
                    <a:pt x="680" y="1390"/>
                  </a:lnTo>
                  <a:lnTo>
                    <a:pt x="723" y="1334"/>
                  </a:lnTo>
                  <a:lnTo>
                    <a:pt x="703" y="1316"/>
                  </a:lnTo>
                  <a:lnTo>
                    <a:pt x="722" y="1293"/>
                  </a:lnTo>
                  <a:lnTo>
                    <a:pt x="738" y="1298"/>
                  </a:lnTo>
                  <a:lnTo>
                    <a:pt x="750" y="1279"/>
                  </a:lnTo>
                  <a:lnTo>
                    <a:pt x="739" y="1265"/>
                  </a:lnTo>
                  <a:lnTo>
                    <a:pt x="761" y="1233"/>
                  </a:lnTo>
                  <a:lnTo>
                    <a:pt x="791" y="1224"/>
                  </a:lnTo>
                  <a:lnTo>
                    <a:pt x="820" y="1174"/>
                  </a:lnTo>
                  <a:lnTo>
                    <a:pt x="829" y="1174"/>
                  </a:lnTo>
                  <a:lnTo>
                    <a:pt x="830" y="1148"/>
                  </a:lnTo>
                  <a:lnTo>
                    <a:pt x="848" y="1167"/>
                  </a:lnTo>
                  <a:lnTo>
                    <a:pt x="860" y="1154"/>
                  </a:lnTo>
                  <a:lnTo>
                    <a:pt x="863" y="1137"/>
                  </a:lnTo>
                  <a:lnTo>
                    <a:pt x="929" y="1085"/>
                  </a:lnTo>
                  <a:lnTo>
                    <a:pt x="954" y="1021"/>
                  </a:lnTo>
                  <a:lnTo>
                    <a:pt x="1000" y="947"/>
                  </a:lnTo>
                  <a:lnTo>
                    <a:pt x="954" y="893"/>
                  </a:lnTo>
                  <a:lnTo>
                    <a:pt x="957" y="853"/>
                  </a:lnTo>
                  <a:lnTo>
                    <a:pt x="977" y="832"/>
                  </a:lnTo>
                  <a:lnTo>
                    <a:pt x="984" y="798"/>
                  </a:lnTo>
                  <a:lnTo>
                    <a:pt x="999" y="789"/>
                  </a:lnTo>
                  <a:lnTo>
                    <a:pt x="983" y="772"/>
                  </a:lnTo>
                  <a:lnTo>
                    <a:pt x="1002" y="761"/>
                  </a:lnTo>
                  <a:lnTo>
                    <a:pt x="1018" y="741"/>
                  </a:lnTo>
                  <a:lnTo>
                    <a:pt x="1016" y="729"/>
                  </a:lnTo>
                  <a:lnTo>
                    <a:pt x="1044" y="713"/>
                  </a:lnTo>
                  <a:lnTo>
                    <a:pt x="1041" y="655"/>
                  </a:lnTo>
                  <a:lnTo>
                    <a:pt x="1060" y="660"/>
                  </a:lnTo>
                  <a:lnTo>
                    <a:pt x="1074" y="646"/>
                  </a:lnTo>
                  <a:lnTo>
                    <a:pt x="1106" y="670"/>
                  </a:lnTo>
                  <a:lnTo>
                    <a:pt x="1123" y="647"/>
                  </a:lnTo>
                  <a:lnTo>
                    <a:pt x="1176" y="651"/>
                  </a:lnTo>
                  <a:lnTo>
                    <a:pt x="1180" y="614"/>
                  </a:lnTo>
                  <a:lnTo>
                    <a:pt x="1152" y="576"/>
                  </a:lnTo>
                  <a:lnTo>
                    <a:pt x="1134" y="561"/>
                  </a:lnTo>
                  <a:lnTo>
                    <a:pt x="1123" y="517"/>
                  </a:lnTo>
                  <a:lnTo>
                    <a:pt x="1140" y="501"/>
                  </a:lnTo>
                  <a:lnTo>
                    <a:pt x="1142" y="429"/>
                  </a:lnTo>
                  <a:lnTo>
                    <a:pt x="1101" y="367"/>
                  </a:lnTo>
                  <a:lnTo>
                    <a:pt x="1111" y="347"/>
                  </a:lnTo>
                  <a:lnTo>
                    <a:pt x="1104" y="323"/>
                  </a:lnTo>
                  <a:lnTo>
                    <a:pt x="1084" y="311"/>
                  </a:lnTo>
                  <a:lnTo>
                    <a:pt x="1084" y="288"/>
                  </a:lnTo>
                  <a:lnTo>
                    <a:pt x="1071" y="245"/>
                  </a:lnTo>
                  <a:lnTo>
                    <a:pt x="1086" y="223"/>
                  </a:lnTo>
                  <a:lnTo>
                    <a:pt x="1051" y="182"/>
                  </a:lnTo>
                  <a:lnTo>
                    <a:pt x="1036" y="149"/>
                  </a:lnTo>
                  <a:lnTo>
                    <a:pt x="969" y="115"/>
                  </a:lnTo>
                  <a:lnTo>
                    <a:pt x="941" y="115"/>
                  </a:lnTo>
                  <a:lnTo>
                    <a:pt x="857" y="38"/>
                  </a:lnTo>
                  <a:lnTo>
                    <a:pt x="837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56" name="Freeform 18"/>
            <p:cNvSpPr>
              <a:spLocks/>
            </p:cNvSpPr>
            <p:nvPr/>
          </p:nvSpPr>
          <p:spPr bwMode="auto">
            <a:xfrm>
              <a:off x="4565650" y="4438650"/>
              <a:ext cx="112713" cy="381000"/>
            </a:xfrm>
            <a:custGeom>
              <a:avLst/>
              <a:gdLst>
                <a:gd name="T0" fmla="*/ 2147483647 w 71"/>
                <a:gd name="T1" fmla="*/ 0 h 240"/>
                <a:gd name="T2" fmla="*/ 2147483647 w 71"/>
                <a:gd name="T3" fmla="*/ 2147483647 h 240"/>
                <a:gd name="T4" fmla="*/ 2147483647 w 71"/>
                <a:gd name="T5" fmla="*/ 2147483647 h 240"/>
                <a:gd name="T6" fmla="*/ 2147483647 w 71"/>
                <a:gd name="T7" fmla="*/ 2147483647 h 240"/>
                <a:gd name="T8" fmla="*/ 0 w 71"/>
                <a:gd name="T9" fmla="*/ 2147483647 h 240"/>
                <a:gd name="T10" fmla="*/ 2147483647 w 71"/>
                <a:gd name="T11" fmla="*/ 2147483647 h 240"/>
                <a:gd name="T12" fmla="*/ 2147483647 w 71"/>
                <a:gd name="T13" fmla="*/ 2147483647 h 240"/>
                <a:gd name="T14" fmla="*/ 2147483647 w 71"/>
                <a:gd name="T15" fmla="*/ 2147483647 h 240"/>
                <a:gd name="T16" fmla="*/ 2147483647 w 71"/>
                <a:gd name="T17" fmla="*/ 2147483647 h 240"/>
                <a:gd name="T18" fmla="*/ 2147483647 w 71"/>
                <a:gd name="T19" fmla="*/ 2147483647 h 240"/>
                <a:gd name="T20" fmla="*/ 2147483647 w 71"/>
                <a:gd name="T21" fmla="*/ 2147483647 h 240"/>
                <a:gd name="T22" fmla="*/ 2147483647 w 71"/>
                <a:gd name="T23" fmla="*/ 2147483647 h 240"/>
                <a:gd name="T24" fmla="*/ 2147483647 w 71"/>
                <a:gd name="T25" fmla="*/ 2147483647 h 240"/>
                <a:gd name="T26" fmla="*/ 2147483647 w 71"/>
                <a:gd name="T27" fmla="*/ 0 h 24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71" h="240">
                  <a:moveTo>
                    <a:pt x="62" y="0"/>
                  </a:moveTo>
                  <a:lnTo>
                    <a:pt x="47" y="48"/>
                  </a:lnTo>
                  <a:lnTo>
                    <a:pt x="37" y="87"/>
                  </a:lnTo>
                  <a:lnTo>
                    <a:pt x="17" y="129"/>
                  </a:lnTo>
                  <a:lnTo>
                    <a:pt x="0" y="178"/>
                  </a:lnTo>
                  <a:lnTo>
                    <a:pt x="1" y="240"/>
                  </a:lnTo>
                  <a:lnTo>
                    <a:pt x="29" y="213"/>
                  </a:lnTo>
                  <a:lnTo>
                    <a:pt x="28" y="174"/>
                  </a:lnTo>
                  <a:lnTo>
                    <a:pt x="45" y="120"/>
                  </a:lnTo>
                  <a:lnTo>
                    <a:pt x="57" y="114"/>
                  </a:lnTo>
                  <a:lnTo>
                    <a:pt x="61" y="58"/>
                  </a:lnTo>
                  <a:lnTo>
                    <a:pt x="70" y="35"/>
                  </a:lnTo>
                  <a:lnTo>
                    <a:pt x="71" y="5"/>
                  </a:lnTo>
                  <a:lnTo>
                    <a:pt x="62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57" name="Freeform 19"/>
            <p:cNvSpPr>
              <a:spLocks/>
            </p:cNvSpPr>
            <p:nvPr/>
          </p:nvSpPr>
          <p:spPr bwMode="auto">
            <a:xfrm>
              <a:off x="4852988" y="4213225"/>
              <a:ext cx="180975" cy="374650"/>
            </a:xfrm>
            <a:custGeom>
              <a:avLst/>
              <a:gdLst>
                <a:gd name="T0" fmla="*/ 2147483647 w 114"/>
                <a:gd name="T1" fmla="*/ 2147483647 h 236"/>
                <a:gd name="T2" fmla="*/ 0 w 114"/>
                <a:gd name="T3" fmla="*/ 2147483647 h 236"/>
                <a:gd name="T4" fmla="*/ 2147483647 w 114"/>
                <a:gd name="T5" fmla="*/ 2147483647 h 236"/>
                <a:gd name="T6" fmla="*/ 0 w 114"/>
                <a:gd name="T7" fmla="*/ 2147483647 h 236"/>
                <a:gd name="T8" fmla="*/ 2147483647 w 114"/>
                <a:gd name="T9" fmla="*/ 2147483647 h 236"/>
                <a:gd name="T10" fmla="*/ 2147483647 w 114"/>
                <a:gd name="T11" fmla="*/ 2147483647 h 236"/>
                <a:gd name="T12" fmla="*/ 2147483647 w 114"/>
                <a:gd name="T13" fmla="*/ 2147483647 h 236"/>
                <a:gd name="T14" fmla="*/ 2147483647 w 114"/>
                <a:gd name="T15" fmla="*/ 2147483647 h 236"/>
                <a:gd name="T16" fmla="*/ 2147483647 w 114"/>
                <a:gd name="T17" fmla="*/ 2147483647 h 236"/>
                <a:gd name="T18" fmla="*/ 2147483647 w 114"/>
                <a:gd name="T19" fmla="*/ 2147483647 h 236"/>
                <a:gd name="T20" fmla="*/ 2147483647 w 114"/>
                <a:gd name="T21" fmla="*/ 2147483647 h 236"/>
                <a:gd name="T22" fmla="*/ 2147483647 w 114"/>
                <a:gd name="T23" fmla="*/ 2147483647 h 236"/>
                <a:gd name="T24" fmla="*/ 2147483647 w 114"/>
                <a:gd name="T25" fmla="*/ 2147483647 h 236"/>
                <a:gd name="T26" fmla="*/ 2147483647 w 114"/>
                <a:gd name="T27" fmla="*/ 2147483647 h 236"/>
                <a:gd name="T28" fmla="*/ 2147483647 w 114"/>
                <a:gd name="T29" fmla="*/ 2147483647 h 236"/>
                <a:gd name="T30" fmla="*/ 2147483647 w 114"/>
                <a:gd name="T31" fmla="*/ 2147483647 h 236"/>
                <a:gd name="T32" fmla="*/ 2147483647 w 114"/>
                <a:gd name="T33" fmla="*/ 2147483647 h 236"/>
                <a:gd name="T34" fmla="*/ 2147483647 w 114"/>
                <a:gd name="T35" fmla="*/ 2147483647 h 236"/>
                <a:gd name="T36" fmla="*/ 2147483647 w 114"/>
                <a:gd name="T37" fmla="*/ 0 h 236"/>
                <a:gd name="T38" fmla="*/ 2147483647 w 114"/>
                <a:gd name="T39" fmla="*/ 2147483647 h 236"/>
                <a:gd name="T40" fmla="*/ 2147483647 w 114"/>
                <a:gd name="T41" fmla="*/ 2147483647 h 236"/>
                <a:gd name="T42" fmla="*/ 2147483647 w 114"/>
                <a:gd name="T43" fmla="*/ 2147483647 h 236"/>
                <a:gd name="T44" fmla="*/ 2147483647 w 114"/>
                <a:gd name="T45" fmla="*/ 2147483647 h 236"/>
                <a:gd name="T46" fmla="*/ 2147483647 w 114"/>
                <a:gd name="T47" fmla="*/ 2147483647 h 2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114" h="236">
                  <a:moveTo>
                    <a:pt x="3" y="93"/>
                  </a:moveTo>
                  <a:lnTo>
                    <a:pt x="0" y="114"/>
                  </a:lnTo>
                  <a:lnTo>
                    <a:pt x="12" y="142"/>
                  </a:lnTo>
                  <a:lnTo>
                    <a:pt x="0" y="156"/>
                  </a:lnTo>
                  <a:lnTo>
                    <a:pt x="15" y="191"/>
                  </a:lnTo>
                  <a:lnTo>
                    <a:pt x="5" y="226"/>
                  </a:lnTo>
                  <a:lnTo>
                    <a:pt x="16" y="236"/>
                  </a:lnTo>
                  <a:lnTo>
                    <a:pt x="33" y="222"/>
                  </a:lnTo>
                  <a:lnTo>
                    <a:pt x="46" y="171"/>
                  </a:lnTo>
                  <a:lnTo>
                    <a:pt x="69" y="160"/>
                  </a:lnTo>
                  <a:lnTo>
                    <a:pt x="65" y="146"/>
                  </a:lnTo>
                  <a:lnTo>
                    <a:pt x="86" y="123"/>
                  </a:lnTo>
                  <a:lnTo>
                    <a:pt x="73" y="99"/>
                  </a:lnTo>
                  <a:lnTo>
                    <a:pt x="76" y="60"/>
                  </a:lnTo>
                  <a:lnTo>
                    <a:pt x="90" y="58"/>
                  </a:lnTo>
                  <a:lnTo>
                    <a:pt x="98" y="32"/>
                  </a:lnTo>
                  <a:lnTo>
                    <a:pt x="107" y="26"/>
                  </a:lnTo>
                  <a:lnTo>
                    <a:pt x="114" y="5"/>
                  </a:lnTo>
                  <a:lnTo>
                    <a:pt x="103" y="0"/>
                  </a:lnTo>
                  <a:lnTo>
                    <a:pt x="89" y="18"/>
                  </a:lnTo>
                  <a:lnTo>
                    <a:pt x="65" y="13"/>
                  </a:lnTo>
                  <a:lnTo>
                    <a:pt x="29" y="54"/>
                  </a:lnTo>
                  <a:lnTo>
                    <a:pt x="20" y="89"/>
                  </a:lnTo>
                  <a:lnTo>
                    <a:pt x="3" y="93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58" name="Freeform 20"/>
            <p:cNvSpPr>
              <a:spLocks/>
            </p:cNvSpPr>
            <p:nvPr/>
          </p:nvSpPr>
          <p:spPr bwMode="auto">
            <a:xfrm>
              <a:off x="4135438" y="2516188"/>
              <a:ext cx="101600" cy="182563"/>
            </a:xfrm>
            <a:custGeom>
              <a:avLst/>
              <a:gdLst>
                <a:gd name="T0" fmla="*/ 2147483647 w 64"/>
                <a:gd name="T1" fmla="*/ 0 h 115"/>
                <a:gd name="T2" fmla="*/ 0 w 64"/>
                <a:gd name="T3" fmla="*/ 2147483647 h 115"/>
                <a:gd name="T4" fmla="*/ 2147483647 w 64"/>
                <a:gd name="T5" fmla="*/ 2147483647 h 115"/>
                <a:gd name="T6" fmla="*/ 2147483647 w 64"/>
                <a:gd name="T7" fmla="*/ 2147483647 h 115"/>
                <a:gd name="T8" fmla="*/ 2147483647 w 64"/>
                <a:gd name="T9" fmla="*/ 2147483647 h 115"/>
                <a:gd name="T10" fmla="*/ 2147483647 w 64"/>
                <a:gd name="T11" fmla="*/ 2147483647 h 115"/>
                <a:gd name="T12" fmla="*/ 2147483647 w 64"/>
                <a:gd name="T13" fmla="*/ 2147483647 h 115"/>
                <a:gd name="T14" fmla="*/ 2147483647 w 64"/>
                <a:gd name="T15" fmla="*/ 0 h 11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64" h="115">
                  <a:moveTo>
                    <a:pt x="26" y="0"/>
                  </a:moveTo>
                  <a:lnTo>
                    <a:pt x="0" y="18"/>
                  </a:lnTo>
                  <a:lnTo>
                    <a:pt x="30" y="54"/>
                  </a:lnTo>
                  <a:lnTo>
                    <a:pt x="45" y="115"/>
                  </a:lnTo>
                  <a:lnTo>
                    <a:pt x="64" y="115"/>
                  </a:lnTo>
                  <a:lnTo>
                    <a:pt x="51" y="47"/>
                  </a:lnTo>
                  <a:lnTo>
                    <a:pt x="54" y="26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59" name="Freeform 21"/>
            <p:cNvSpPr>
              <a:spLocks/>
            </p:cNvSpPr>
            <p:nvPr/>
          </p:nvSpPr>
          <p:spPr bwMode="auto">
            <a:xfrm>
              <a:off x="4527550" y="3705225"/>
              <a:ext cx="323850" cy="109538"/>
            </a:xfrm>
            <a:custGeom>
              <a:avLst/>
              <a:gdLst>
                <a:gd name="T0" fmla="*/ 2147483647 w 204"/>
                <a:gd name="T1" fmla="*/ 2147483647 h 69"/>
                <a:gd name="T2" fmla="*/ 2147483647 w 204"/>
                <a:gd name="T3" fmla="*/ 2147483647 h 69"/>
                <a:gd name="T4" fmla="*/ 2147483647 w 204"/>
                <a:gd name="T5" fmla="*/ 2147483647 h 69"/>
                <a:gd name="T6" fmla="*/ 2147483647 w 204"/>
                <a:gd name="T7" fmla="*/ 0 h 69"/>
                <a:gd name="T8" fmla="*/ 2147483647 w 204"/>
                <a:gd name="T9" fmla="*/ 2147483647 h 69"/>
                <a:gd name="T10" fmla="*/ 2147483647 w 204"/>
                <a:gd name="T11" fmla="*/ 2147483647 h 69"/>
                <a:gd name="T12" fmla="*/ 0 w 204"/>
                <a:gd name="T13" fmla="*/ 2147483647 h 69"/>
                <a:gd name="T14" fmla="*/ 2147483647 w 204"/>
                <a:gd name="T15" fmla="*/ 2147483647 h 69"/>
                <a:gd name="T16" fmla="*/ 2147483647 w 204"/>
                <a:gd name="T17" fmla="*/ 2147483647 h 69"/>
                <a:gd name="T18" fmla="*/ 2147483647 w 204"/>
                <a:gd name="T19" fmla="*/ 2147483647 h 69"/>
                <a:gd name="T20" fmla="*/ 2147483647 w 204"/>
                <a:gd name="T21" fmla="*/ 2147483647 h 69"/>
                <a:gd name="T22" fmla="*/ 2147483647 w 204"/>
                <a:gd name="T23" fmla="*/ 2147483647 h 69"/>
                <a:gd name="T24" fmla="*/ 2147483647 w 204"/>
                <a:gd name="T25" fmla="*/ 2147483647 h 69"/>
                <a:gd name="T26" fmla="*/ 2147483647 w 204"/>
                <a:gd name="T27" fmla="*/ 2147483647 h 69"/>
                <a:gd name="T28" fmla="*/ 2147483647 w 204"/>
                <a:gd name="T29" fmla="*/ 2147483647 h 69"/>
                <a:gd name="T30" fmla="*/ 2147483647 w 204"/>
                <a:gd name="T31" fmla="*/ 2147483647 h 69"/>
                <a:gd name="T32" fmla="*/ 2147483647 w 204"/>
                <a:gd name="T33" fmla="*/ 2147483647 h 69"/>
                <a:gd name="T34" fmla="*/ 2147483647 w 204"/>
                <a:gd name="T35" fmla="*/ 2147483647 h 69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204" h="69">
                  <a:moveTo>
                    <a:pt x="204" y="69"/>
                  </a:moveTo>
                  <a:lnTo>
                    <a:pt x="140" y="16"/>
                  </a:lnTo>
                  <a:lnTo>
                    <a:pt x="105" y="26"/>
                  </a:lnTo>
                  <a:lnTo>
                    <a:pt x="75" y="0"/>
                  </a:lnTo>
                  <a:lnTo>
                    <a:pt x="54" y="14"/>
                  </a:lnTo>
                  <a:lnTo>
                    <a:pt x="12" y="15"/>
                  </a:lnTo>
                  <a:lnTo>
                    <a:pt x="0" y="41"/>
                  </a:lnTo>
                  <a:lnTo>
                    <a:pt x="11" y="46"/>
                  </a:lnTo>
                  <a:lnTo>
                    <a:pt x="49" y="42"/>
                  </a:lnTo>
                  <a:lnTo>
                    <a:pt x="60" y="28"/>
                  </a:lnTo>
                  <a:lnTo>
                    <a:pt x="74" y="31"/>
                  </a:lnTo>
                  <a:lnTo>
                    <a:pt x="77" y="38"/>
                  </a:lnTo>
                  <a:lnTo>
                    <a:pt x="102" y="40"/>
                  </a:lnTo>
                  <a:lnTo>
                    <a:pt x="118" y="64"/>
                  </a:lnTo>
                  <a:lnTo>
                    <a:pt x="141" y="67"/>
                  </a:lnTo>
                  <a:lnTo>
                    <a:pt x="148" y="55"/>
                  </a:lnTo>
                  <a:lnTo>
                    <a:pt x="186" y="59"/>
                  </a:lnTo>
                  <a:lnTo>
                    <a:pt x="204" y="6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60" name="Freeform 22"/>
            <p:cNvSpPr>
              <a:spLocks/>
            </p:cNvSpPr>
            <p:nvPr/>
          </p:nvSpPr>
          <p:spPr bwMode="auto">
            <a:xfrm>
              <a:off x="4340225" y="3806825"/>
              <a:ext cx="174625" cy="74613"/>
            </a:xfrm>
            <a:custGeom>
              <a:avLst/>
              <a:gdLst>
                <a:gd name="T0" fmla="*/ 2147483647 w 110"/>
                <a:gd name="T1" fmla="*/ 2147483647 h 47"/>
                <a:gd name="T2" fmla="*/ 2147483647 w 110"/>
                <a:gd name="T3" fmla="*/ 2147483647 h 47"/>
                <a:gd name="T4" fmla="*/ 2147483647 w 110"/>
                <a:gd name="T5" fmla="*/ 2147483647 h 47"/>
                <a:gd name="T6" fmla="*/ 2147483647 w 110"/>
                <a:gd name="T7" fmla="*/ 2147483647 h 47"/>
                <a:gd name="T8" fmla="*/ 2147483647 w 110"/>
                <a:gd name="T9" fmla="*/ 2147483647 h 47"/>
                <a:gd name="T10" fmla="*/ 2147483647 w 110"/>
                <a:gd name="T11" fmla="*/ 2147483647 h 47"/>
                <a:gd name="T12" fmla="*/ 0 w 110"/>
                <a:gd name="T13" fmla="*/ 2147483647 h 47"/>
                <a:gd name="T14" fmla="*/ 2147483647 w 110"/>
                <a:gd name="T15" fmla="*/ 0 h 47"/>
                <a:gd name="T16" fmla="*/ 2147483647 w 110"/>
                <a:gd name="T17" fmla="*/ 2147483647 h 47"/>
                <a:gd name="T18" fmla="*/ 2147483647 w 110"/>
                <a:gd name="T19" fmla="*/ 2147483647 h 47"/>
                <a:gd name="T20" fmla="*/ 2147483647 w 110"/>
                <a:gd name="T21" fmla="*/ 2147483647 h 47"/>
                <a:gd name="T22" fmla="*/ 2147483647 w 110"/>
                <a:gd name="T23" fmla="*/ 2147483647 h 4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10" h="47">
                  <a:moveTo>
                    <a:pt x="98" y="4"/>
                  </a:moveTo>
                  <a:lnTo>
                    <a:pt x="110" y="18"/>
                  </a:lnTo>
                  <a:lnTo>
                    <a:pt x="62" y="43"/>
                  </a:lnTo>
                  <a:lnTo>
                    <a:pt x="42" y="47"/>
                  </a:lnTo>
                  <a:lnTo>
                    <a:pt x="31" y="24"/>
                  </a:lnTo>
                  <a:lnTo>
                    <a:pt x="9" y="23"/>
                  </a:lnTo>
                  <a:lnTo>
                    <a:pt x="0" y="11"/>
                  </a:lnTo>
                  <a:lnTo>
                    <a:pt x="19" y="0"/>
                  </a:lnTo>
                  <a:lnTo>
                    <a:pt x="47" y="8"/>
                  </a:lnTo>
                  <a:lnTo>
                    <a:pt x="58" y="15"/>
                  </a:lnTo>
                  <a:lnTo>
                    <a:pt x="78" y="1"/>
                  </a:lnTo>
                  <a:lnTo>
                    <a:pt x="98" y="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81" name="Freeform 23"/>
            <p:cNvSpPr>
              <a:spLocks/>
            </p:cNvSpPr>
            <p:nvPr/>
          </p:nvSpPr>
          <p:spPr bwMode="auto">
            <a:xfrm>
              <a:off x="3843338" y="3792538"/>
              <a:ext cx="303213" cy="325438"/>
            </a:xfrm>
            <a:custGeom>
              <a:avLst/>
              <a:gdLst>
                <a:gd name="T0" fmla="*/ 2147483647 w 191"/>
                <a:gd name="T1" fmla="*/ 2147483647 h 205"/>
                <a:gd name="T2" fmla="*/ 2147483647 w 191"/>
                <a:gd name="T3" fmla="*/ 0 h 205"/>
                <a:gd name="T4" fmla="*/ 2147483647 w 191"/>
                <a:gd name="T5" fmla="*/ 2147483647 h 205"/>
                <a:gd name="T6" fmla="*/ 2147483647 w 191"/>
                <a:gd name="T7" fmla="*/ 2147483647 h 205"/>
                <a:gd name="T8" fmla="*/ 2147483647 w 191"/>
                <a:gd name="T9" fmla="*/ 2147483647 h 205"/>
                <a:gd name="T10" fmla="*/ 2147483647 w 191"/>
                <a:gd name="T11" fmla="*/ 2147483647 h 205"/>
                <a:gd name="T12" fmla="*/ 2147483647 w 191"/>
                <a:gd name="T13" fmla="*/ 2147483647 h 205"/>
                <a:gd name="T14" fmla="*/ 2147483647 w 191"/>
                <a:gd name="T15" fmla="*/ 2147483647 h 205"/>
                <a:gd name="T16" fmla="*/ 2147483647 w 191"/>
                <a:gd name="T17" fmla="*/ 2147483647 h 205"/>
                <a:gd name="T18" fmla="*/ 2147483647 w 191"/>
                <a:gd name="T19" fmla="*/ 2147483647 h 205"/>
                <a:gd name="T20" fmla="*/ 2147483647 w 191"/>
                <a:gd name="T21" fmla="*/ 2147483647 h 205"/>
                <a:gd name="T22" fmla="*/ 2147483647 w 191"/>
                <a:gd name="T23" fmla="*/ 2147483647 h 205"/>
                <a:gd name="T24" fmla="*/ 2147483647 w 191"/>
                <a:gd name="T25" fmla="*/ 2147483647 h 205"/>
                <a:gd name="T26" fmla="*/ 2147483647 w 191"/>
                <a:gd name="T27" fmla="*/ 2147483647 h 205"/>
                <a:gd name="T28" fmla="*/ 2147483647 w 191"/>
                <a:gd name="T29" fmla="*/ 2147483647 h 205"/>
                <a:gd name="T30" fmla="*/ 0 w 191"/>
                <a:gd name="T31" fmla="*/ 2147483647 h 205"/>
                <a:gd name="T32" fmla="*/ 2147483647 w 191"/>
                <a:gd name="T33" fmla="*/ 2147483647 h 205"/>
                <a:gd name="T34" fmla="*/ 2147483647 w 191"/>
                <a:gd name="T35" fmla="*/ 2147483647 h 205"/>
                <a:gd name="T36" fmla="*/ 2147483647 w 191"/>
                <a:gd name="T37" fmla="*/ 2147483647 h 205"/>
                <a:gd name="T38" fmla="*/ 2147483647 w 191"/>
                <a:gd name="T39" fmla="*/ 2147483647 h 205"/>
                <a:gd name="T40" fmla="*/ 2147483647 w 191"/>
                <a:gd name="T41" fmla="*/ 2147483647 h 205"/>
                <a:gd name="T42" fmla="*/ 2147483647 w 191"/>
                <a:gd name="T43" fmla="*/ 2147483647 h 205"/>
                <a:gd name="T44" fmla="*/ 2147483647 w 191"/>
                <a:gd name="T45" fmla="*/ 2147483647 h 205"/>
                <a:gd name="T46" fmla="*/ 2147483647 w 191"/>
                <a:gd name="T47" fmla="*/ 2147483647 h 205"/>
                <a:gd name="T48" fmla="*/ 2147483647 w 191"/>
                <a:gd name="T49" fmla="*/ 2147483647 h 205"/>
                <a:gd name="T50" fmla="*/ 2147483647 w 191"/>
                <a:gd name="T51" fmla="*/ 2147483647 h 205"/>
                <a:gd name="T52" fmla="*/ 2147483647 w 191"/>
                <a:gd name="T53" fmla="*/ 2147483647 h 205"/>
                <a:gd name="T54" fmla="*/ 2147483647 w 191"/>
                <a:gd name="T55" fmla="*/ 2147483647 h 205"/>
                <a:gd name="T56" fmla="*/ 2147483647 w 191"/>
                <a:gd name="T57" fmla="*/ 2147483647 h 205"/>
                <a:gd name="T58" fmla="*/ 2147483647 w 191"/>
                <a:gd name="T59" fmla="*/ 2147483647 h 205"/>
                <a:gd name="T60" fmla="*/ 2147483647 w 191"/>
                <a:gd name="T61" fmla="*/ 2147483647 h 205"/>
                <a:gd name="T62" fmla="*/ 2147483647 w 191"/>
                <a:gd name="T63" fmla="*/ 2147483647 h 20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91" h="205">
                  <a:moveTo>
                    <a:pt x="181" y="20"/>
                  </a:moveTo>
                  <a:lnTo>
                    <a:pt x="139" y="0"/>
                  </a:lnTo>
                  <a:lnTo>
                    <a:pt x="113" y="7"/>
                  </a:lnTo>
                  <a:lnTo>
                    <a:pt x="101" y="23"/>
                  </a:lnTo>
                  <a:lnTo>
                    <a:pt x="85" y="8"/>
                  </a:lnTo>
                  <a:lnTo>
                    <a:pt x="87" y="41"/>
                  </a:lnTo>
                  <a:lnTo>
                    <a:pt x="100" y="92"/>
                  </a:lnTo>
                  <a:lnTo>
                    <a:pt x="93" y="97"/>
                  </a:lnTo>
                  <a:lnTo>
                    <a:pt x="79" y="92"/>
                  </a:lnTo>
                  <a:lnTo>
                    <a:pt x="75" y="71"/>
                  </a:lnTo>
                  <a:lnTo>
                    <a:pt x="56" y="64"/>
                  </a:lnTo>
                  <a:lnTo>
                    <a:pt x="32" y="84"/>
                  </a:lnTo>
                  <a:lnTo>
                    <a:pt x="34" y="109"/>
                  </a:lnTo>
                  <a:lnTo>
                    <a:pt x="22" y="123"/>
                  </a:lnTo>
                  <a:lnTo>
                    <a:pt x="31" y="154"/>
                  </a:lnTo>
                  <a:lnTo>
                    <a:pt x="0" y="197"/>
                  </a:lnTo>
                  <a:lnTo>
                    <a:pt x="16" y="205"/>
                  </a:lnTo>
                  <a:lnTo>
                    <a:pt x="30" y="184"/>
                  </a:lnTo>
                  <a:lnTo>
                    <a:pt x="51" y="187"/>
                  </a:lnTo>
                  <a:lnTo>
                    <a:pt x="83" y="141"/>
                  </a:lnTo>
                  <a:lnTo>
                    <a:pt x="92" y="146"/>
                  </a:lnTo>
                  <a:lnTo>
                    <a:pt x="81" y="183"/>
                  </a:lnTo>
                  <a:lnTo>
                    <a:pt x="88" y="188"/>
                  </a:lnTo>
                  <a:lnTo>
                    <a:pt x="124" y="140"/>
                  </a:lnTo>
                  <a:lnTo>
                    <a:pt x="146" y="131"/>
                  </a:lnTo>
                  <a:lnTo>
                    <a:pt x="150" y="114"/>
                  </a:lnTo>
                  <a:lnTo>
                    <a:pt x="167" y="105"/>
                  </a:lnTo>
                  <a:lnTo>
                    <a:pt x="175" y="78"/>
                  </a:lnTo>
                  <a:lnTo>
                    <a:pt x="191" y="76"/>
                  </a:lnTo>
                  <a:lnTo>
                    <a:pt x="191" y="67"/>
                  </a:lnTo>
                  <a:lnTo>
                    <a:pt x="173" y="59"/>
                  </a:lnTo>
                  <a:lnTo>
                    <a:pt x="181" y="2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85" name="Freeform 24"/>
            <p:cNvSpPr>
              <a:spLocks/>
            </p:cNvSpPr>
            <p:nvPr/>
          </p:nvSpPr>
          <p:spPr bwMode="auto">
            <a:xfrm>
              <a:off x="4141788" y="3989388"/>
              <a:ext cx="139700" cy="333375"/>
            </a:xfrm>
            <a:custGeom>
              <a:avLst/>
              <a:gdLst>
                <a:gd name="T0" fmla="*/ 2147483647 w 88"/>
                <a:gd name="T1" fmla="*/ 0 h 210"/>
                <a:gd name="T2" fmla="*/ 2147483647 w 88"/>
                <a:gd name="T3" fmla="*/ 2147483647 h 210"/>
                <a:gd name="T4" fmla="*/ 2147483647 w 88"/>
                <a:gd name="T5" fmla="*/ 2147483647 h 210"/>
                <a:gd name="T6" fmla="*/ 2147483647 w 88"/>
                <a:gd name="T7" fmla="*/ 2147483647 h 210"/>
                <a:gd name="T8" fmla="*/ 2147483647 w 88"/>
                <a:gd name="T9" fmla="*/ 2147483647 h 210"/>
                <a:gd name="T10" fmla="*/ 0 w 88"/>
                <a:gd name="T11" fmla="*/ 2147483647 h 210"/>
                <a:gd name="T12" fmla="*/ 2147483647 w 88"/>
                <a:gd name="T13" fmla="*/ 2147483647 h 210"/>
                <a:gd name="T14" fmla="*/ 2147483647 w 88"/>
                <a:gd name="T15" fmla="*/ 2147483647 h 210"/>
                <a:gd name="T16" fmla="*/ 2147483647 w 88"/>
                <a:gd name="T17" fmla="*/ 2147483647 h 210"/>
                <a:gd name="T18" fmla="*/ 2147483647 w 88"/>
                <a:gd name="T19" fmla="*/ 2147483647 h 210"/>
                <a:gd name="T20" fmla="*/ 2147483647 w 88"/>
                <a:gd name="T21" fmla="*/ 2147483647 h 210"/>
                <a:gd name="T22" fmla="*/ 2147483647 w 88"/>
                <a:gd name="T23" fmla="*/ 2147483647 h 210"/>
                <a:gd name="T24" fmla="*/ 2147483647 w 88"/>
                <a:gd name="T25" fmla="*/ 2147483647 h 210"/>
                <a:gd name="T26" fmla="*/ 2147483647 w 88"/>
                <a:gd name="T27" fmla="*/ 0 h 21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88" h="210">
                  <a:moveTo>
                    <a:pt x="84" y="0"/>
                  </a:moveTo>
                  <a:lnTo>
                    <a:pt x="48" y="36"/>
                  </a:lnTo>
                  <a:lnTo>
                    <a:pt x="47" y="51"/>
                  </a:lnTo>
                  <a:lnTo>
                    <a:pt x="13" y="120"/>
                  </a:lnTo>
                  <a:lnTo>
                    <a:pt x="13" y="157"/>
                  </a:lnTo>
                  <a:lnTo>
                    <a:pt x="0" y="178"/>
                  </a:lnTo>
                  <a:lnTo>
                    <a:pt x="7" y="210"/>
                  </a:lnTo>
                  <a:lnTo>
                    <a:pt x="42" y="165"/>
                  </a:lnTo>
                  <a:lnTo>
                    <a:pt x="53" y="109"/>
                  </a:lnTo>
                  <a:lnTo>
                    <a:pt x="70" y="70"/>
                  </a:lnTo>
                  <a:lnTo>
                    <a:pt x="87" y="54"/>
                  </a:lnTo>
                  <a:lnTo>
                    <a:pt x="83" y="35"/>
                  </a:lnTo>
                  <a:lnTo>
                    <a:pt x="88" y="16"/>
                  </a:lnTo>
                  <a:lnTo>
                    <a:pt x="84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86" name="Freeform 25"/>
            <p:cNvSpPr>
              <a:spLocks/>
            </p:cNvSpPr>
            <p:nvPr/>
          </p:nvSpPr>
          <p:spPr bwMode="auto">
            <a:xfrm>
              <a:off x="4195763" y="3235325"/>
              <a:ext cx="107950" cy="127000"/>
            </a:xfrm>
            <a:custGeom>
              <a:avLst/>
              <a:gdLst>
                <a:gd name="T0" fmla="*/ 2147483647 w 68"/>
                <a:gd name="T1" fmla="*/ 0 h 80"/>
                <a:gd name="T2" fmla="*/ 0 w 68"/>
                <a:gd name="T3" fmla="*/ 2147483647 h 80"/>
                <a:gd name="T4" fmla="*/ 2147483647 w 68"/>
                <a:gd name="T5" fmla="*/ 2147483647 h 80"/>
                <a:gd name="T6" fmla="*/ 2147483647 w 68"/>
                <a:gd name="T7" fmla="*/ 2147483647 h 80"/>
                <a:gd name="T8" fmla="*/ 2147483647 w 68"/>
                <a:gd name="T9" fmla="*/ 2147483647 h 80"/>
                <a:gd name="T10" fmla="*/ 2147483647 w 68"/>
                <a:gd name="T11" fmla="*/ 2147483647 h 80"/>
                <a:gd name="T12" fmla="*/ 2147483647 w 68"/>
                <a:gd name="T13" fmla="*/ 2147483647 h 80"/>
                <a:gd name="T14" fmla="*/ 2147483647 w 68"/>
                <a:gd name="T15" fmla="*/ 2147483647 h 80"/>
                <a:gd name="T16" fmla="*/ 2147483647 w 68"/>
                <a:gd name="T17" fmla="*/ 2147483647 h 80"/>
                <a:gd name="T18" fmla="*/ 2147483647 w 68"/>
                <a:gd name="T19" fmla="*/ 0 h 8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68" h="80">
                  <a:moveTo>
                    <a:pt x="20" y="0"/>
                  </a:moveTo>
                  <a:lnTo>
                    <a:pt x="0" y="4"/>
                  </a:lnTo>
                  <a:lnTo>
                    <a:pt x="13" y="27"/>
                  </a:lnTo>
                  <a:lnTo>
                    <a:pt x="10" y="46"/>
                  </a:lnTo>
                  <a:lnTo>
                    <a:pt x="40" y="70"/>
                  </a:lnTo>
                  <a:lnTo>
                    <a:pt x="49" y="63"/>
                  </a:lnTo>
                  <a:lnTo>
                    <a:pt x="68" y="80"/>
                  </a:lnTo>
                  <a:lnTo>
                    <a:pt x="66" y="54"/>
                  </a:lnTo>
                  <a:lnTo>
                    <a:pt x="24" y="23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</p:grpSp>
      <p:grpSp>
        <p:nvGrpSpPr>
          <p:cNvPr id="33813" name="Grupp 4"/>
          <p:cNvGrpSpPr>
            <a:grpSpLocks/>
          </p:cNvGrpSpPr>
          <p:nvPr/>
        </p:nvGrpSpPr>
        <p:grpSpPr bwMode="auto">
          <a:xfrm>
            <a:off x="6284088" y="912813"/>
            <a:ext cx="1548963" cy="4049711"/>
            <a:chOff x="7469361" y="1854508"/>
            <a:chExt cx="1664764" cy="4350253"/>
          </a:xfrm>
        </p:grpSpPr>
        <p:sp>
          <p:nvSpPr>
            <p:cNvPr id="61" name="Ellips 60"/>
            <p:cNvSpPr/>
            <p:nvPr/>
          </p:nvSpPr>
          <p:spPr>
            <a:xfrm>
              <a:off x="8293582" y="3581990"/>
              <a:ext cx="145026" cy="143246"/>
            </a:xfrm>
            <a:prstGeom prst="ellipse">
              <a:avLst/>
            </a:prstGeom>
            <a:solidFill>
              <a:srgbClr val="52A259"/>
            </a:solidFill>
            <a:ln w="254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 kern="0">
                <a:solidFill>
                  <a:srgbClr val="FFFFFF"/>
                </a:solidFill>
                <a:latin typeface="NeueHaasGroteskText Pro"/>
                <a:cs typeface="+mn-cs"/>
              </a:endParaRPr>
            </a:p>
          </p:txBody>
        </p:sp>
        <p:sp>
          <p:nvSpPr>
            <p:cNvPr id="62" name="Ellips 61"/>
            <p:cNvSpPr/>
            <p:nvPr/>
          </p:nvSpPr>
          <p:spPr>
            <a:xfrm>
              <a:off x="8745289" y="3365416"/>
              <a:ext cx="145026" cy="143246"/>
            </a:xfrm>
            <a:prstGeom prst="ellipse">
              <a:avLst/>
            </a:prstGeom>
            <a:solidFill>
              <a:srgbClr val="52A259"/>
            </a:solidFill>
            <a:ln w="254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 kern="0">
                <a:solidFill>
                  <a:srgbClr val="FFFFFF"/>
                </a:solidFill>
                <a:latin typeface="NeueHaasGroteskText Pro"/>
                <a:cs typeface="+mn-cs"/>
              </a:endParaRPr>
            </a:p>
          </p:txBody>
        </p:sp>
        <p:sp>
          <p:nvSpPr>
            <p:cNvPr id="63" name="Ellips 62"/>
            <p:cNvSpPr/>
            <p:nvPr/>
          </p:nvSpPr>
          <p:spPr>
            <a:xfrm>
              <a:off x="7748812" y="4444879"/>
              <a:ext cx="143319" cy="144952"/>
            </a:xfrm>
            <a:prstGeom prst="ellipse">
              <a:avLst/>
            </a:prstGeom>
            <a:solidFill>
              <a:srgbClr val="52A259"/>
            </a:solidFill>
            <a:ln w="254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 kern="0">
                <a:solidFill>
                  <a:srgbClr val="FFFFFF"/>
                </a:solidFill>
                <a:latin typeface="NeueHaasGroteskText Pro"/>
                <a:cs typeface="+mn-cs"/>
              </a:endParaRPr>
            </a:p>
          </p:txBody>
        </p:sp>
        <p:sp>
          <p:nvSpPr>
            <p:cNvPr id="64" name="Ellips 63"/>
            <p:cNvSpPr/>
            <p:nvPr/>
          </p:nvSpPr>
          <p:spPr>
            <a:xfrm>
              <a:off x="8599912" y="4781481"/>
              <a:ext cx="145025" cy="143246"/>
            </a:xfrm>
            <a:prstGeom prst="ellipse">
              <a:avLst/>
            </a:prstGeom>
            <a:solidFill>
              <a:srgbClr val="52A259"/>
            </a:solidFill>
            <a:ln w="254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 kern="0">
                <a:solidFill>
                  <a:srgbClr val="FFFFFF"/>
                </a:solidFill>
                <a:latin typeface="NeueHaasGroteskText Pro"/>
                <a:cs typeface="+mn-cs"/>
              </a:endParaRPr>
            </a:p>
          </p:txBody>
        </p:sp>
        <p:sp>
          <p:nvSpPr>
            <p:cNvPr id="65" name="Ellips 64"/>
            <p:cNvSpPr/>
            <p:nvPr/>
          </p:nvSpPr>
          <p:spPr>
            <a:xfrm>
              <a:off x="7895856" y="5537985"/>
              <a:ext cx="143319" cy="143246"/>
            </a:xfrm>
            <a:prstGeom prst="ellipse">
              <a:avLst/>
            </a:prstGeom>
            <a:solidFill>
              <a:srgbClr val="52A259"/>
            </a:solidFill>
            <a:ln w="254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 kern="0">
                <a:solidFill>
                  <a:srgbClr val="FFFFFF"/>
                </a:solidFill>
                <a:latin typeface="NeueHaasGroteskText Pro"/>
                <a:cs typeface="+mn-cs"/>
              </a:endParaRPr>
            </a:p>
          </p:txBody>
        </p:sp>
        <p:sp>
          <p:nvSpPr>
            <p:cNvPr id="66" name="Ellips 65"/>
            <p:cNvSpPr/>
            <p:nvPr/>
          </p:nvSpPr>
          <p:spPr>
            <a:xfrm>
              <a:off x="8421254" y="4108932"/>
              <a:ext cx="143319" cy="144951"/>
            </a:xfrm>
            <a:prstGeom prst="ellipse">
              <a:avLst/>
            </a:prstGeom>
            <a:solidFill>
              <a:srgbClr val="52A259"/>
            </a:solidFill>
            <a:ln w="254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 kern="0">
                <a:solidFill>
                  <a:srgbClr val="FFFFFF"/>
                </a:solidFill>
                <a:latin typeface="NeueHaasGroteskText Pro"/>
                <a:cs typeface="+mn-cs"/>
              </a:endParaRPr>
            </a:p>
          </p:txBody>
        </p:sp>
        <p:sp>
          <p:nvSpPr>
            <p:cNvPr id="67" name="Ellips 66"/>
            <p:cNvSpPr/>
            <p:nvPr/>
          </p:nvSpPr>
          <p:spPr>
            <a:xfrm>
              <a:off x="8990806" y="2717397"/>
              <a:ext cx="143319" cy="143246"/>
            </a:xfrm>
            <a:prstGeom prst="ellipse">
              <a:avLst/>
            </a:prstGeom>
            <a:solidFill>
              <a:srgbClr val="52A259"/>
            </a:solidFill>
            <a:ln w="254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 kern="0">
                <a:solidFill>
                  <a:srgbClr val="FFFFFF"/>
                </a:solidFill>
                <a:latin typeface="NeueHaasGroteskText Pro"/>
                <a:cs typeface="+mn-cs"/>
              </a:endParaRPr>
            </a:p>
          </p:txBody>
        </p:sp>
        <p:sp>
          <p:nvSpPr>
            <p:cNvPr id="68" name="Ellips 67"/>
            <p:cNvSpPr/>
            <p:nvPr/>
          </p:nvSpPr>
          <p:spPr>
            <a:xfrm>
              <a:off x="8458946" y="2647478"/>
              <a:ext cx="143319" cy="144952"/>
            </a:xfrm>
            <a:prstGeom prst="ellipse">
              <a:avLst/>
            </a:prstGeom>
            <a:solidFill>
              <a:srgbClr val="52A259"/>
            </a:solidFill>
            <a:ln w="254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 kern="0">
                <a:solidFill>
                  <a:srgbClr val="FFFFFF"/>
                </a:solidFill>
                <a:latin typeface="NeueHaasGroteskText Pro"/>
                <a:cs typeface="+mn-cs"/>
              </a:endParaRPr>
            </a:p>
          </p:txBody>
        </p:sp>
        <p:sp>
          <p:nvSpPr>
            <p:cNvPr id="69" name="Ellips 68"/>
            <p:cNvSpPr/>
            <p:nvPr/>
          </p:nvSpPr>
          <p:spPr>
            <a:xfrm>
              <a:off x="8394603" y="5690021"/>
              <a:ext cx="143319" cy="143246"/>
            </a:xfrm>
            <a:prstGeom prst="ellipse">
              <a:avLst/>
            </a:prstGeom>
            <a:solidFill>
              <a:srgbClr val="52A259"/>
            </a:solidFill>
            <a:ln w="254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 kern="0">
                <a:solidFill>
                  <a:srgbClr val="FFFFFF"/>
                </a:solidFill>
                <a:latin typeface="NeueHaasGroteskText Pro"/>
                <a:cs typeface="+mn-cs"/>
              </a:endParaRPr>
            </a:p>
          </p:txBody>
        </p:sp>
        <p:sp>
          <p:nvSpPr>
            <p:cNvPr id="70" name="Ellips 69"/>
            <p:cNvSpPr/>
            <p:nvPr/>
          </p:nvSpPr>
          <p:spPr>
            <a:xfrm>
              <a:off x="7895856" y="6061515"/>
              <a:ext cx="145025" cy="143246"/>
            </a:xfrm>
            <a:prstGeom prst="ellipse">
              <a:avLst/>
            </a:prstGeom>
            <a:solidFill>
              <a:srgbClr val="52A259"/>
            </a:solidFill>
            <a:ln w="254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 kern="0">
                <a:solidFill>
                  <a:srgbClr val="FFFFFF"/>
                </a:solidFill>
                <a:latin typeface="NeueHaasGroteskText Pro"/>
                <a:cs typeface="+mn-cs"/>
              </a:endParaRPr>
            </a:p>
          </p:txBody>
        </p:sp>
        <p:sp>
          <p:nvSpPr>
            <p:cNvPr id="71" name="Ellips 70"/>
            <p:cNvSpPr/>
            <p:nvPr/>
          </p:nvSpPr>
          <p:spPr>
            <a:xfrm>
              <a:off x="8511838" y="4518208"/>
              <a:ext cx="143319" cy="143246"/>
            </a:xfrm>
            <a:prstGeom prst="ellipse">
              <a:avLst/>
            </a:prstGeom>
            <a:solidFill>
              <a:srgbClr val="52A259"/>
            </a:solidFill>
            <a:ln w="254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 kern="0">
                <a:solidFill>
                  <a:srgbClr val="FFFFFF"/>
                </a:solidFill>
                <a:latin typeface="NeueHaasGroteskText Pro"/>
                <a:cs typeface="+mn-cs"/>
              </a:endParaRPr>
            </a:p>
          </p:txBody>
        </p:sp>
        <p:sp>
          <p:nvSpPr>
            <p:cNvPr id="72" name="Ellips 71"/>
            <p:cNvSpPr/>
            <p:nvPr/>
          </p:nvSpPr>
          <p:spPr>
            <a:xfrm>
              <a:off x="8107472" y="5021275"/>
              <a:ext cx="143319" cy="144952"/>
            </a:xfrm>
            <a:prstGeom prst="ellipse">
              <a:avLst/>
            </a:prstGeom>
            <a:solidFill>
              <a:srgbClr val="52A259"/>
            </a:solidFill>
            <a:ln w="254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 kern="0">
                <a:solidFill>
                  <a:srgbClr val="FFFFFF"/>
                </a:solidFill>
                <a:latin typeface="NeueHaasGroteskText Pro"/>
                <a:cs typeface="+mn-cs"/>
              </a:endParaRPr>
            </a:p>
          </p:txBody>
        </p:sp>
        <p:sp>
          <p:nvSpPr>
            <p:cNvPr id="73" name="Ellips 72"/>
            <p:cNvSpPr/>
            <p:nvPr/>
          </p:nvSpPr>
          <p:spPr>
            <a:xfrm>
              <a:off x="8050203" y="3870189"/>
              <a:ext cx="143319" cy="143246"/>
            </a:xfrm>
            <a:prstGeom prst="ellipse">
              <a:avLst/>
            </a:prstGeom>
            <a:solidFill>
              <a:srgbClr val="52A259"/>
            </a:solidFill>
            <a:ln w="254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 kern="0">
                <a:solidFill>
                  <a:srgbClr val="FFFFFF"/>
                </a:solidFill>
                <a:latin typeface="NeueHaasGroteskText Pro"/>
                <a:cs typeface="+mn-cs"/>
              </a:endParaRPr>
            </a:p>
          </p:txBody>
        </p:sp>
        <p:sp>
          <p:nvSpPr>
            <p:cNvPr id="74" name="Ellips 73"/>
            <p:cNvSpPr/>
            <p:nvPr/>
          </p:nvSpPr>
          <p:spPr>
            <a:xfrm>
              <a:off x="8567026" y="3220464"/>
              <a:ext cx="145025" cy="144952"/>
            </a:xfrm>
            <a:prstGeom prst="ellipse">
              <a:avLst/>
            </a:prstGeom>
            <a:solidFill>
              <a:srgbClr val="52A259"/>
            </a:solidFill>
            <a:ln w="254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 kern="0">
                <a:solidFill>
                  <a:srgbClr val="FFFFFF"/>
                </a:solidFill>
                <a:latin typeface="NeueHaasGroteskText Pro"/>
                <a:cs typeface="+mn-cs"/>
              </a:endParaRPr>
            </a:p>
          </p:txBody>
        </p:sp>
        <p:sp>
          <p:nvSpPr>
            <p:cNvPr id="75" name="Ellips 74"/>
            <p:cNvSpPr/>
            <p:nvPr/>
          </p:nvSpPr>
          <p:spPr>
            <a:xfrm>
              <a:off x="8847487" y="1854508"/>
              <a:ext cx="143319" cy="143246"/>
            </a:xfrm>
            <a:prstGeom prst="ellipse">
              <a:avLst/>
            </a:prstGeom>
            <a:solidFill>
              <a:srgbClr val="52A259"/>
            </a:solidFill>
            <a:ln w="254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 kern="0">
                <a:solidFill>
                  <a:srgbClr val="FFFFFF"/>
                </a:solidFill>
                <a:latin typeface="NeueHaasGroteskText Pro"/>
                <a:cs typeface="+mn-cs"/>
              </a:endParaRPr>
            </a:p>
          </p:txBody>
        </p:sp>
        <p:sp>
          <p:nvSpPr>
            <p:cNvPr id="76" name="Ellips 75"/>
            <p:cNvSpPr/>
            <p:nvPr/>
          </p:nvSpPr>
          <p:spPr>
            <a:xfrm>
              <a:off x="8035813" y="5706811"/>
              <a:ext cx="143319" cy="144952"/>
            </a:xfrm>
            <a:prstGeom prst="ellipse">
              <a:avLst/>
            </a:prstGeom>
            <a:solidFill>
              <a:srgbClr val="52A259"/>
            </a:solidFill>
            <a:ln w="254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 kern="0">
                <a:solidFill>
                  <a:srgbClr val="FFFFFF"/>
                </a:solidFill>
                <a:latin typeface="NeueHaasGroteskText Pro"/>
                <a:cs typeface="+mn-cs"/>
              </a:endParaRPr>
            </a:p>
          </p:txBody>
        </p:sp>
        <p:sp>
          <p:nvSpPr>
            <p:cNvPr id="77" name="Ellips 76"/>
            <p:cNvSpPr/>
            <p:nvPr/>
          </p:nvSpPr>
          <p:spPr>
            <a:xfrm>
              <a:off x="8189369" y="5393033"/>
              <a:ext cx="143319" cy="144952"/>
            </a:xfrm>
            <a:prstGeom prst="ellipse">
              <a:avLst/>
            </a:prstGeom>
            <a:solidFill>
              <a:srgbClr val="52A259"/>
            </a:solidFill>
            <a:ln w="254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 kern="0">
                <a:solidFill>
                  <a:srgbClr val="FFFFFF"/>
                </a:solidFill>
                <a:latin typeface="NeueHaasGroteskText Pro"/>
                <a:cs typeface="+mn-cs"/>
              </a:endParaRPr>
            </a:p>
          </p:txBody>
        </p:sp>
        <p:sp>
          <p:nvSpPr>
            <p:cNvPr id="78" name="Ellips 77"/>
            <p:cNvSpPr/>
            <p:nvPr/>
          </p:nvSpPr>
          <p:spPr>
            <a:xfrm>
              <a:off x="7469361" y="5181574"/>
              <a:ext cx="143319" cy="143246"/>
            </a:xfrm>
            <a:prstGeom prst="ellipse">
              <a:avLst/>
            </a:prstGeom>
            <a:solidFill>
              <a:srgbClr val="52A259"/>
            </a:solidFill>
            <a:ln w="254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 kern="0">
                <a:solidFill>
                  <a:srgbClr val="FFFFFF"/>
                </a:solidFill>
                <a:latin typeface="NeueHaasGroteskText Pro"/>
                <a:cs typeface="+mn-cs"/>
              </a:endParaRPr>
            </a:p>
          </p:txBody>
        </p:sp>
        <p:sp>
          <p:nvSpPr>
            <p:cNvPr id="79" name="Ellips 78"/>
            <p:cNvSpPr/>
            <p:nvPr/>
          </p:nvSpPr>
          <p:spPr>
            <a:xfrm>
              <a:off x="8583498" y="3605865"/>
              <a:ext cx="143319" cy="143246"/>
            </a:xfrm>
            <a:prstGeom prst="ellipse">
              <a:avLst/>
            </a:prstGeom>
            <a:solidFill>
              <a:srgbClr val="52A259"/>
            </a:solidFill>
            <a:ln w="254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 kern="0">
                <a:solidFill>
                  <a:srgbClr val="FFFFFF"/>
                </a:solidFill>
                <a:latin typeface="NeueHaasGroteskText Pro"/>
                <a:cs typeface="+mn-cs"/>
              </a:endParaRPr>
            </a:p>
          </p:txBody>
        </p:sp>
        <p:sp>
          <p:nvSpPr>
            <p:cNvPr id="80" name="Ellips 79"/>
            <p:cNvSpPr/>
            <p:nvPr/>
          </p:nvSpPr>
          <p:spPr>
            <a:xfrm>
              <a:off x="7629594" y="5430551"/>
              <a:ext cx="145025" cy="144952"/>
            </a:xfrm>
            <a:prstGeom prst="ellipse">
              <a:avLst/>
            </a:prstGeom>
            <a:solidFill>
              <a:srgbClr val="52A259"/>
            </a:solidFill>
            <a:ln w="254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 kern="0">
                <a:solidFill>
                  <a:srgbClr val="FFFFFF"/>
                </a:solidFill>
                <a:latin typeface="NeueHaasGroteskText Pro"/>
                <a:cs typeface="+mn-cs"/>
              </a:endParaRPr>
            </a:p>
          </p:txBody>
        </p:sp>
        <p:sp>
          <p:nvSpPr>
            <p:cNvPr id="82" name="Ellips 81"/>
            <p:cNvSpPr/>
            <p:nvPr/>
          </p:nvSpPr>
          <p:spPr>
            <a:xfrm>
              <a:off x="7746284" y="5879900"/>
              <a:ext cx="145026" cy="144952"/>
            </a:xfrm>
            <a:prstGeom prst="ellipse">
              <a:avLst/>
            </a:prstGeom>
            <a:solidFill>
              <a:srgbClr val="52A259"/>
            </a:solidFill>
            <a:ln w="254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 kern="0">
                <a:solidFill>
                  <a:srgbClr val="FFFFFF"/>
                </a:solidFill>
                <a:latin typeface="NeueHaasGroteskText Pro"/>
                <a:cs typeface="+mn-cs"/>
              </a:endParaRPr>
            </a:p>
          </p:txBody>
        </p:sp>
        <p:sp>
          <p:nvSpPr>
            <p:cNvPr id="83" name="Ellips 82"/>
            <p:cNvSpPr/>
            <p:nvPr/>
          </p:nvSpPr>
          <p:spPr>
            <a:xfrm>
              <a:off x="8056275" y="5890589"/>
              <a:ext cx="145026" cy="144951"/>
            </a:xfrm>
            <a:prstGeom prst="ellipse">
              <a:avLst/>
            </a:prstGeom>
            <a:solidFill>
              <a:srgbClr val="52A259"/>
            </a:solidFill>
            <a:ln w="254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 kern="0">
                <a:solidFill>
                  <a:srgbClr val="FFFFFF"/>
                </a:solidFill>
                <a:latin typeface="NeueHaasGroteskText Pro"/>
                <a:cs typeface="+mn-cs"/>
              </a:endParaRPr>
            </a:p>
          </p:txBody>
        </p:sp>
        <p:sp>
          <p:nvSpPr>
            <p:cNvPr id="84" name="Ellips 83"/>
            <p:cNvSpPr/>
            <p:nvPr/>
          </p:nvSpPr>
          <p:spPr>
            <a:xfrm>
              <a:off x="8155246" y="4373256"/>
              <a:ext cx="143319" cy="144952"/>
            </a:xfrm>
            <a:prstGeom prst="ellipse">
              <a:avLst/>
            </a:prstGeom>
            <a:solidFill>
              <a:srgbClr val="52A259"/>
            </a:solidFill>
            <a:ln w="254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 kern="0">
                <a:solidFill>
                  <a:srgbClr val="FFFFFF"/>
                </a:solidFill>
                <a:latin typeface="NeueHaasGroteskText Pro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46942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338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text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v-SE" dirty="0" smtClean="0"/>
              <a:t>Under “Information in </a:t>
            </a:r>
            <a:r>
              <a:rPr lang="sv-SE" dirty="0" err="1" smtClean="0"/>
              <a:t>other</a:t>
            </a:r>
            <a:r>
              <a:rPr lang="sv-SE" dirty="0" smtClean="0"/>
              <a:t> </a:t>
            </a:r>
            <a:r>
              <a:rPr lang="sv-SE" dirty="0" err="1" smtClean="0"/>
              <a:t>languages</a:t>
            </a:r>
            <a:r>
              <a:rPr lang="sv-SE" dirty="0" smtClean="0"/>
              <a:t>”</a:t>
            </a:r>
          </a:p>
          <a:p>
            <a:pPr lvl="1"/>
            <a:r>
              <a:rPr lang="sv-SE" dirty="0" smtClean="0"/>
              <a:t>Boka ett samtal på ditt språk</a:t>
            </a:r>
          </a:p>
          <a:p>
            <a:pPr lvl="1"/>
            <a:r>
              <a:rPr lang="sv-SE" dirty="0" smtClean="0"/>
              <a:t>Facebook – ställ frågor och få svar </a:t>
            </a:r>
          </a:p>
          <a:p>
            <a:pPr lvl="1"/>
            <a:r>
              <a:rPr lang="sv-SE" dirty="0" smtClean="0">
                <a:solidFill>
                  <a:schemeClr val="tx1"/>
                </a:solidFill>
              </a:rPr>
              <a:t>Informationsfilmer</a:t>
            </a:r>
            <a:endParaRPr lang="sv-SE" dirty="0">
              <a:solidFill>
                <a:schemeClr val="tx1"/>
              </a:solidFill>
            </a:endParaRPr>
          </a:p>
        </p:txBody>
      </p:sp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www.forsakringskassan.se</a:t>
            </a:r>
            <a:endParaRPr lang="sv-SE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sv-SE" smtClean="0"/>
              <a:t>Information på andra språk</a:t>
            </a:r>
            <a:endParaRPr lang="sv-SE" dirty="0"/>
          </a:p>
        </p:txBody>
      </p:sp>
      <p:sp>
        <p:nvSpPr>
          <p:cNvPr id="10" name="Ellips 9"/>
          <p:cNvSpPr/>
          <p:nvPr/>
        </p:nvSpPr>
        <p:spPr>
          <a:xfrm>
            <a:off x="5539016" y="4451950"/>
            <a:ext cx="2592288" cy="738926"/>
          </a:xfrm>
          <a:prstGeom prst="ellipse">
            <a:avLst/>
          </a:prstGeom>
          <a:noFill/>
          <a:ln w="285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72000" rIns="180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sv-SE" sz="1400" smtClean="0">
              <a:solidFill>
                <a:schemeClr val="accent6"/>
              </a:solidFill>
            </a:endParaRPr>
          </a:p>
        </p:txBody>
      </p:sp>
      <p:pic>
        <p:nvPicPr>
          <p:cNvPr id="2" name="Bildobjekt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49" y="3019774"/>
            <a:ext cx="9144000" cy="2205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6893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objekt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5890" y="1095401"/>
            <a:ext cx="3902574" cy="3089187"/>
          </a:xfrm>
          <a:prstGeom prst="rect">
            <a:avLst/>
          </a:prstGeom>
        </p:spPr>
      </p:pic>
      <p:sp>
        <p:nvSpPr>
          <p:cNvPr id="2" name="Platshållare för text 1"/>
          <p:cNvSpPr>
            <a:spLocks noGrp="1"/>
          </p:cNvSpPr>
          <p:nvPr>
            <p:ph type="body" sz="quarter" idx="10"/>
          </p:nvPr>
        </p:nvSpPr>
        <p:spPr>
          <a:xfrm>
            <a:off x="323527" y="1504598"/>
            <a:ext cx="4032449" cy="3528000"/>
          </a:xfrm>
        </p:spPr>
        <p:txBody>
          <a:bodyPr/>
          <a:lstStyle/>
          <a:p>
            <a:r>
              <a:rPr lang="sv-SE" dirty="0" smtClean="0"/>
              <a:t>Ansök och anmäl</a:t>
            </a:r>
          </a:p>
          <a:p>
            <a:r>
              <a:rPr lang="sv-SE" dirty="0" smtClean="0"/>
              <a:t>Följ ditt ärende</a:t>
            </a:r>
          </a:p>
          <a:p>
            <a:r>
              <a:rPr lang="sv-SE" dirty="0" smtClean="0"/>
              <a:t>Se när pengarna kommer och hur mycket</a:t>
            </a:r>
          </a:p>
          <a:p>
            <a:r>
              <a:rPr lang="sv-SE" dirty="0" smtClean="0"/>
              <a:t>Du behöver en E-legitimation</a:t>
            </a:r>
          </a:p>
          <a:p>
            <a:pPr lvl="1"/>
            <a:r>
              <a:rPr lang="sv-SE" dirty="0" smtClean="0"/>
              <a:t>T.ex. Mobilt BankID</a:t>
            </a:r>
          </a:p>
        </p:txBody>
      </p:sp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www.forsakringskassan.se</a:t>
            </a:r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sv-SE" dirty="0" smtClean="0"/>
              <a:t>Mina sidor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07285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p 6"/>
          <p:cNvGrpSpPr/>
          <p:nvPr/>
        </p:nvGrpSpPr>
        <p:grpSpPr>
          <a:xfrm>
            <a:off x="3635375" y="1273324"/>
            <a:ext cx="4559132" cy="1955800"/>
            <a:chOff x="3635375" y="1273324"/>
            <a:chExt cx="4559132" cy="1955800"/>
          </a:xfrm>
        </p:grpSpPr>
        <p:sp>
          <p:nvSpPr>
            <p:cNvPr id="3" name="Höger 2"/>
            <p:cNvSpPr/>
            <p:nvPr/>
          </p:nvSpPr>
          <p:spPr>
            <a:xfrm>
              <a:off x="3635375" y="2016966"/>
              <a:ext cx="1223963" cy="366712"/>
            </a:xfrm>
            <a:prstGeom prst="rightArrow">
              <a:avLst>
                <a:gd name="adj1" fmla="val 32869"/>
                <a:gd name="adj2" fmla="val 6169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sv-SE"/>
            </a:p>
          </p:txBody>
        </p:sp>
        <p:grpSp>
          <p:nvGrpSpPr>
            <p:cNvPr id="20" name="Grupp 19"/>
            <p:cNvGrpSpPr>
              <a:grpSpLocks/>
            </p:cNvGrpSpPr>
            <p:nvPr/>
          </p:nvGrpSpPr>
          <p:grpSpPr bwMode="auto">
            <a:xfrm>
              <a:off x="5570369" y="1273324"/>
              <a:ext cx="2624138" cy="1955800"/>
              <a:chOff x="2862263" y="1538288"/>
              <a:chExt cx="3800475" cy="2831379"/>
            </a:xfrm>
          </p:grpSpPr>
          <p:grpSp>
            <p:nvGrpSpPr>
              <p:cNvPr id="24586" name="Grupp 20"/>
              <p:cNvGrpSpPr>
                <a:grpSpLocks/>
              </p:cNvGrpSpPr>
              <p:nvPr/>
            </p:nvGrpSpPr>
            <p:grpSpPr bwMode="auto">
              <a:xfrm>
                <a:off x="2862263" y="1538288"/>
                <a:ext cx="3800475" cy="2831379"/>
                <a:chOff x="2862263" y="1538288"/>
                <a:chExt cx="3800475" cy="2831379"/>
              </a:xfrm>
            </p:grpSpPr>
            <p:sp>
              <p:nvSpPr>
                <p:cNvPr id="25" name="Frihandsfigur 24"/>
                <p:cNvSpPr/>
                <p:nvPr/>
              </p:nvSpPr>
              <p:spPr>
                <a:xfrm>
                  <a:off x="2862263" y="1538288"/>
                  <a:ext cx="3800475" cy="746913"/>
                </a:xfrm>
                <a:custGeom>
                  <a:avLst/>
                  <a:gdLst>
                    <a:gd name="connsiteX0" fmla="*/ 0 w 3800475"/>
                    <a:gd name="connsiteY0" fmla="*/ 747712 h 747712"/>
                    <a:gd name="connsiteX1" fmla="*/ 3800475 w 3800475"/>
                    <a:gd name="connsiteY1" fmla="*/ 747712 h 747712"/>
                    <a:gd name="connsiteX2" fmla="*/ 3281363 w 3800475"/>
                    <a:gd name="connsiteY2" fmla="*/ 228600 h 747712"/>
                    <a:gd name="connsiteX3" fmla="*/ 3062287 w 3800475"/>
                    <a:gd name="connsiteY3" fmla="*/ 228600 h 747712"/>
                    <a:gd name="connsiteX4" fmla="*/ 3062287 w 3800475"/>
                    <a:gd name="connsiteY4" fmla="*/ 0 h 747712"/>
                    <a:gd name="connsiteX5" fmla="*/ 2586037 w 3800475"/>
                    <a:gd name="connsiteY5" fmla="*/ 0 h 747712"/>
                    <a:gd name="connsiteX6" fmla="*/ 2586037 w 3800475"/>
                    <a:gd name="connsiteY6" fmla="*/ 228600 h 747712"/>
                    <a:gd name="connsiteX7" fmla="*/ 1452562 w 3800475"/>
                    <a:gd name="connsiteY7" fmla="*/ 228600 h 747712"/>
                    <a:gd name="connsiteX8" fmla="*/ 1452562 w 3800475"/>
                    <a:gd name="connsiteY8" fmla="*/ 114300 h 747712"/>
                    <a:gd name="connsiteX9" fmla="*/ 900112 w 3800475"/>
                    <a:gd name="connsiteY9" fmla="*/ 114300 h 747712"/>
                    <a:gd name="connsiteX10" fmla="*/ 900112 w 3800475"/>
                    <a:gd name="connsiteY10" fmla="*/ 233362 h 747712"/>
                    <a:gd name="connsiteX11" fmla="*/ 409575 w 3800475"/>
                    <a:gd name="connsiteY11" fmla="*/ 233362 h 747712"/>
                    <a:gd name="connsiteX12" fmla="*/ 0 w 3800475"/>
                    <a:gd name="connsiteY12" fmla="*/ 747712 h 747712"/>
                    <a:gd name="connsiteX0" fmla="*/ 0 w 3800475"/>
                    <a:gd name="connsiteY0" fmla="*/ 747712 h 747712"/>
                    <a:gd name="connsiteX1" fmla="*/ 3800475 w 3800475"/>
                    <a:gd name="connsiteY1" fmla="*/ 747712 h 747712"/>
                    <a:gd name="connsiteX2" fmla="*/ 3362325 w 3800475"/>
                    <a:gd name="connsiteY2" fmla="*/ 228600 h 747712"/>
                    <a:gd name="connsiteX3" fmla="*/ 3062287 w 3800475"/>
                    <a:gd name="connsiteY3" fmla="*/ 228600 h 747712"/>
                    <a:gd name="connsiteX4" fmla="*/ 3062287 w 3800475"/>
                    <a:gd name="connsiteY4" fmla="*/ 0 h 747712"/>
                    <a:gd name="connsiteX5" fmla="*/ 2586037 w 3800475"/>
                    <a:gd name="connsiteY5" fmla="*/ 0 h 747712"/>
                    <a:gd name="connsiteX6" fmla="*/ 2586037 w 3800475"/>
                    <a:gd name="connsiteY6" fmla="*/ 228600 h 747712"/>
                    <a:gd name="connsiteX7" fmla="*/ 1452562 w 3800475"/>
                    <a:gd name="connsiteY7" fmla="*/ 228600 h 747712"/>
                    <a:gd name="connsiteX8" fmla="*/ 1452562 w 3800475"/>
                    <a:gd name="connsiteY8" fmla="*/ 114300 h 747712"/>
                    <a:gd name="connsiteX9" fmla="*/ 900112 w 3800475"/>
                    <a:gd name="connsiteY9" fmla="*/ 114300 h 747712"/>
                    <a:gd name="connsiteX10" fmla="*/ 900112 w 3800475"/>
                    <a:gd name="connsiteY10" fmla="*/ 233362 h 747712"/>
                    <a:gd name="connsiteX11" fmla="*/ 409575 w 3800475"/>
                    <a:gd name="connsiteY11" fmla="*/ 233362 h 747712"/>
                    <a:gd name="connsiteX12" fmla="*/ 0 w 3800475"/>
                    <a:gd name="connsiteY12" fmla="*/ 747712 h 7477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3800475" h="747712">
                      <a:moveTo>
                        <a:pt x="0" y="747712"/>
                      </a:moveTo>
                      <a:lnTo>
                        <a:pt x="3800475" y="747712"/>
                      </a:lnTo>
                      <a:lnTo>
                        <a:pt x="3362325" y="228600"/>
                      </a:lnTo>
                      <a:lnTo>
                        <a:pt x="3062287" y="228600"/>
                      </a:lnTo>
                      <a:lnTo>
                        <a:pt x="3062287" y="0"/>
                      </a:lnTo>
                      <a:lnTo>
                        <a:pt x="2586037" y="0"/>
                      </a:lnTo>
                      <a:lnTo>
                        <a:pt x="2586037" y="228600"/>
                      </a:lnTo>
                      <a:lnTo>
                        <a:pt x="1452562" y="228600"/>
                      </a:lnTo>
                      <a:lnTo>
                        <a:pt x="1452562" y="114300"/>
                      </a:lnTo>
                      <a:lnTo>
                        <a:pt x="900112" y="114300"/>
                      </a:lnTo>
                      <a:lnTo>
                        <a:pt x="900112" y="233362"/>
                      </a:lnTo>
                      <a:lnTo>
                        <a:pt x="409575" y="233362"/>
                      </a:lnTo>
                      <a:lnTo>
                        <a:pt x="0" y="747712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sv-SE"/>
                </a:p>
              </p:txBody>
            </p:sp>
            <p:grpSp>
              <p:nvGrpSpPr>
                <p:cNvPr id="24591" name="Grupp 25"/>
                <p:cNvGrpSpPr>
                  <a:grpSpLocks/>
                </p:cNvGrpSpPr>
                <p:nvPr/>
              </p:nvGrpSpPr>
              <p:grpSpPr bwMode="auto">
                <a:xfrm>
                  <a:off x="2862912" y="2346935"/>
                  <a:ext cx="3795850" cy="2022732"/>
                  <a:chOff x="2862912" y="2346935"/>
                  <a:chExt cx="3795850" cy="2022732"/>
                </a:xfrm>
              </p:grpSpPr>
              <p:sp>
                <p:nvSpPr>
                  <p:cNvPr id="27" name="Rektangel 26"/>
                  <p:cNvSpPr/>
                  <p:nvPr/>
                </p:nvSpPr>
                <p:spPr>
                  <a:xfrm>
                    <a:off x="2862263" y="2347253"/>
                    <a:ext cx="3795876" cy="2022414"/>
                  </a:xfrm>
                  <a:prstGeom prst="rect">
                    <a:avLst/>
                  </a:prstGeom>
                  <a:solidFill>
                    <a:schemeClr val="bg2"/>
                  </a:solidFill>
                  <a:ln w="381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sv-SE"/>
                  </a:p>
                </p:txBody>
              </p:sp>
              <p:sp>
                <p:nvSpPr>
                  <p:cNvPr id="28" name="Rektangel 27"/>
                  <p:cNvSpPr/>
                  <p:nvPr/>
                </p:nvSpPr>
                <p:spPr>
                  <a:xfrm>
                    <a:off x="3223228" y="3041309"/>
                    <a:ext cx="784005" cy="1328358"/>
                  </a:xfrm>
                  <a:prstGeom prst="rect">
                    <a:avLst/>
                  </a:prstGeom>
                  <a:solidFill>
                    <a:schemeClr val="bg1"/>
                  </a:solidFill>
                  <a:ln w="381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sv-SE"/>
                  </a:p>
                </p:txBody>
              </p:sp>
              <p:sp>
                <p:nvSpPr>
                  <p:cNvPr id="29" name="Rektangel 28"/>
                  <p:cNvSpPr/>
                  <p:nvPr/>
                </p:nvSpPr>
                <p:spPr>
                  <a:xfrm>
                    <a:off x="4126789" y="3041309"/>
                    <a:ext cx="2170385" cy="1038785"/>
                  </a:xfrm>
                  <a:prstGeom prst="rect">
                    <a:avLst/>
                  </a:prstGeom>
                  <a:solidFill>
                    <a:schemeClr val="bg1"/>
                  </a:solidFill>
                  <a:ln w="381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sv-SE"/>
                  </a:p>
                </p:txBody>
              </p:sp>
            </p:grpSp>
          </p:grpSp>
          <p:grpSp>
            <p:nvGrpSpPr>
              <p:cNvPr id="24587" name="Grupp 21"/>
              <p:cNvGrpSpPr>
                <a:grpSpLocks/>
              </p:cNvGrpSpPr>
              <p:nvPr/>
            </p:nvGrpSpPr>
            <p:grpSpPr bwMode="auto">
              <a:xfrm>
                <a:off x="3219930" y="2425452"/>
                <a:ext cx="2648213" cy="466076"/>
                <a:chOff x="5747706" y="2636819"/>
                <a:chExt cx="3164938" cy="580721"/>
              </a:xfrm>
            </p:grpSpPr>
            <p:sp>
              <p:nvSpPr>
                <p:cNvPr id="23" name="Rektangel 22"/>
                <p:cNvSpPr/>
                <p:nvPr/>
              </p:nvSpPr>
              <p:spPr bwMode="auto">
                <a:xfrm>
                  <a:off x="5748899" y="2636745"/>
                  <a:ext cx="3162662" cy="581291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>
                  <a:outerShdw dist="38100" dir="5400000" algn="t" rotWithShape="0">
                    <a:prstClr val="black">
                      <a:alpha val="3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sv-SE"/>
                </a:p>
              </p:txBody>
            </p:sp>
            <p:pic>
              <p:nvPicPr>
                <p:cNvPr id="24589" name="Picture 4" descr="I:\Info\Informationsprodukter\Infoprodukter_40000\40300 Externa produkter\40411 Nyanlända\Bildmaterial\loggor\AF_Namnlogo_hori_CMYK.png"/>
                <p:cNvPicPr>
                  <a:picLocks noChangeAspect="1" noChangeArrowheads="1"/>
                </p:cNvPicPr>
                <p:nvPr/>
              </p:nvPicPr>
              <p:blipFill>
                <a:blip r:embed="rId3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931408" y="2839471"/>
                  <a:ext cx="2773992" cy="31453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</p:grpSp>
      <p:sp>
        <p:nvSpPr>
          <p:cNvPr id="9" name="textruta 8"/>
          <p:cNvSpPr txBox="1"/>
          <p:nvPr/>
        </p:nvSpPr>
        <p:spPr>
          <a:xfrm>
            <a:off x="539552" y="3723337"/>
            <a:ext cx="50308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 smtClean="0">
                <a:solidFill>
                  <a:schemeClr val="accent6"/>
                </a:solidFill>
                <a:latin typeface="+mn-lt"/>
              </a:rPr>
              <a:t>Ansök hos Arbetsförmedlingen.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 smtClean="0">
                <a:solidFill>
                  <a:schemeClr val="accent6"/>
                </a:solidFill>
                <a:latin typeface="+mn-lt"/>
              </a:rPr>
              <a:t>Försäkringskassan betalar ut pengarna</a:t>
            </a:r>
          </a:p>
        </p:txBody>
      </p:sp>
      <p:sp>
        <p:nvSpPr>
          <p:cNvPr id="5" name="Rektangel 4"/>
          <p:cNvSpPr/>
          <p:nvPr/>
        </p:nvSpPr>
        <p:spPr>
          <a:xfrm>
            <a:off x="539551" y="4443417"/>
            <a:ext cx="527846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solidFill>
                  <a:schemeClr val="accent6"/>
                </a:solidFill>
              </a:rPr>
              <a:t>Har du frågor – kontakta Arbetsförmedlingen!</a:t>
            </a:r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Etableringsförmåner till nyanlända</a:t>
            </a:r>
            <a:br>
              <a:rPr lang="sv-SE" dirty="0" smtClean="0"/>
            </a:br>
            <a:r>
              <a:rPr lang="sv-SE" sz="2000" dirty="0" smtClean="0"/>
              <a:t>- om du har en </a:t>
            </a:r>
            <a:r>
              <a:rPr lang="sv-SE" sz="2000" u="sng" dirty="0" smtClean="0"/>
              <a:t>etableringsplan</a:t>
            </a:r>
            <a:r>
              <a:rPr lang="sv-SE" sz="2000" dirty="0" smtClean="0"/>
              <a:t> hos Arbetsförmedlingen</a:t>
            </a:r>
            <a:endParaRPr lang="sv-SE" sz="2000" dirty="0"/>
          </a:p>
        </p:txBody>
      </p:sp>
      <p:sp>
        <p:nvSpPr>
          <p:cNvPr id="4" name="Rektangel med rundade hörn 3"/>
          <p:cNvSpPr/>
          <p:nvPr/>
        </p:nvSpPr>
        <p:spPr>
          <a:xfrm>
            <a:off x="539750" y="1827827"/>
            <a:ext cx="2736850" cy="727075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sv-SE" sz="2000" dirty="0">
                <a:solidFill>
                  <a:schemeClr val="accent6"/>
                </a:solidFill>
              </a:rPr>
              <a:t>Etableringsersättning</a:t>
            </a:r>
          </a:p>
        </p:txBody>
      </p:sp>
    </p:spTree>
    <p:extLst>
      <p:ext uri="{BB962C8B-B14F-4D97-AF65-F5344CB8AC3E}">
        <p14:creationId xmlns:p14="http://schemas.microsoft.com/office/powerpoint/2010/main" val="1096818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Du kan ringa oss</a:t>
            </a:r>
            <a:endParaRPr lang="sv-SE" dirty="0"/>
          </a:p>
        </p:txBody>
      </p:sp>
      <p:sp>
        <p:nvSpPr>
          <p:cNvPr id="10" name="Platshållare för text 9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sv-SE" dirty="0" smtClean="0"/>
              <a:t>Om du talar svenska eller engelska</a:t>
            </a:r>
            <a:endParaRPr lang="sv-SE" dirty="0"/>
          </a:p>
        </p:txBody>
      </p:sp>
      <p:sp>
        <p:nvSpPr>
          <p:cNvPr id="5" name="Rektangel 4"/>
          <p:cNvSpPr/>
          <p:nvPr/>
        </p:nvSpPr>
        <p:spPr>
          <a:xfrm>
            <a:off x="3635896" y="2569468"/>
            <a:ext cx="332334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4000" b="1" dirty="0" smtClean="0">
                <a:solidFill>
                  <a:schemeClr val="bg2"/>
                </a:solidFill>
              </a:rPr>
              <a:t>0771 524 </a:t>
            </a:r>
            <a:r>
              <a:rPr lang="sv-SE" sz="4000" b="1" dirty="0">
                <a:solidFill>
                  <a:schemeClr val="bg2"/>
                </a:solidFill>
              </a:rPr>
              <a:t>524</a:t>
            </a:r>
          </a:p>
        </p:txBody>
      </p:sp>
      <p:grpSp>
        <p:nvGrpSpPr>
          <p:cNvPr id="20" name="Group 11"/>
          <p:cNvGrpSpPr>
            <a:grpSpLocks noChangeAspect="1"/>
          </p:cNvGrpSpPr>
          <p:nvPr/>
        </p:nvGrpSpPr>
        <p:grpSpPr bwMode="auto">
          <a:xfrm>
            <a:off x="2339752" y="2353445"/>
            <a:ext cx="1139932" cy="1139932"/>
            <a:chOff x="1681" y="599"/>
            <a:chExt cx="2400" cy="2400"/>
          </a:xfrm>
        </p:grpSpPr>
        <p:sp>
          <p:nvSpPr>
            <p:cNvPr id="22" name="Freeform 12"/>
            <p:cNvSpPr>
              <a:spLocks/>
            </p:cNvSpPr>
            <p:nvPr/>
          </p:nvSpPr>
          <p:spPr bwMode="auto">
            <a:xfrm>
              <a:off x="2811" y="1357"/>
              <a:ext cx="493" cy="670"/>
            </a:xfrm>
            <a:custGeom>
              <a:avLst/>
              <a:gdLst>
                <a:gd name="T0" fmla="*/ 163 w 208"/>
                <a:gd name="T1" fmla="*/ 282 h 283"/>
                <a:gd name="T2" fmla="*/ 155 w 208"/>
                <a:gd name="T3" fmla="*/ 282 h 283"/>
                <a:gd name="T4" fmla="*/ 126 w 208"/>
                <a:gd name="T5" fmla="*/ 241 h 283"/>
                <a:gd name="T6" fmla="*/ 28 w 208"/>
                <a:gd name="T7" fmla="*/ 74 h 283"/>
                <a:gd name="T8" fmla="*/ 6 w 208"/>
                <a:gd name="T9" fmla="*/ 29 h 283"/>
                <a:gd name="T10" fmla="*/ 52 w 208"/>
                <a:gd name="T11" fmla="*/ 7 h 283"/>
                <a:gd name="T12" fmla="*/ 197 w 208"/>
                <a:gd name="T13" fmla="*/ 253 h 283"/>
                <a:gd name="T14" fmla="*/ 163 w 208"/>
                <a:gd name="T15" fmla="*/ 282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8" h="283">
                  <a:moveTo>
                    <a:pt x="163" y="282"/>
                  </a:moveTo>
                  <a:cubicBezTo>
                    <a:pt x="161" y="283"/>
                    <a:pt x="158" y="282"/>
                    <a:pt x="155" y="282"/>
                  </a:cubicBezTo>
                  <a:cubicBezTo>
                    <a:pt x="136" y="279"/>
                    <a:pt x="123" y="260"/>
                    <a:pt x="126" y="241"/>
                  </a:cubicBezTo>
                  <a:cubicBezTo>
                    <a:pt x="128" y="228"/>
                    <a:pt x="143" y="115"/>
                    <a:pt x="28" y="74"/>
                  </a:cubicBezTo>
                  <a:cubicBezTo>
                    <a:pt x="9" y="68"/>
                    <a:pt x="0" y="47"/>
                    <a:pt x="6" y="29"/>
                  </a:cubicBezTo>
                  <a:cubicBezTo>
                    <a:pt x="13" y="10"/>
                    <a:pt x="33" y="0"/>
                    <a:pt x="52" y="7"/>
                  </a:cubicBezTo>
                  <a:cubicBezTo>
                    <a:pt x="192" y="56"/>
                    <a:pt x="208" y="189"/>
                    <a:pt x="197" y="253"/>
                  </a:cubicBezTo>
                  <a:cubicBezTo>
                    <a:pt x="194" y="270"/>
                    <a:pt x="180" y="282"/>
                    <a:pt x="163" y="282"/>
                  </a:cubicBezTo>
                  <a:close/>
                </a:path>
              </a:pathLst>
            </a:custGeom>
            <a:solidFill>
              <a:srgbClr val="0069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23" name="Freeform 13"/>
            <p:cNvSpPr>
              <a:spLocks/>
            </p:cNvSpPr>
            <p:nvPr/>
          </p:nvSpPr>
          <p:spPr bwMode="auto">
            <a:xfrm>
              <a:off x="2927" y="1070"/>
              <a:ext cx="683" cy="969"/>
            </a:xfrm>
            <a:custGeom>
              <a:avLst/>
              <a:gdLst>
                <a:gd name="T0" fmla="*/ 238 w 288"/>
                <a:gd name="T1" fmla="*/ 409 h 409"/>
                <a:gd name="T2" fmla="*/ 230 w 288"/>
                <a:gd name="T3" fmla="*/ 408 h 409"/>
                <a:gd name="T4" fmla="*/ 201 w 288"/>
                <a:gd name="T5" fmla="*/ 367 h 409"/>
                <a:gd name="T6" fmla="*/ 28 w 288"/>
                <a:gd name="T7" fmla="*/ 74 h 409"/>
                <a:gd name="T8" fmla="*/ 7 w 288"/>
                <a:gd name="T9" fmla="*/ 28 h 409"/>
                <a:gd name="T10" fmla="*/ 52 w 288"/>
                <a:gd name="T11" fmla="*/ 6 h 409"/>
                <a:gd name="T12" fmla="*/ 271 w 288"/>
                <a:gd name="T13" fmla="*/ 379 h 409"/>
                <a:gd name="T14" fmla="*/ 238 w 288"/>
                <a:gd name="T15" fmla="*/ 409 h 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8" h="409">
                  <a:moveTo>
                    <a:pt x="238" y="409"/>
                  </a:moveTo>
                  <a:cubicBezTo>
                    <a:pt x="236" y="409"/>
                    <a:pt x="233" y="409"/>
                    <a:pt x="230" y="408"/>
                  </a:cubicBezTo>
                  <a:cubicBezTo>
                    <a:pt x="211" y="405"/>
                    <a:pt x="198" y="386"/>
                    <a:pt x="201" y="367"/>
                  </a:cubicBezTo>
                  <a:cubicBezTo>
                    <a:pt x="203" y="358"/>
                    <a:pt x="236" y="147"/>
                    <a:pt x="28" y="74"/>
                  </a:cubicBezTo>
                  <a:cubicBezTo>
                    <a:pt x="10" y="67"/>
                    <a:pt x="0" y="47"/>
                    <a:pt x="7" y="28"/>
                  </a:cubicBezTo>
                  <a:cubicBezTo>
                    <a:pt x="13" y="10"/>
                    <a:pt x="34" y="0"/>
                    <a:pt x="52" y="6"/>
                  </a:cubicBezTo>
                  <a:cubicBezTo>
                    <a:pt x="264" y="81"/>
                    <a:pt x="288" y="283"/>
                    <a:pt x="271" y="379"/>
                  </a:cubicBezTo>
                  <a:cubicBezTo>
                    <a:pt x="269" y="396"/>
                    <a:pt x="255" y="408"/>
                    <a:pt x="238" y="409"/>
                  </a:cubicBezTo>
                  <a:close/>
                </a:path>
              </a:pathLst>
            </a:custGeom>
            <a:solidFill>
              <a:srgbClr val="0069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24" name="Freeform 14"/>
            <p:cNvSpPr>
              <a:spLocks/>
            </p:cNvSpPr>
            <p:nvPr/>
          </p:nvSpPr>
          <p:spPr bwMode="auto">
            <a:xfrm>
              <a:off x="2094" y="1191"/>
              <a:ext cx="1025" cy="1490"/>
            </a:xfrm>
            <a:custGeom>
              <a:avLst/>
              <a:gdLst>
                <a:gd name="T0" fmla="*/ 129 w 433"/>
                <a:gd name="T1" fmla="*/ 3 h 629"/>
                <a:gd name="T2" fmla="*/ 51 w 433"/>
                <a:gd name="T3" fmla="*/ 18 h 629"/>
                <a:gd name="T4" fmla="*/ 2 w 433"/>
                <a:gd name="T5" fmla="*/ 85 h 629"/>
                <a:gd name="T6" fmla="*/ 92 w 433"/>
                <a:gd name="T7" fmla="*/ 378 h 629"/>
                <a:gd name="T8" fmla="*/ 250 w 433"/>
                <a:gd name="T9" fmla="*/ 603 h 629"/>
                <a:gd name="T10" fmla="*/ 370 w 433"/>
                <a:gd name="T11" fmla="*/ 604 h 629"/>
                <a:gd name="T12" fmla="*/ 416 w 433"/>
                <a:gd name="T13" fmla="*/ 566 h 629"/>
                <a:gd name="T14" fmla="*/ 416 w 433"/>
                <a:gd name="T15" fmla="*/ 498 h 629"/>
                <a:gd name="T16" fmla="*/ 345 w 433"/>
                <a:gd name="T17" fmla="*/ 419 h 629"/>
                <a:gd name="T18" fmla="*/ 301 w 433"/>
                <a:gd name="T19" fmla="*/ 408 h 629"/>
                <a:gd name="T20" fmla="*/ 238 w 433"/>
                <a:gd name="T21" fmla="*/ 400 h 629"/>
                <a:gd name="T22" fmla="*/ 191 w 433"/>
                <a:gd name="T23" fmla="*/ 319 h 629"/>
                <a:gd name="T24" fmla="*/ 163 w 433"/>
                <a:gd name="T25" fmla="*/ 254 h 629"/>
                <a:gd name="T26" fmla="*/ 203 w 433"/>
                <a:gd name="T27" fmla="*/ 183 h 629"/>
                <a:gd name="T28" fmla="*/ 213 w 433"/>
                <a:gd name="T29" fmla="*/ 149 h 629"/>
                <a:gd name="T30" fmla="*/ 184 w 433"/>
                <a:gd name="T31" fmla="*/ 51 h 629"/>
                <a:gd name="T32" fmla="*/ 129 w 433"/>
                <a:gd name="T33" fmla="*/ 3 h 6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33" h="629">
                  <a:moveTo>
                    <a:pt x="129" y="3"/>
                  </a:moveTo>
                  <a:cubicBezTo>
                    <a:pt x="103" y="5"/>
                    <a:pt x="88" y="8"/>
                    <a:pt x="51" y="18"/>
                  </a:cubicBezTo>
                  <a:cubicBezTo>
                    <a:pt x="16" y="27"/>
                    <a:pt x="0" y="55"/>
                    <a:pt x="2" y="85"/>
                  </a:cubicBezTo>
                  <a:cubicBezTo>
                    <a:pt x="5" y="115"/>
                    <a:pt x="11" y="206"/>
                    <a:pt x="92" y="378"/>
                  </a:cubicBezTo>
                  <a:cubicBezTo>
                    <a:pt x="172" y="547"/>
                    <a:pt x="225" y="584"/>
                    <a:pt x="250" y="603"/>
                  </a:cubicBezTo>
                  <a:cubicBezTo>
                    <a:pt x="279" y="626"/>
                    <a:pt x="331" y="629"/>
                    <a:pt x="370" y="604"/>
                  </a:cubicBezTo>
                  <a:cubicBezTo>
                    <a:pt x="396" y="587"/>
                    <a:pt x="405" y="578"/>
                    <a:pt x="416" y="566"/>
                  </a:cubicBezTo>
                  <a:cubicBezTo>
                    <a:pt x="432" y="548"/>
                    <a:pt x="433" y="516"/>
                    <a:pt x="416" y="498"/>
                  </a:cubicBezTo>
                  <a:cubicBezTo>
                    <a:pt x="392" y="472"/>
                    <a:pt x="354" y="427"/>
                    <a:pt x="345" y="419"/>
                  </a:cubicBezTo>
                  <a:cubicBezTo>
                    <a:pt x="333" y="407"/>
                    <a:pt x="317" y="406"/>
                    <a:pt x="301" y="408"/>
                  </a:cubicBezTo>
                  <a:cubicBezTo>
                    <a:pt x="285" y="411"/>
                    <a:pt x="257" y="427"/>
                    <a:pt x="238" y="400"/>
                  </a:cubicBezTo>
                  <a:cubicBezTo>
                    <a:pt x="224" y="379"/>
                    <a:pt x="210" y="358"/>
                    <a:pt x="191" y="319"/>
                  </a:cubicBezTo>
                  <a:cubicBezTo>
                    <a:pt x="173" y="284"/>
                    <a:pt x="170" y="280"/>
                    <a:pt x="163" y="254"/>
                  </a:cubicBezTo>
                  <a:cubicBezTo>
                    <a:pt x="153" y="218"/>
                    <a:pt x="181" y="197"/>
                    <a:pt x="203" y="183"/>
                  </a:cubicBezTo>
                  <a:cubicBezTo>
                    <a:pt x="211" y="178"/>
                    <a:pt x="217" y="161"/>
                    <a:pt x="213" y="149"/>
                  </a:cubicBezTo>
                  <a:cubicBezTo>
                    <a:pt x="213" y="149"/>
                    <a:pt x="192" y="79"/>
                    <a:pt x="184" y="51"/>
                  </a:cubicBezTo>
                  <a:cubicBezTo>
                    <a:pt x="176" y="23"/>
                    <a:pt x="155" y="0"/>
                    <a:pt x="129" y="3"/>
                  </a:cubicBezTo>
                  <a:close/>
                </a:path>
              </a:pathLst>
            </a:custGeom>
            <a:solidFill>
              <a:srgbClr val="0069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25" name="Freeform 15"/>
            <p:cNvSpPr>
              <a:spLocks noEditPoints="1"/>
            </p:cNvSpPr>
            <p:nvPr/>
          </p:nvSpPr>
          <p:spPr bwMode="auto">
            <a:xfrm>
              <a:off x="1681" y="599"/>
              <a:ext cx="2400" cy="2400"/>
            </a:xfrm>
            <a:custGeom>
              <a:avLst/>
              <a:gdLst>
                <a:gd name="T0" fmla="*/ 506 w 1013"/>
                <a:gd name="T1" fmla="*/ 42 h 1013"/>
                <a:gd name="T2" fmla="*/ 971 w 1013"/>
                <a:gd name="T3" fmla="*/ 506 h 1013"/>
                <a:gd name="T4" fmla="*/ 506 w 1013"/>
                <a:gd name="T5" fmla="*/ 971 h 1013"/>
                <a:gd name="T6" fmla="*/ 42 w 1013"/>
                <a:gd name="T7" fmla="*/ 506 h 1013"/>
                <a:gd name="T8" fmla="*/ 506 w 1013"/>
                <a:gd name="T9" fmla="*/ 42 h 1013"/>
                <a:gd name="T10" fmla="*/ 506 w 1013"/>
                <a:gd name="T11" fmla="*/ 0 h 1013"/>
                <a:gd name="T12" fmla="*/ 0 w 1013"/>
                <a:gd name="T13" fmla="*/ 506 h 1013"/>
                <a:gd name="T14" fmla="*/ 506 w 1013"/>
                <a:gd name="T15" fmla="*/ 1013 h 1013"/>
                <a:gd name="T16" fmla="*/ 1013 w 1013"/>
                <a:gd name="T17" fmla="*/ 506 h 1013"/>
                <a:gd name="T18" fmla="*/ 506 w 1013"/>
                <a:gd name="T19" fmla="*/ 0 h 10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13" h="1013">
                  <a:moveTo>
                    <a:pt x="506" y="42"/>
                  </a:moveTo>
                  <a:cubicBezTo>
                    <a:pt x="763" y="42"/>
                    <a:pt x="971" y="250"/>
                    <a:pt x="971" y="506"/>
                  </a:cubicBezTo>
                  <a:cubicBezTo>
                    <a:pt x="971" y="762"/>
                    <a:pt x="763" y="971"/>
                    <a:pt x="506" y="971"/>
                  </a:cubicBezTo>
                  <a:cubicBezTo>
                    <a:pt x="250" y="971"/>
                    <a:pt x="42" y="762"/>
                    <a:pt x="42" y="506"/>
                  </a:cubicBezTo>
                  <a:cubicBezTo>
                    <a:pt x="42" y="250"/>
                    <a:pt x="250" y="42"/>
                    <a:pt x="506" y="42"/>
                  </a:cubicBezTo>
                  <a:moveTo>
                    <a:pt x="506" y="0"/>
                  </a:moveTo>
                  <a:cubicBezTo>
                    <a:pt x="227" y="0"/>
                    <a:pt x="0" y="226"/>
                    <a:pt x="0" y="506"/>
                  </a:cubicBezTo>
                  <a:cubicBezTo>
                    <a:pt x="0" y="786"/>
                    <a:pt x="227" y="1013"/>
                    <a:pt x="506" y="1013"/>
                  </a:cubicBezTo>
                  <a:cubicBezTo>
                    <a:pt x="786" y="1013"/>
                    <a:pt x="1013" y="786"/>
                    <a:pt x="1013" y="506"/>
                  </a:cubicBezTo>
                  <a:cubicBezTo>
                    <a:pt x="1013" y="226"/>
                    <a:pt x="786" y="0"/>
                    <a:pt x="506" y="0"/>
                  </a:cubicBezTo>
                  <a:close/>
                </a:path>
              </a:pathLst>
            </a:custGeom>
            <a:solidFill>
              <a:srgbClr val="0069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</p:grpSp>
    </p:spTree>
    <p:extLst>
      <p:ext uri="{BB962C8B-B14F-4D97-AF65-F5344CB8AC3E}">
        <p14:creationId xmlns:p14="http://schemas.microsoft.com/office/powerpoint/2010/main" val="930047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Etableringsförmåner till nyanlända</a:t>
            </a:r>
            <a:br>
              <a:rPr lang="sv-SE" dirty="0" smtClean="0"/>
            </a:br>
            <a:r>
              <a:rPr lang="sv-SE" dirty="0" smtClean="0"/>
              <a:t>- </a:t>
            </a:r>
            <a:r>
              <a:rPr lang="sv-SE" sz="2000" dirty="0" smtClean="0"/>
              <a:t>om du deltar i ett </a:t>
            </a:r>
            <a:r>
              <a:rPr lang="sv-SE" sz="2000" u="sng" dirty="0" smtClean="0"/>
              <a:t>etableringsprogram</a:t>
            </a:r>
            <a:r>
              <a:rPr lang="sv-SE" sz="2000" dirty="0" smtClean="0"/>
              <a:t> hos Arbetsförmedlingen</a:t>
            </a:r>
            <a:endParaRPr lang="sv-SE" sz="2000" dirty="0"/>
          </a:p>
        </p:txBody>
      </p:sp>
      <p:sp>
        <p:nvSpPr>
          <p:cNvPr id="4" name="Rektangel med rundade hörn 3"/>
          <p:cNvSpPr/>
          <p:nvPr/>
        </p:nvSpPr>
        <p:spPr>
          <a:xfrm>
            <a:off x="539750" y="1827827"/>
            <a:ext cx="2736850" cy="727075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sv-SE" sz="2000" dirty="0">
                <a:solidFill>
                  <a:schemeClr val="accent6"/>
                </a:solidFill>
              </a:rPr>
              <a:t>Etableringsersättning</a:t>
            </a:r>
          </a:p>
        </p:txBody>
      </p:sp>
      <p:sp>
        <p:nvSpPr>
          <p:cNvPr id="9" name="textruta 8"/>
          <p:cNvSpPr txBox="1"/>
          <p:nvPr/>
        </p:nvSpPr>
        <p:spPr>
          <a:xfrm>
            <a:off x="539552" y="3817411"/>
            <a:ext cx="50308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 smtClean="0">
                <a:solidFill>
                  <a:schemeClr val="accent6"/>
                </a:solidFill>
                <a:latin typeface="+mn-lt"/>
              </a:rPr>
              <a:t>308 kr per dag vid heltidsprogram.</a:t>
            </a:r>
            <a:endParaRPr lang="sv-SE" dirty="0">
              <a:solidFill>
                <a:schemeClr val="accent6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>
                <a:solidFill>
                  <a:schemeClr val="accent6"/>
                </a:solidFill>
              </a:rPr>
              <a:t>Utbetalning i efterskott en gång per månad</a:t>
            </a:r>
            <a:r>
              <a:rPr lang="sv-SE" dirty="0" smtClean="0">
                <a:solidFill>
                  <a:schemeClr val="accent6"/>
                </a:solidFill>
              </a:rPr>
              <a:t>.</a:t>
            </a:r>
            <a:endParaRPr lang="sv-SE" dirty="0" smtClean="0">
              <a:solidFill>
                <a:schemeClr val="accent6"/>
              </a:solidFill>
              <a:latin typeface="+mn-lt"/>
            </a:endParaRPr>
          </a:p>
        </p:txBody>
      </p:sp>
      <p:grpSp>
        <p:nvGrpSpPr>
          <p:cNvPr id="6" name="Grupp 5"/>
          <p:cNvGrpSpPr/>
          <p:nvPr/>
        </p:nvGrpSpPr>
        <p:grpSpPr>
          <a:xfrm>
            <a:off x="3635375" y="1248832"/>
            <a:ext cx="5145088" cy="1987550"/>
            <a:chOff x="3635375" y="1248832"/>
            <a:chExt cx="5145088" cy="1987550"/>
          </a:xfrm>
        </p:grpSpPr>
        <p:sp>
          <p:nvSpPr>
            <p:cNvPr id="3" name="Höger 2"/>
            <p:cNvSpPr/>
            <p:nvPr/>
          </p:nvSpPr>
          <p:spPr>
            <a:xfrm>
              <a:off x="3635375" y="2016966"/>
              <a:ext cx="1223963" cy="366712"/>
            </a:xfrm>
            <a:prstGeom prst="rightArrow">
              <a:avLst>
                <a:gd name="adj1" fmla="val 32869"/>
                <a:gd name="adj2" fmla="val 6169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sv-SE"/>
            </a:p>
          </p:txBody>
        </p:sp>
        <p:grpSp>
          <p:nvGrpSpPr>
            <p:cNvPr id="16" name="Grupp 15"/>
            <p:cNvGrpSpPr>
              <a:grpSpLocks/>
            </p:cNvGrpSpPr>
            <p:nvPr/>
          </p:nvGrpSpPr>
          <p:grpSpPr bwMode="auto">
            <a:xfrm>
              <a:off x="5219700" y="1248832"/>
              <a:ext cx="3560763" cy="1987550"/>
              <a:chOff x="3995936" y="337220"/>
              <a:chExt cx="6189969" cy="3456388"/>
            </a:xfrm>
          </p:grpSpPr>
          <p:grpSp>
            <p:nvGrpSpPr>
              <p:cNvPr id="17" name="Grupp 2"/>
              <p:cNvGrpSpPr>
                <a:grpSpLocks/>
              </p:cNvGrpSpPr>
              <p:nvPr/>
            </p:nvGrpSpPr>
            <p:grpSpPr bwMode="auto">
              <a:xfrm>
                <a:off x="3995936" y="653049"/>
                <a:ext cx="6189969" cy="3140559"/>
                <a:chOff x="611188" y="1037392"/>
                <a:chExt cx="3024187" cy="1534359"/>
              </a:xfrm>
            </p:grpSpPr>
            <p:grpSp>
              <p:nvGrpSpPr>
                <p:cNvPr id="21" name="Grupp 2"/>
                <p:cNvGrpSpPr>
                  <a:grpSpLocks/>
                </p:cNvGrpSpPr>
                <p:nvPr/>
              </p:nvGrpSpPr>
              <p:grpSpPr bwMode="auto">
                <a:xfrm>
                  <a:off x="611188" y="1037392"/>
                  <a:ext cx="3024187" cy="1534359"/>
                  <a:chOff x="611188" y="928968"/>
                  <a:chExt cx="3240087" cy="1642782"/>
                </a:xfrm>
              </p:grpSpPr>
              <p:sp>
                <p:nvSpPr>
                  <p:cNvPr id="30" name="Frihandsfigur 29"/>
                  <p:cNvSpPr/>
                  <p:nvPr/>
                </p:nvSpPr>
                <p:spPr>
                  <a:xfrm>
                    <a:off x="611188" y="928388"/>
                    <a:ext cx="3240087" cy="1643362"/>
                  </a:xfrm>
                  <a:custGeom>
                    <a:avLst/>
                    <a:gdLst>
                      <a:gd name="connsiteX0" fmla="*/ 266700 w 2659380"/>
                      <a:gd name="connsiteY0" fmla="*/ 1264920 h 1264920"/>
                      <a:gd name="connsiteX1" fmla="*/ 266700 w 2659380"/>
                      <a:gd name="connsiteY1" fmla="*/ 396240 h 1264920"/>
                      <a:gd name="connsiteX2" fmla="*/ 0 w 2659380"/>
                      <a:gd name="connsiteY2" fmla="*/ 396240 h 1264920"/>
                      <a:gd name="connsiteX3" fmla="*/ 396240 w 2659380"/>
                      <a:gd name="connsiteY3" fmla="*/ 0 h 1264920"/>
                      <a:gd name="connsiteX4" fmla="*/ 2324100 w 2659380"/>
                      <a:gd name="connsiteY4" fmla="*/ 0 h 1264920"/>
                      <a:gd name="connsiteX5" fmla="*/ 2659380 w 2659380"/>
                      <a:gd name="connsiteY5" fmla="*/ 335280 h 1264920"/>
                      <a:gd name="connsiteX6" fmla="*/ 2461260 w 2659380"/>
                      <a:gd name="connsiteY6" fmla="*/ 335280 h 1264920"/>
                      <a:gd name="connsiteX7" fmla="*/ 2461260 w 2659380"/>
                      <a:gd name="connsiteY7" fmla="*/ 1264920 h 1264920"/>
                      <a:gd name="connsiteX8" fmla="*/ 266700 w 2659380"/>
                      <a:gd name="connsiteY8" fmla="*/ 1264920 h 1264920"/>
                      <a:gd name="connsiteX0" fmla="*/ 266700 w 2659380"/>
                      <a:gd name="connsiteY0" fmla="*/ 1264920 h 1264920"/>
                      <a:gd name="connsiteX1" fmla="*/ 266700 w 2659380"/>
                      <a:gd name="connsiteY1" fmla="*/ 396240 h 1264920"/>
                      <a:gd name="connsiteX2" fmla="*/ 0 w 2659380"/>
                      <a:gd name="connsiteY2" fmla="*/ 396240 h 1264920"/>
                      <a:gd name="connsiteX3" fmla="*/ 396240 w 2659380"/>
                      <a:gd name="connsiteY3" fmla="*/ 0 h 1264920"/>
                      <a:gd name="connsiteX4" fmla="*/ 1561835 w 2659380"/>
                      <a:gd name="connsiteY4" fmla="*/ 870 h 1264920"/>
                      <a:gd name="connsiteX5" fmla="*/ 2324100 w 2659380"/>
                      <a:gd name="connsiteY5" fmla="*/ 0 h 1264920"/>
                      <a:gd name="connsiteX6" fmla="*/ 2659380 w 2659380"/>
                      <a:gd name="connsiteY6" fmla="*/ 335280 h 1264920"/>
                      <a:gd name="connsiteX7" fmla="*/ 2461260 w 2659380"/>
                      <a:gd name="connsiteY7" fmla="*/ 335280 h 1264920"/>
                      <a:gd name="connsiteX8" fmla="*/ 2461260 w 2659380"/>
                      <a:gd name="connsiteY8" fmla="*/ 1264920 h 1264920"/>
                      <a:gd name="connsiteX9" fmla="*/ 266700 w 2659380"/>
                      <a:gd name="connsiteY9" fmla="*/ 1264920 h 1264920"/>
                      <a:gd name="connsiteX0" fmla="*/ 266700 w 2659380"/>
                      <a:gd name="connsiteY0" fmla="*/ 1269619 h 1269619"/>
                      <a:gd name="connsiteX1" fmla="*/ 266700 w 2659380"/>
                      <a:gd name="connsiteY1" fmla="*/ 400939 h 1269619"/>
                      <a:gd name="connsiteX2" fmla="*/ 0 w 2659380"/>
                      <a:gd name="connsiteY2" fmla="*/ 400939 h 1269619"/>
                      <a:gd name="connsiteX3" fmla="*/ 396240 w 2659380"/>
                      <a:gd name="connsiteY3" fmla="*/ 4699 h 1269619"/>
                      <a:gd name="connsiteX4" fmla="*/ 1561835 w 2659380"/>
                      <a:gd name="connsiteY4" fmla="*/ 5569 h 1269619"/>
                      <a:gd name="connsiteX5" fmla="*/ 1937061 w 2659380"/>
                      <a:gd name="connsiteY5" fmla="*/ 0 h 1269619"/>
                      <a:gd name="connsiteX6" fmla="*/ 2324100 w 2659380"/>
                      <a:gd name="connsiteY6" fmla="*/ 4699 h 1269619"/>
                      <a:gd name="connsiteX7" fmla="*/ 2659380 w 2659380"/>
                      <a:gd name="connsiteY7" fmla="*/ 339979 h 1269619"/>
                      <a:gd name="connsiteX8" fmla="*/ 2461260 w 2659380"/>
                      <a:gd name="connsiteY8" fmla="*/ 339979 h 1269619"/>
                      <a:gd name="connsiteX9" fmla="*/ 2461260 w 2659380"/>
                      <a:gd name="connsiteY9" fmla="*/ 1269619 h 1269619"/>
                      <a:gd name="connsiteX10" fmla="*/ 266700 w 2659380"/>
                      <a:gd name="connsiteY10" fmla="*/ 1269619 h 1269619"/>
                      <a:gd name="connsiteX0" fmla="*/ 266700 w 2659380"/>
                      <a:gd name="connsiteY0" fmla="*/ 1269619 h 1269619"/>
                      <a:gd name="connsiteX1" fmla="*/ 266700 w 2659380"/>
                      <a:gd name="connsiteY1" fmla="*/ 400939 h 1269619"/>
                      <a:gd name="connsiteX2" fmla="*/ 0 w 2659380"/>
                      <a:gd name="connsiteY2" fmla="*/ 400939 h 1269619"/>
                      <a:gd name="connsiteX3" fmla="*/ 396240 w 2659380"/>
                      <a:gd name="connsiteY3" fmla="*/ 4699 h 1269619"/>
                      <a:gd name="connsiteX4" fmla="*/ 1499297 w 2659380"/>
                      <a:gd name="connsiteY4" fmla="*/ 2 h 1269619"/>
                      <a:gd name="connsiteX5" fmla="*/ 1561835 w 2659380"/>
                      <a:gd name="connsiteY5" fmla="*/ 5569 h 1269619"/>
                      <a:gd name="connsiteX6" fmla="*/ 1937061 w 2659380"/>
                      <a:gd name="connsiteY6" fmla="*/ 0 h 1269619"/>
                      <a:gd name="connsiteX7" fmla="*/ 2324100 w 2659380"/>
                      <a:gd name="connsiteY7" fmla="*/ 4699 h 1269619"/>
                      <a:gd name="connsiteX8" fmla="*/ 2659380 w 2659380"/>
                      <a:gd name="connsiteY8" fmla="*/ 339979 h 1269619"/>
                      <a:gd name="connsiteX9" fmla="*/ 2461260 w 2659380"/>
                      <a:gd name="connsiteY9" fmla="*/ 339979 h 1269619"/>
                      <a:gd name="connsiteX10" fmla="*/ 2461260 w 2659380"/>
                      <a:gd name="connsiteY10" fmla="*/ 1269619 h 1269619"/>
                      <a:gd name="connsiteX11" fmla="*/ 266700 w 2659380"/>
                      <a:gd name="connsiteY11" fmla="*/ 1269619 h 1269619"/>
                      <a:gd name="connsiteX0" fmla="*/ 266700 w 2659380"/>
                      <a:gd name="connsiteY0" fmla="*/ 1275186 h 1275186"/>
                      <a:gd name="connsiteX1" fmla="*/ 266700 w 2659380"/>
                      <a:gd name="connsiteY1" fmla="*/ 406506 h 1275186"/>
                      <a:gd name="connsiteX2" fmla="*/ 0 w 2659380"/>
                      <a:gd name="connsiteY2" fmla="*/ 406506 h 1275186"/>
                      <a:gd name="connsiteX3" fmla="*/ 396240 w 2659380"/>
                      <a:gd name="connsiteY3" fmla="*/ 10266 h 1275186"/>
                      <a:gd name="connsiteX4" fmla="*/ 1499297 w 2659380"/>
                      <a:gd name="connsiteY4" fmla="*/ 5569 h 1275186"/>
                      <a:gd name="connsiteX5" fmla="*/ 1561835 w 2659380"/>
                      <a:gd name="connsiteY5" fmla="*/ 11136 h 1275186"/>
                      <a:gd name="connsiteX6" fmla="*/ 1937061 w 2659380"/>
                      <a:gd name="connsiteY6" fmla="*/ 5567 h 1275186"/>
                      <a:gd name="connsiteX7" fmla="*/ 1989176 w 2659380"/>
                      <a:gd name="connsiteY7" fmla="*/ 0 h 1275186"/>
                      <a:gd name="connsiteX8" fmla="*/ 2324100 w 2659380"/>
                      <a:gd name="connsiteY8" fmla="*/ 10266 h 1275186"/>
                      <a:gd name="connsiteX9" fmla="*/ 2659380 w 2659380"/>
                      <a:gd name="connsiteY9" fmla="*/ 345546 h 1275186"/>
                      <a:gd name="connsiteX10" fmla="*/ 2461260 w 2659380"/>
                      <a:gd name="connsiteY10" fmla="*/ 345546 h 1275186"/>
                      <a:gd name="connsiteX11" fmla="*/ 2461260 w 2659380"/>
                      <a:gd name="connsiteY11" fmla="*/ 1275186 h 1275186"/>
                      <a:gd name="connsiteX12" fmla="*/ 266700 w 2659380"/>
                      <a:gd name="connsiteY12" fmla="*/ 1275186 h 1275186"/>
                      <a:gd name="connsiteX0" fmla="*/ 266700 w 2659380"/>
                      <a:gd name="connsiteY0" fmla="*/ 1386556 h 1386556"/>
                      <a:gd name="connsiteX1" fmla="*/ 266700 w 2659380"/>
                      <a:gd name="connsiteY1" fmla="*/ 517876 h 1386556"/>
                      <a:gd name="connsiteX2" fmla="*/ 0 w 2659380"/>
                      <a:gd name="connsiteY2" fmla="*/ 517876 h 1386556"/>
                      <a:gd name="connsiteX3" fmla="*/ 396240 w 2659380"/>
                      <a:gd name="connsiteY3" fmla="*/ 121636 h 1386556"/>
                      <a:gd name="connsiteX4" fmla="*/ 1499297 w 2659380"/>
                      <a:gd name="connsiteY4" fmla="*/ 116939 h 1386556"/>
                      <a:gd name="connsiteX5" fmla="*/ 1496692 w 2659380"/>
                      <a:gd name="connsiteY5" fmla="*/ 0 h 1386556"/>
                      <a:gd name="connsiteX6" fmla="*/ 1937061 w 2659380"/>
                      <a:gd name="connsiteY6" fmla="*/ 116937 h 1386556"/>
                      <a:gd name="connsiteX7" fmla="*/ 1989176 w 2659380"/>
                      <a:gd name="connsiteY7" fmla="*/ 111370 h 1386556"/>
                      <a:gd name="connsiteX8" fmla="*/ 2324100 w 2659380"/>
                      <a:gd name="connsiteY8" fmla="*/ 121636 h 1386556"/>
                      <a:gd name="connsiteX9" fmla="*/ 2659380 w 2659380"/>
                      <a:gd name="connsiteY9" fmla="*/ 456916 h 1386556"/>
                      <a:gd name="connsiteX10" fmla="*/ 2461260 w 2659380"/>
                      <a:gd name="connsiteY10" fmla="*/ 456916 h 1386556"/>
                      <a:gd name="connsiteX11" fmla="*/ 2461260 w 2659380"/>
                      <a:gd name="connsiteY11" fmla="*/ 1386556 h 1386556"/>
                      <a:gd name="connsiteX12" fmla="*/ 266700 w 2659380"/>
                      <a:gd name="connsiteY12" fmla="*/ 1386556 h 1386556"/>
                      <a:gd name="connsiteX0" fmla="*/ 266700 w 2659380"/>
                      <a:gd name="connsiteY0" fmla="*/ 1392125 h 1392125"/>
                      <a:gd name="connsiteX1" fmla="*/ 266700 w 2659380"/>
                      <a:gd name="connsiteY1" fmla="*/ 523445 h 1392125"/>
                      <a:gd name="connsiteX2" fmla="*/ 0 w 2659380"/>
                      <a:gd name="connsiteY2" fmla="*/ 523445 h 1392125"/>
                      <a:gd name="connsiteX3" fmla="*/ 396240 w 2659380"/>
                      <a:gd name="connsiteY3" fmla="*/ 127205 h 1392125"/>
                      <a:gd name="connsiteX4" fmla="*/ 1499297 w 2659380"/>
                      <a:gd name="connsiteY4" fmla="*/ 122508 h 1392125"/>
                      <a:gd name="connsiteX5" fmla="*/ 1496692 w 2659380"/>
                      <a:gd name="connsiteY5" fmla="*/ 5569 h 1392125"/>
                      <a:gd name="connsiteX6" fmla="*/ 1991782 w 2659380"/>
                      <a:gd name="connsiteY6" fmla="*/ 0 h 1392125"/>
                      <a:gd name="connsiteX7" fmla="*/ 1989176 w 2659380"/>
                      <a:gd name="connsiteY7" fmla="*/ 116939 h 1392125"/>
                      <a:gd name="connsiteX8" fmla="*/ 2324100 w 2659380"/>
                      <a:gd name="connsiteY8" fmla="*/ 127205 h 1392125"/>
                      <a:gd name="connsiteX9" fmla="*/ 2659380 w 2659380"/>
                      <a:gd name="connsiteY9" fmla="*/ 462485 h 1392125"/>
                      <a:gd name="connsiteX10" fmla="*/ 2461260 w 2659380"/>
                      <a:gd name="connsiteY10" fmla="*/ 462485 h 1392125"/>
                      <a:gd name="connsiteX11" fmla="*/ 2461260 w 2659380"/>
                      <a:gd name="connsiteY11" fmla="*/ 1392125 h 1392125"/>
                      <a:gd name="connsiteX12" fmla="*/ 266700 w 2659380"/>
                      <a:gd name="connsiteY12" fmla="*/ 1392125 h 1392125"/>
                      <a:gd name="connsiteX0" fmla="*/ 266700 w 2659380"/>
                      <a:gd name="connsiteY0" fmla="*/ 1392125 h 1392125"/>
                      <a:gd name="connsiteX1" fmla="*/ 266700 w 2659380"/>
                      <a:gd name="connsiteY1" fmla="*/ 523445 h 1392125"/>
                      <a:gd name="connsiteX2" fmla="*/ 0 w 2659380"/>
                      <a:gd name="connsiteY2" fmla="*/ 523445 h 1392125"/>
                      <a:gd name="connsiteX3" fmla="*/ 396240 w 2659380"/>
                      <a:gd name="connsiteY3" fmla="*/ 127205 h 1392125"/>
                      <a:gd name="connsiteX4" fmla="*/ 1499297 w 2659380"/>
                      <a:gd name="connsiteY4" fmla="*/ 122508 h 1392125"/>
                      <a:gd name="connsiteX5" fmla="*/ 1496692 w 2659380"/>
                      <a:gd name="connsiteY5" fmla="*/ 5569 h 1392125"/>
                      <a:gd name="connsiteX6" fmla="*/ 1991782 w 2659380"/>
                      <a:gd name="connsiteY6" fmla="*/ 0 h 1392125"/>
                      <a:gd name="connsiteX7" fmla="*/ 1989176 w 2659380"/>
                      <a:gd name="connsiteY7" fmla="*/ 116939 h 1392125"/>
                      <a:gd name="connsiteX8" fmla="*/ 2324100 w 2659380"/>
                      <a:gd name="connsiteY8" fmla="*/ 127205 h 1392125"/>
                      <a:gd name="connsiteX9" fmla="*/ 2659380 w 2659380"/>
                      <a:gd name="connsiteY9" fmla="*/ 462485 h 1392125"/>
                      <a:gd name="connsiteX10" fmla="*/ 2461260 w 2659380"/>
                      <a:gd name="connsiteY10" fmla="*/ 462485 h 1392125"/>
                      <a:gd name="connsiteX11" fmla="*/ 2461260 w 2659380"/>
                      <a:gd name="connsiteY11" fmla="*/ 1392125 h 1392125"/>
                      <a:gd name="connsiteX12" fmla="*/ 1025052 w 2659380"/>
                      <a:gd name="connsiteY12" fmla="*/ 1392118 h 1392125"/>
                      <a:gd name="connsiteX13" fmla="*/ 266700 w 2659380"/>
                      <a:gd name="connsiteY13" fmla="*/ 1392125 h 1392125"/>
                      <a:gd name="connsiteX0" fmla="*/ 266700 w 2659380"/>
                      <a:gd name="connsiteY0" fmla="*/ 1392125 h 1392125"/>
                      <a:gd name="connsiteX1" fmla="*/ 266700 w 2659380"/>
                      <a:gd name="connsiteY1" fmla="*/ 523445 h 1392125"/>
                      <a:gd name="connsiteX2" fmla="*/ 0 w 2659380"/>
                      <a:gd name="connsiteY2" fmla="*/ 523445 h 1392125"/>
                      <a:gd name="connsiteX3" fmla="*/ 396240 w 2659380"/>
                      <a:gd name="connsiteY3" fmla="*/ 127205 h 1392125"/>
                      <a:gd name="connsiteX4" fmla="*/ 1499297 w 2659380"/>
                      <a:gd name="connsiteY4" fmla="*/ 122508 h 1392125"/>
                      <a:gd name="connsiteX5" fmla="*/ 1496692 w 2659380"/>
                      <a:gd name="connsiteY5" fmla="*/ 5569 h 1392125"/>
                      <a:gd name="connsiteX6" fmla="*/ 1991782 w 2659380"/>
                      <a:gd name="connsiteY6" fmla="*/ 0 h 1392125"/>
                      <a:gd name="connsiteX7" fmla="*/ 1989176 w 2659380"/>
                      <a:gd name="connsiteY7" fmla="*/ 116939 h 1392125"/>
                      <a:gd name="connsiteX8" fmla="*/ 2324100 w 2659380"/>
                      <a:gd name="connsiteY8" fmla="*/ 127205 h 1392125"/>
                      <a:gd name="connsiteX9" fmla="*/ 2659380 w 2659380"/>
                      <a:gd name="connsiteY9" fmla="*/ 462485 h 1392125"/>
                      <a:gd name="connsiteX10" fmla="*/ 2461260 w 2659380"/>
                      <a:gd name="connsiteY10" fmla="*/ 462485 h 1392125"/>
                      <a:gd name="connsiteX11" fmla="*/ 2461260 w 2659380"/>
                      <a:gd name="connsiteY11" fmla="*/ 1392125 h 1392125"/>
                      <a:gd name="connsiteX12" fmla="*/ 1090196 w 2659380"/>
                      <a:gd name="connsiteY12" fmla="*/ 1392118 h 1392125"/>
                      <a:gd name="connsiteX13" fmla="*/ 1025052 w 2659380"/>
                      <a:gd name="connsiteY13" fmla="*/ 1392118 h 1392125"/>
                      <a:gd name="connsiteX14" fmla="*/ 266700 w 2659380"/>
                      <a:gd name="connsiteY14" fmla="*/ 1392125 h 1392125"/>
                      <a:gd name="connsiteX0" fmla="*/ 266700 w 2659380"/>
                      <a:gd name="connsiteY0" fmla="*/ 1392125 h 1392125"/>
                      <a:gd name="connsiteX1" fmla="*/ 266700 w 2659380"/>
                      <a:gd name="connsiteY1" fmla="*/ 523445 h 1392125"/>
                      <a:gd name="connsiteX2" fmla="*/ 0 w 2659380"/>
                      <a:gd name="connsiteY2" fmla="*/ 523445 h 1392125"/>
                      <a:gd name="connsiteX3" fmla="*/ 396240 w 2659380"/>
                      <a:gd name="connsiteY3" fmla="*/ 127205 h 1392125"/>
                      <a:gd name="connsiteX4" fmla="*/ 1499297 w 2659380"/>
                      <a:gd name="connsiteY4" fmla="*/ 122508 h 1392125"/>
                      <a:gd name="connsiteX5" fmla="*/ 1496692 w 2659380"/>
                      <a:gd name="connsiteY5" fmla="*/ 5569 h 1392125"/>
                      <a:gd name="connsiteX6" fmla="*/ 1991782 w 2659380"/>
                      <a:gd name="connsiteY6" fmla="*/ 0 h 1392125"/>
                      <a:gd name="connsiteX7" fmla="*/ 1989176 w 2659380"/>
                      <a:gd name="connsiteY7" fmla="*/ 116939 h 1392125"/>
                      <a:gd name="connsiteX8" fmla="*/ 2324100 w 2659380"/>
                      <a:gd name="connsiteY8" fmla="*/ 127205 h 1392125"/>
                      <a:gd name="connsiteX9" fmla="*/ 2659380 w 2659380"/>
                      <a:gd name="connsiteY9" fmla="*/ 462485 h 1392125"/>
                      <a:gd name="connsiteX10" fmla="*/ 2461260 w 2659380"/>
                      <a:gd name="connsiteY10" fmla="*/ 462485 h 1392125"/>
                      <a:gd name="connsiteX11" fmla="*/ 2461260 w 2659380"/>
                      <a:gd name="connsiteY11" fmla="*/ 1392125 h 1392125"/>
                      <a:gd name="connsiteX12" fmla="*/ 1598315 w 2659380"/>
                      <a:gd name="connsiteY12" fmla="*/ 1392118 h 1392125"/>
                      <a:gd name="connsiteX13" fmla="*/ 1090196 w 2659380"/>
                      <a:gd name="connsiteY13" fmla="*/ 1392118 h 1392125"/>
                      <a:gd name="connsiteX14" fmla="*/ 1025052 w 2659380"/>
                      <a:gd name="connsiteY14" fmla="*/ 1392118 h 1392125"/>
                      <a:gd name="connsiteX15" fmla="*/ 266700 w 2659380"/>
                      <a:gd name="connsiteY15" fmla="*/ 1392125 h 1392125"/>
                      <a:gd name="connsiteX0" fmla="*/ 266700 w 2659380"/>
                      <a:gd name="connsiteY0" fmla="*/ 1392125 h 1392125"/>
                      <a:gd name="connsiteX1" fmla="*/ 266700 w 2659380"/>
                      <a:gd name="connsiteY1" fmla="*/ 523445 h 1392125"/>
                      <a:gd name="connsiteX2" fmla="*/ 0 w 2659380"/>
                      <a:gd name="connsiteY2" fmla="*/ 523445 h 1392125"/>
                      <a:gd name="connsiteX3" fmla="*/ 396240 w 2659380"/>
                      <a:gd name="connsiteY3" fmla="*/ 127205 h 1392125"/>
                      <a:gd name="connsiteX4" fmla="*/ 1499297 w 2659380"/>
                      <a:gd name="connsiteY4" fmla="*/ 122508 h 1392125"/>
                      <a:gd name="connsiteX5" fmla="*/ 1496692 w 2659380"/>
                      <a:gd name="connsiteY5" fmla="*/ 5569 h 1392125"/>
                      <a:gd name="connsiteX6" fmla="*/ 1991782 w 2659380"/>
                      <a:gd name="connsiteY6" fmla="*/ 0 h 1392125"/>
                      <a:gd name="connsiteX7" fmla="*/ 1989176 w 2659380"/>
                      <a:gd name="connsiteY7" fmla="*/ 116939 h 1392125"/>
                      <a:gd name="connsiteX8" fmla="*/ 2324100 w 2659380"/>
                      <a:gd name="connsiteY8" fmla="*/ 127205 h 1392125"/>
                      <a:gd name="connsiteX9" fmla="*/ 2659380 w 2659380"/>
                      <a:gd name="connsiteY9" fmla="*/ 462485 h 1392125"/>
                      <a:gd name="connsiteX10" fmla="*/ 2461260 w 2659380"/>
                      <a:gd name="connsiteY10" fmla="*/ 462485 h 1392125"/>
                      <a:gd name="connsiteX11" fmla="*/ 2461260 w 2659380"/>
                      <a:gd name="connsiteY11" fmla="*/ 1392125 h 1392125"/>
                      <a:gd name="connsiteX12" fmla="*/ 1660853 w 2659380"/>
                      <a:gd name="connsiteY12" fmla="*/ 1392118 h 1392125"/>
                      <a:gd name="connsiteX13" fmla="*/ 1598315 w 2659380"/>
                      <a:gd name="connsiteY13" fmla="*/ 1392118 h 1392125"/>
                      <a:gd name="connsiteX14" fmla="*/ 1090196 w 2659380"/>
                      <a:gd name="connsiteY14" fmla="*/ 1392118 h 1392125"/>
                      <a:gd name="connsiteX15" fmla="*/ 1025052 w 2659380"/>
                      <a:gd name="connsiteY15" fmla="*/ 1392118 h 1392125"/>
                      <a:gd name="connsiteX16" fmla="*/ 266700 w 2659380"/>
                      <a:gd name="connsiteY16" fmla="*/ 1392125 h 1392125"/>
                      <a:gd name="connsiteX0" fmla="*/ 266700 w 2659380"/>
                      <a:gd name="connsiteY0" fmla="*/ 1392125 h 1392125"/>
                      <a:gd name="connsiteX1" fmla="*/ 266700 w 2659380"/>
                      <a:gd name="connsiteY1" fmla="*/ 523445 h 1392125"/>
                      <a:gd name="connsiteX2" fmla="*/ 0 w 2659380"/>
                      <a:gd name="connsiteY2" fmla="*/ 523445 h 1392125"/>
                      <a:gd name="connsiteX3" fmla="*/ 396240 w 2659380"/>
                      <a:gd name="connsiteY3" fmla="*/ 127205 h 1392125"/>
                      <a:gd name="connsiteX4" fmla="*/ 1499297 w 2659380"/>
                      <a:gd name="connsiteY4" fmla="*/ 122508 h 1392125"/>
                      <a:gd name="connsiteX5" fmla="*/ 1496692 w 2659380"/>
                      <a:gd name="connsiteY5" fmla="*/ 5569 h 1392125"/>
                      <a:gd name="connsiteX6" fmla="*/ 1991782 w 2659380"/>
                      <a:gd name="connsiteY6" fmla="*/ 0 h 1392125"/>
                      <a:gd name="connsiteX7" fmla="*/ 1989176 w 2659380"/>
                      <a:gd name="connsiteY7" fmla="*/ 116939 h 1392125"/>
                      <a:gd name="connsiteX8" fmla="*/ 2324100 w 2659380"/>
                      <a:gd name="connsiteY8" fmla="*/ 127205 h 1392125"/>
                      <a:gd name="connsiteX9" fmla="*/ 2659380 w 2659380"/>
                      <a:gd name="connsiteY9" fmla="*/ 462485 h 1392125"/>
                      <a:gd name="connsiteX10" fmla="*/ 2461260 w 2659380"/>
                      <a:gd name="connsiteY10" fmla="*/ 462485 h 1392125"/>
                      <a:gd name="connsiteX11" fmla="*/ 2461260 w 2659380"/>
                      <a:gd name="connsiteY11" fmla="*/ 1392125 h 1392125"/>
                      <a:gd name="connsiteX12" fmla="*/ 1660853 w 2659380"/>
                      <a:gd name="connsiteY12" fmla="*/ 1392118 h 1392125"/>
                      <a:gd name="connsiteX13" fmla="*/ 1598315 w 2659380"/>
                      <a:gd name="connsiteY13" fmla="*/ 1392118 h 1392125"/>
                      <a:gd name="connsiteX14" fmla="*/ 1022447 w 2659380"/>
                      <a:gd name="connsiteY14" fmla="*/ 824135 h 1392125"/>
                      <a:gd name="connsiteX15" fmla="*/ 1025052 w 2659380"/>
                      <a:gd name="connsiteY15" fmla="*/ 1392118 h 1392125"/>
                      <a:gd name="connsiteX16" fmla="*/ 266700 w 2659380"/>
                      <a:gd name="connsiteY16" fmla="*/ 1392125 h 1392125"/>
                      <a:gd name="connsiteX0" fmla="*/ 266700 w 2659380"/>
                      <a:gd name="connsiteY0" fmla="*/ 1392125 h 1392125"/>
                      <a:gd name="connsiteX1" fmla="*/ 266700 w 2659380"/>
                      <a:gd name="connsiteY1" fmla="*/ 523445 h 1392125"/>
                      <a:gd name="connsiteX2" fmla="*/ 0 w 2659380"/>
                      <a:gd name="connsiteY2" fmla="*/ 523445 h 1392125"/>
                      <a:gd name="connsiteX3" fmla="*/ 396240 w 2659380"/>
                      <a:gd name="connsiteY3" fmla="*/ 127205 h 1392125"/>
                      <a:gd name="connsiteX4" fmla="*/ 1499297 w 2659380"/>
                      <a:gd name="connsiteY4" fmla="*/ 122508 h 1392125"/>
                      <a:gd name="connsiteX5" fmla="*/ 1496692 w 2659380"/>
                      <a:gd name="connsiteY5" fmla="*/ 5569 h 1392125"/>
                      <a:gd name="connsiteX6" fmla="*/ 1991782 w 2659380"/>
                      <a:gd name="connsiteY6" fmla="*/ 0 h 1392125"/>
                      <a:gd name="connsiteX7" fmla="*/ 1989176 w 2659380"/>
                      <a:gd name="connsiteY7" fmla="*/ 116939 h 1392125"/>
                      <a:gd name="connsiteX8" fmla="*/ 2324100 w 2659380"/>
                      <a:gd name="connsiteY8" fmla="*/ 127205 h 1392125"/>
                      <a:gd name="connsiteX9" fmla="*/ 2659380 w 2659380"/>
                      <a:gd name="connsiteY9" fmla="*/ 462485 h 1392125"/>
                      <a:gd name="connsiteX10" fmla="*/ 2461260 w 2659380"/>
                      <a:gd name="connsiteY10" fmla="*/ 462485 h 1392125"/>
                      <a:gd name="connsiteX11" fmla="*/ 2461260 w 2659380"/>
                      <a:gd name="connsiteY11" fmla="*/ 1392125 h 1392125"/>
                      <a:gd name="connsiteX12" fmla="*/ 1660853 w 2659380"/>
                      <a:gd name="connsiteY12" fmla="*/ 1392118 h 1392125"/>
                      <a:gd name="connsiteX13" fmla="*/ 1655641 w 2659380"/>
                      <a:gd name="connsiteY13" fmla="*/ 824135 h 1392125"/>
                      <a:gd name="connsiteX14" fmla="*/ 1022447 w 2659380"/>
                      <a:gd name="connsiteY14" fmla="*/ 824135 h 1392125"/>
                      <a:gd name="connsiteX15" fmla="*/ 1025052 w 2659380"/>
                      <a:gd name="connsiteY15" fmla="*/ 1392118 h 1392125"/>
                      <a:gd name="connsiteX16" fmla="*/ 266700 w 2659380"/>
                      <a:gd name="connsiteY16" fmla="*/ 1392125 h 1392125"/>
                      <a:gd name="connsiteX0" fmla="*/ 266700 w 2659380"/>
                      <a:gd name="connsiteY0" fmla="*/ 1392125 h 1395497"/>
                      <a:gd name="connsiteX1" fmla="*/ 266700 w 2659380"/>
                      <a:gd name="connsiteY1" fmla="*/ 523445 h 1395497"/>
                      <a:gd name="connsiteX2" fmla="*/ 0 w 2659380"/>
                      <a:gd name="connsiteY2" fmla="*/ 523445 h 1395497"/>
                      <a:gd name="connsiteX3" fmla="*/ 396240 w 2659380"/>
                      <a:gd name="connsiteY3" fmla="*/ 127205 h 1395497"/>
                      <a:gd name="connsiteX4" fmla="*/ 1499297 w 2659380"/>
                      <a:gd name="connsiteY4" fmla="*/ 122508 h 1395497"/>
                      <a:gd name="connsiteX5" fmla="*/ 1496692 w 2659380"/>
                      <a:gd name="connsiteY5" fmla="*/ 5569 h 1395497"/>
                      <a:gd name="connsiteX6" fmla="*/ 1991782 w 2659380"/>
                      <a:gd name="connsiteY6" fmla="*/ 0 h 1395497"/>
                      <a:gd name="connsiteX7" fmla="*/ 1989176 w 2659380"/>
                      <a:gd name="connsiteY7" fmla="*/ 116939 h 1395497"/>
                      <a:gd name="connsiteX8" fmla="*/ 2324100 w 2659380"/>
                      <a:gd name="connsiteY8" fmla="*/ 127205 h 1395497"/>
                      <a:gd name="connsiteX9" fmla="*/ 2659380 w 2659380"/>
                      <a:gd name="connsiteY9" fmla="*/ 462485 h 1395497"/>
                      <a:gd name="connsiteX10" fmla="*/ 2461260 w 2659380"/>
                      <a:gd name="connsiteY10" fmla="*/ 462485 h 1395497"/>
                      <a:gd name="connsiteX11" fmla="*/ 2461260 w 2659380"/>
                      <a:gd name="connsiteY11" fmla="*/ 1392125 h 1395497"/>
                      <a:gd name="connsiteX12" fmla="*/ 1660853 w 2659380"/>
                      <a:gd name="connsiteY12" fmla="*/ 1392118 h 1395497"/>
                      <a:gd name="connsiteX13" fmla="*/ 1655641 w 2659380"/>
                      <a:gd name="connsiteY13" fmla="*/ 824135 h 1395497"/>
                      <a:gd name="connsiteX14" fmla="*/ 1022447 w 2659380"/>
                      <a:gd name="connsiteY14" fmla="*/ 824135 h 1395497"/>
                      <a:gd name="connsiteX15" fmla="*/ 266700 w 2659380"/>
                      <a:gd name="connsiteY15" fmla="*/ 1392125 h 1395497"/>
                      <a:gd name="connsiteX0" fmla="*/ 266700 w 2659380"/>
                      <a:gd name="connsiteY0" fmla="*/ 1392125 h 1395497"/>
                      <a:gd name="connsiteX1" fmla="*/ 266700 w 2659380"/>
                      <a:gd name="connsiteY1" fmla="*/ 523445 h 1395497"/>
                      <a:gd name="connsiteX2" fmla="*/ 0 w 2659380"/>
                      <a:gd name="connsiteY2" fmla="*/ 523445 h 1395497"/>
                      <a:gd name="connsiteX3" fmla="*/ 396240 w 2659380"/>
                      <a:gd name="connsiteY3" fmla="*/ 127205 h 1395497"/>
                      <a:gd name="connsiteX4" fmla="*/ 1499297 w 2659380"/>
                      <a:gd name="connsiteY4" fmla="*/ 122508 h 1395497"/>
                      <a:gd name="connsiteX5" fmla="*/ 1496692 w 2659380"/>
                      <a:gd name="connsiteY5" fmla="*/ 5569 h 1395497"/>
                      <a:gd name="connsiteX6" fmla="*/ 1991782 w 2659380"/>
                      <a:gd name="connsiteY6" fmla="*/ 0 h 1395497"/>
                      <a:gd name="connsiteX7" fmla="*/ 1989176 w 2659380"/>
                      <a:gd name="connsiteY7" fmla="*/ 116939 h 1395497"/>
                      <a:gd name="connsiteX8" fmla="*/ 2324100 w 2659380"/>
                      <a:gd name="connsiteY8" fmla="*/ 127205 h 1395497"/>
                      <a:gd name="connsiteX9" fmla="*/ 2659380 w 2659380"/>
                      <a:gd name="connsiteY9" fmla="*/ 462485 h 1395497"/>
                      <a:gd name="connsiteX10" fmla="*/ 2461260 w 2659380"/>
                      <a:gd name="connsiteY10" fmla="*/ 462485 h 1395497"/>
                      <a:gd name="connsiteX11" fmla="*/ 2461260 w 2659380"/>
                      <a:gd name="connsiteY11" fmla="*/ 1392125 h 1395497"/>
                      <a:gd name="connsiteX12" fmla="*/ 1655641 w 2659380"/>
                      <a:gd name="connsiteY12" fmla="*/ 824135 h 1395497"/>
                      <a:gd name="connsiteX13" fmla="*/ 1022447 w 2659380"/>
                      <a:gd name="connsiteY13" fmla="*/ 824135 h 1395497"/>
                      <a:gd name="connsiteX14" fmla="*/ 266700 w 2659380"/>
                      <a:gd name="connsiteY14" fmla="*/ 1392125 h 1395497"/>
                      <a:gd name="connsiteX0" fmla="*/ 266700 w 2659380"/>
                      <a:gd name="connsiteY0" fmla="*/ 1392125 h 1395497"/>
                      <a:gd name="connsiteX1" fmla="*/ 266700 w 2659380"/>
                      <a:gd name="connsiteY1" fmla="*/ 523445 h 1395497"/>
                      <a:gd name="connsiteX2" fmla="*/ 0 w 2659380"/>
                      <a:gd name="connsiteY2" fmla="*/ 523445 h 1395497"/>
                      <a:gd name="connsiteX3" fmla="*/ 396240 w 2659380"/>
                      <a:gd name="connsiteY3" fmla="*/ 127205 h 1395497"/>
                      <a:gd name="connsiteX4" fmla="*/ 1499297 w 2659380"/>
                      <a:gd name="connsiteY4" fmla="*/ 122508 h 1395497"/>
                      <a:gd name="connsiteX5" fmla="*/ 1496692 w 2659380"/>
                      <a:gd name="connsiteY5" fmla="*/ 5569 h 1395497"/>
                      <a:gd name="connsiteX6" fmla="*/ 1991782 w 2659380"/>
                      <a:gd name="connsiteY6" fmla="*/ 0 h 1395497"/>
                      <a:gd name="connsiteX7" fmla="*/ 1989176 w 2659380"/>
                      <a:gd name="connsiteY7" fmla="*/ 116939 h 1395497"/>
                      <a:gd name="connsiteX8" fmla="*/ 2324100 w 2659380"/>
                      <a:gd name="connsiteY8" fmla="*/ 127205 h 1395497"/>
                      <a:gd name="connsiteX9" fmla="*/ 2659380 w 2659380"/>
                      <a:gd name="connsiteY9" fmla="*/ 462485 h 1395497"/>
                      <a:gd name="connsiteX10" fmla="*/ 2461260 w 2659380"/>
                      <a:gd name="connsiteY10" fmla="*/ 462485 h 1395497"/>
                      <a:gd name="connsiteX11" fmla="*/ 2461260 w 2659380"/>
                      <a:gd name="connsiteY11" fmla="*/ 1392125 h 1395497"/>
                      <a:gd name="connsiteX12" fmla="*/ 1671579 w 2659380"/>
                      <a:gd name="connsiteY12" fmla="*/ 838618 h 1395497"/>
                      <a:gd name="connsiteX13" fmla="*/ 1655641 w 2659380"/>
                      <a:gd name="connsiteY13" fmla="*/ 824135 h 1395497"/>
                      <a:gd name="connsiteX14" fmla="*/ 1022447 w 2659380"/>
                      <a:gd name="connsiteY14" fmla="*/ 824135 h 1395497"/>
                      <a:gd name="connsiteX15" fmla="*/ 266700 w 2659380"/>
                      <a:gd name="connsiteY15" fmla="*/ 1392125 h 1395497"/>
                      <a:gd name="connsiteX0" fmla="*/ 266700 w 2659380"/>
                      <a:gd name="connsiteY0" fmla="*/ 1392125 h 1395497"/>
                      <a:gd name="connsiteX1" fmla="*/ 266700 w 2659380"/>
                      <a:gd name="connsiteY1" fmla="*/ 523445 h 1395497"/>
                      <a:gd name="connsiteX2" fmla="*/ 0 w 2659380"/>
                      <a:gd name="connsiteY2" fmla="*/ 523445 h 1395497"/>
                      <a:gd name="connsiteX3" fmla="*/ 396240 w 2659380"/>
                      <a:gd name="connsiteY3" fmla="*/ 127205 h 1395497"/>
                      <a:gd name="connsiteX4" fmla="*/ 1499297 w 2659380"/>
                      <a:gd name="connsiteY4" fmla="*/ 122508 h 1395497"/>
                      <a:gd name="connsiteX5" fmla="*/ 1496692 w 2659380"/>
                      <a:gd name="connsiteY5" fmla="*/ 5569 h 1395497"/>
                      <a:gd name="connsiteX6" fmla="*/ 1991782 w 2659380"/>
                      <a:gd name="connsiteY6" fmla="*/ 0 h 1395497"/>
                      <a:gd name="connsiteX7" fmla="*/ 1989176 w 2659380"/>
                      <a:gd name="connsiteY7" fmla="*/ 116939 h 1395497"/>
                      <a:gd name="connsiteX8" fmla="*/ 2324100 w 2659380"/>
                      <a:gd name="connsiteY8" fmla="*/ 127205 h 1395497"/>
                      <a:gd name="connsiteX9" fmla="*/ 2659380 w 2659380"/>
                      <a:gd name="connsiteY9" fmla="*/ 462485 h 1395497"/>
                      <a:gd name="connsiteX10" fmla="*/ 2461260 w 2659380"/>
                      <a:gd name="connsiteY10" fmla="*/ 462485 h 1395497"/>
                      <a:gd name="connsiteX11" fmla="*/ 2461260 w 2659380"/>
                      <a:gd name="connsiteY11" fmla="*/ 1392125 h 1395497"/>
                      <a:gd name="connsiteX12" fmla="*/ 1671579 w 2659380"/>
                      <a:gd name="connsiteY12" fmla="*/ 838618 h 1395497"/>
                      <a:gd name="connsiteX13" fmla="*/ 1022447 w 2659380"/>
                      <a:gd name="connsiteY13" fmla="*/ 824135 h 1395497"/>
                      <a:gd name="connsiteX14" fmla="*/ 266700 w 2659380"/>
                      <a:gd name="connsiteY14" fmla="*/ 1392125 h 1395497"/>
                      <a:gd name="connsiteX0" fmla="*/ 266700 w 2659380"/>
                      <a:gd name="connsiteY0" fmla="*/ 1392125 h 1395497"/>
                      <a:gd name="connsiteX1" fmla="*/ 266700 w 2659380"/>
                      <a:gd name="connsiteY1" fmla="*/ 523445 h 1395497"/>
                      <a:gd name="connsiteX2" fmla="*/ 0 w 2659380"/>
                      <a:gd name="connsiteY2" fmla="*/ 523445 h 1395497"/>
                      <a:gd name="connsiteX3" fmla="*/ 396240 w 2659380"/>
                      <a:gd name="connsiteY3" fmla="*/ 127205 h 1395497"/>
                      <a:gd name="connsiteX4" fmla="*/ 1499297 w 2659380"/>
                      <a:gd name="connsiteY4" fmla="*/ 122508 h 1395497"/>
                      <a:gd name="connsiteX5" fmla="*/ 1496692 w 2659380"/>
                      <a:gd name="connsiteY5" fmla="*/ 5569 h 1395497"/>
                      <a:gd name="connsiteX6" fmla="*/ 1991782 w 2659380"/>
                      <a:gd name="connsiteY6" fmla="*/ 0 h 1395497"/>
                      <a:gd name="connsiteX7" fmla="*/ 1989176 w 2659380"/>
                      <a:gd name="connsiteY7" fmla="*/ 116939 h 1395497"/>
                      <a:gd name="connsiteX8" fmla="*/ 2324100 w 2659380"/>
                      <a:gd name="connsiteY8" fmla="*/ 127205 h 1395497"/>
                      <a:gd name="connsiteX9" fmla="*/ 2659380 w 2659380"/>
                      <a:gd name="connsiteY9" fmla="*/ 462485 h 1395497"/>
                      <a:gd name="connsiteX10" fmla="*/ 2461260 w 2659380"/>
                      <a:gd name="connsiteY10" fmla="*/ 462485 h 1395497"/>
                      <a:gd name="connsiteX11" fmla="*/ 2461260 w 2659380"/>
                      <a:gd name="connsiteY11" fmla="*/ 1392125 h 1395497"/>
                      <a:gd name="connsiteX12" fmla="*/ 1022447 w 2659380"/>
                      <a:gd name="connsiteY12" fmla="*/ 824135 h 1395497"/>
                      <a:gd name="connsiteX13" fmla="*/ 266700 w 2659380"/>
                      <a:gd name="connsiteY13" fmla="*/ 1392125 h 1395497"/>
                      <a:gd name="connsiteX0" fmla="*/ 266700 w 2659380"/>
                      <a:gd name="connsiteY0" fmla="*/ 1392125 h 1392125"/>
                      <a:gd name="connsiteX1" fmla="*/ 266700 w 2659380"/>
                      <a:gd name="connsiteY1" fmla="*/ 523445 h 1392125"/>
                      <a:gd name="connsiteX2" fmla="*/ 0 w 2659380"/>
                      <a:gd name="connsiteY2" fmla="*/ 523445 h 1392125"/>
                      <a:gd name="connsiteX3" fmla="*/ 396240 w 2659380"/>
                      <a:gd name="connsiteY3" fmla="*/ 127205 h 1392125"/>
                      <a:gd name="connsiteX4" fmla="*/ 1499297 w 2659380"/>
                      <a:gd name="connsiteY4" fmla="*/ 122508 h 1392125"/>
                      <a:gd name="connsiteX5" fmla="*/ 1496692 w 2659380"/>
                      <a:gd name="connsiteY5" fmla="*/ 5569 h 1392125"/>
                      <a:gd name="connsiteX6" fmla="*/ 1991782 w 2659380"/>
                      <a:gd name="connsiteY6" fmla="*/ 0 h 1392125"/>
                      <a:gd name="connsiteX7" fmla="*/ 1989176 w 2659380"/>
                      <a:gd name="connsiteY7" fmla="*/ 116939 h 1392125"/>
                      <a:gd name="connsiteX8" fmla="*/ 2324100 w 2659380"/>
                      <a:gd name="connsiteY8" fmla="*/ 127205 h 1392125"/>
                      <a:gd name="connsiteX9" fmla="*/ 2659380 w 2659380"/>
                      <a:gd name="connsiteY9" fmla="*/ 462485 h 1392125"/>
                      <a:gd name="connsiteX10" fmla="*/ 2461260 w 2659380"/>
                      <a:gd name="connsiteY10" fmla="*/ 462485 h 1392125"/>
                      <a:gd name="connsiteX11" fmla="*/ 2461260 w 2659380"/>
                      <a:gd name="connsiteY11" fmla="*/ 1392125 h 1392125"/>
                      <a:gd name="connsiteX12" fmla="*/ 266700 w 2659380"/>
                      <a:gd name="connsiteY12" fmla="*/ 1392125 h 1392125"/>
                      <a:gd name="connsiteX0" fmla="*/ 266700 w 2659380"/>
                      <a:gd name="connsiteY0" fmla="*/ 1392125 h 1392125"/>
                      <a:gd name="connsiteX1" fmla="*/ 266700 w 2659380"/>
                      <a:gd name="connsiteY1" fmla="*/ 523445 h 1392125"/>
                      <a:gd name="connsiteX2" fmla="*/ 0 w 2659380"/>
                      <a:gd name="connsiteY2" fmla="*/ 523445 h 1392125"/>
                      <a:gd name="connsiteX3" fmla="*/ 396240 w 2659380"/>
                      <a:gd name="connsiteY3" fmla="*/ 127205 h 1392125"/>
                      <a:gd name="connsiteX4" fmla="*/ 1499297 w 2659380"/>
                      <a:gd name="connsiteY4" fmla="*/ 122508 h 1392125"/>
                      <a:gd name="connsiteX5" fmla="*/ 1991782 w 2659380"/>
                      <a:gd name="connsiteY5" fmla="*/ 0 h 1392125"/>
                      <a:gd name="connsiteX6" fmla="*/ 1989176 w 2659380"/>
                      <a:gd name="connsiteY6" fmla="*/ 116939 h 1392125"/>
                      <a:gd name="connsiteX7" fmla="*/ 2324100 w 2659380"/>
                      <a:gd name="connsiteY7" fmla="*/ 127205 h 1392125"/>
                      <a:gd name="connsiteX8" fmla="*/ 2659380 w 2659380"/>
                      <a:gd name="connsiteY8" fmla="*/ 462485 h 1392125"/>
                      <a:gd name="connsiteX9" fmla="*/ 2461260 w 2659380"/>
                      <a:gd name="connsiteY9" fmla="*/ 462485 h 1392125"/>
                      <a:gd name="connsiteX10" fmla="*/ 2461260 w 2659380"/>
                      <a:gd name="connsiteY10" fmla="*/ 1392125 h 1392125"/>
                      <a:gd name="connsiteX11" fmla="*/ 266700 w 2659380"/>
                      <a:gd name="connsiteY11" fmla="*/ 1392125 h 1392125"/>
                      <a:gd name="connsiteX0" fmla="*/ 266700 w 2659380"/>
                      <a:gd name="connsiteY0" fmla="*/ 1275186 h 1275186"/>
                      <a:gd name="connsiteX1" fmla="*/ 266700 w 2659380"/>
                      <a:gd name="connsiteY1" fmla="*/ 406506 h 1275186"/>
                      <a:gd name="connsiteX2" fmla="*/ 0 w 2659380"/>
                      <a:gd name="connsiteY2" fmla="*/ 406506 h 1275186"/>
                      <a:gd name="connsiteX3" fmla="*/ 396240 w 2659380"/>
                      <a:gd name="connsiteY3" fmla="*/ 10266 h 1275186"/>
                      <a:gd name="connsiteX4" fmla="*/ 1499297 w 2659380"/>
                      <a:gd name="connsiteY4" fmla="*/ 5569 h 1275186"/>
                      <a:gd name="connsiteX5" fmla="*/ 1989176 w 2659380"/>
                      <a:gd name="connsiteY5" fmla="*/ 0 h 1275186"/>
                      <a:gd name="connsiteX6" fmla="*/ 2324100 w 2659380"/>
                      <a:gd name="connsiteY6" fmla="*/ 10266 h 1275186"/>
                      <a:gd name="connsiteX7" fmla="*/ 2659380 w 2659380"/>
                      <a:gd name="connsiteY7" fmla="*/ 345546 h 1275186"/>
                      <a:gd name="connsiteX8" fmla="*/ 2461260 w 2659380"/>
                      <a:gd name="connsiteY8" fmla="*/ 345546 h 1275186"/>
                      <a:gd name="connsiteX9" fmla="*/ 2461260 w 2659380"/>
                      <a:gd name="connsiteY9" fmla="*/ 1275186 h 1275186"/>
                      <a:gd name="connsiteX10" fmla="*/ 266700 w 2659380"/>
                      <a:gd name="connsiteY10" fmla="*/ 1275186 h 1275186"/>
                      <a:gd name="connsiteX0" fmla="*/ 266700 w 2659380"/>
                      <a:gd name="connsiteY0" fmla="*/ 1269617 h 1269617"/>
                      <a:gd name="connsiteX1" fmla="*/ 266700 w 2659380"/>
                      <a:gd name="connsiteY1" fmla="*/ 400937 h 1269617"/>
                      <a:gd name="connsiteX2" fmla="*/ 0 w 2659380"/>
                      <a:gd name="connsiteY2" fmla="*/ 400937 h 1269617"/>
                      <a:gd name="connsiteX3" fmla="*/ 396240 w 2659380"/>
                      <a:gd name="connsiteY3" fmla="*/ 4697 h 1269617"/>
                      <a:gd name="connsiteX4" fmla="*/ 1499297 w 2659380"/>
                      <a:gd name="connsiteY4" fmla="*/ 0 h 1269617"/>
                      <a:gd name="connsiteX5" fmla="*/ 2324100 w 2659380"/>
                      <a:gd name="connsiteY5" fmla="*/ 4697 h 1269617"/>
                      <a:gd name="connsiteX6" fmla="*/ 2659380 w 2659380"/>
                      <a:gd name="connsiteY6" fmla="*/ 339977 h 1269617"/>
                      <a:gd name="connsiteX7" fmla="*/ 2461260 w 2659380"/>
                      <a:gd name="connsiteY7" fmla="*/ 339977 h 1269617"/>
                      <a:gd name="connsiteX8" fmla="*/ 2461260 w 2659380"/>
                      <a:gd name="connsiteY8" fmla="*/ 1269617 h 1269617"/>
                      <a:gd name="connsiteX9" fmla="*/ 266700 w 2659380"/>
                      <a:gd name="connsiteY9" fmla="*/ 1269617 h 1269617"/>
                      <a:gd name="connsiteX0" fmla="*/ 266700 w 2659380"/>
                      <a:gd name="connsiteY0" fmla="*/ 1264920 h 1264920"/>
                      <a:gd name="connsiteX1" fmla="*/ 266700 w 2659380"/>
                      <a:gd name="connsiteY1" fmla="*/ 396240 h 1264920"/>
                      <a:gd name="connsiteX2" fmla="*/ 0 w 2659380"/>
                      <a:gd name="connsiteY2" fmla="*/ 396240 h 1264920"/>
                      <a:gd name="connsiteX3" fmla="*/ 396240 w 2659380"/>
                      <a:gd name="connsiteY3" fmla="*/ 0 h 1264920"/>
                      <a:gd name="connsiteX4" fmla="*/ 2324100 w 2659380"/>
                      <a:gd name="connsiteY4" fmla="*/ 0 h 1264920"/>
                      <a:gd name="connsiteX5" fmla="*/ 2659380 w 2659380"/>
                      <a:gd name="connsiteY5" fmla="*/ 335280 h 1264920"/>
                      <a:gd name="connsiteX6" fmla="*/ 2461260 w 2659380"/>
                      <a:gd name="connsiteY6" fmla="*/ 335280 h 1264920"/>
                      <a:gd name="connsiteX7" fmla="*/ 2461260 w 2659380"/>
                      <a:gd name="connsiteY7" fmla="*/ 1264920 h 1264920"/>
                      <a:gd name="connsiteX8" fmla="*/ 266700 w 2659380"/>
                      <a:gd name="connsiteY8" fmla="*/ 1264920 h 12649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2659380" h="1264920">
                        <a:moveTo>
                          <a:pt x="266700" y="1264920"/>
                        </a:moveTo>
                        <a:lnTo>
                          <a:pt x="266700" y="396240"/>
                        </a:lnTo>
                        <a:lnTo>
                          <a:pt x="0" y="396240"/>
                        </a:lnTo>
                        <a:lnTo>
                          <a:pt x="396240" y="0"/>
                        </a:lnTo>
                        <a:lnTo>
                          <a:pt x="2324100" y="0"/>
                        </a:lnTo>
                        <a:lnTo>
                          <a:pt x="2659380" y="335280"/>
                        </a:lnTo>
                        <a:lnTo>
                          <a:pt x="2461260" y="335280"/>
                        </a:lnTo>
                        <a:lnTo>
                          <a:pt x="2461260" y="1264920"/>
                        </a:lnTo>
                        <a:lnTo>
                          <a:pt x="266700" y="1264920"/>
                        </a:lnTo>
                        <a:close/>
                      </a:path>
                    </a:pathLst>
                  </a:cu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sv-SE"/>
                  </a:p>
                </p:txBody>
              </p:sp>
              <p:grpSp>
                <p:nvGrpSpPr>
                  <p:cNvPr id="31" name="Grupp 17"/>
                  <p:cNvGrpSpPr>
                    <a:grpSpLocks/>
                  </p:cNvGrpSpPr>
                  <p:nvPr/>
                </p:nvGrpSpPr>
                <p:grpSpPr bwMode="auto">
                  <a:xfrm>
                    <a:off x="1141848" y="1254298"/>
                    <a:ext cx="1693167" cy="338124"/>
                    <a:chOff x="1260060" y="1315900"/>
                    <a:chExt cx="1664916" cy="331965"/>
                  </a:xfrm>
                </p:grpSpPr>
                <p:sp>
                  <p:nvSpPr>
                    <p:cNvPr id="32" name="Rektangel 31"/>
                    <p:cNvSpPr/>
                    <p:nvPr/>
                  </p:nvSpPr>
                  <p:spPr>
                    <a:xfrm>
                      <a:off x="1259553" y="1285152"/>
                      <a:ext cx="1664744" cy="362951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  <a:effectLst>
                      <a:outerShdw dist="38100" dir="5400000" algn="t" rotWithShape="0">
                        <a:prstClr val="black">
                          <a:alpha val="30000"/>
                        </a:prstClr>
                      </a:out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sv-SE"/>
                    </a:p>
                  </p:txBody>
                </p:sp>
                <p:pic>
                  <p:nvPicPr>
                    <p:cNvPr id="33" name="Picture 5" descr="I:\Info\Informationsprodukter\Infoprodukter_40000\40300 Externa produkter\40411 Nyanlända\Underlag\loggor\fk200mm_rgb_pc.png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3" cstate="screen">
                      <a:extLst>
                        <a:ext uri="{28A0092B-C50C-407E-A947-70E740481C1C}">
                          <a14:useLocalDpi xmlns:a14="http://schemas.microsoft.com/office/drawing/2010/main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1370484" y="1400941"/>
                      <a:ext cx="1435655" cy="187369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</p:grpSp>
            </p:grpSp>
            <p:sp>
              <p:nvSpPr>
                <p:cNvPr id="22" name="Rektangel 21"/>
                <p:cNvSpPr/>
                <p:nvPr/>
              </p:nvSpPr>
              <p:spPr>
                <a:xfrm>
                  <a:off x="1106006" y="1797557"/>
                  <a:ext cx="513693" cy="639317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sv-SE"/>
                </a:p>
              </p:txBody>
            </p:sp>
            <p:sp>
              <p:nvSpPr>
                <p:cNvPr id="24" name="Rektangel 23"/>
                <p:cNvSpPr/>
                <p:nvPr/>
              </p:nvSpPr>
              <p:spPr>
                <a:xfrm>
                  <a:off x="2653829" y="1797557"/>
                  <a:ext cx="515042" cy="639317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sv-SE"/>
                </a:p>
              </p:txBody>
            </p:sp>
            <p:sp>
              <p:nvSpPr>
                <p:cNvPr id="26" name="Rektangel 25"/>
                <p:cNvSpPr/>
                <p:nvPr/>
              </p:nvSpPr>
              <p:spPr>
                <a:xfrm>
                  <a:off x="1737000" y="1797557"/>
                  <a:ext cx="772563" cy="774194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sv-SE"/>
                </a:p>
              </p:txBody>
            </p:sp>
          </p:grpSp>
          <p:sp>
            <p:nvSpPr>
              <p:cNvPr id="18" name="Rektangel 17"/>
              <p:cNvSpPr/>
              <p:nvPr/>
            </p:nvSpPr>
            <p:spPr>
              <a:xfrm>
                <a:off x="7451059" y="480776"/>
                <a:ext cx="1252896" cy="171163"/>
              </a:xfrm>
              <a:prstGeom prst="rect">
                <a:avLst/>
              </a:prstGeom>
              <a:solidFill>
                <a:schemeClr val="bg2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sv-SE"/>
              </a:p>
            </p:txBody>
          </p:sp>
          <p:sp>
            <p:nvSpPr>
              <p:cNvPr id="19" name="Rektangel 18"/>
              <p:cNvSpPr/>
              <p:nvPr/>
            </p:nvSpPr>
            <p:spPr>
              <a:xfrm>
                <a:off x="6060179" y="337220"/>
                <a:ext cx="477426" cy="314719"/>
              </a:xfrm>
              <a:prstGeom prst="rect">
                <a:avLst/>
              </a:prstGeom>
              <a:solidFill>
                <a:schemeClr val="bg2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sv-SE"/>
              </a:p>
            </p:txBody>
          </p:sp>
        </p:grpSp>
      </p:grpSp>
      <p:sp>
        <p:nvSpPr>
          <p:cNvPr id="5" name="Rektangel 4"/>
          <p:cNvSpPr/>
          <p:nvPr/>
        </p:nvSpPr>
        <p:spPr>
          <a:xfrm>
            <a:off x="539552" y="2942282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>
                <a:solidFill>
                  <a:schemeClr val="accent6"/>
                </a:solidFill>
              </a:rPr>
              <a:t>Ansök hos Försäkringskassan på:</a:t>
            </a:r>
            <a:br>
              <a:rPr lang="sv-SE" dirty="0">
                <a:solidFill>
                  <a:schemeClr val="accent6"/>
                </a:solidFill>
              </a:rPr>
            </a:br>
            <a:r>
              <a:rPr lang="sv-SE" dirty="0">
                <a:solidFill>
                  <a:schemeClr val="accent6"/>
                </a:solidFill>
              </a:rPr>
              <a:t>www.forsakringskassan.se/Mina sidor</a:t>
            </a:r>
            <a:br>
              <a:rPr lang="sv-SE" dirty="0">
                <a:solidFill>
                  <a:schemeClr val="accent6"/>
                </a:solidFill>
              </a:rPr>
            </a:br>
            <a:r>
              <a:rPr lang="sv-SE" dirty="0">
                <a:solidFill>
                  <a:schemeClr val="accent6"/>
                </a:solidFill>
              </a:rPr>
              <a:t>eller på blankett. </a:t>
            </a:r>
          </a:p>
        </p:txBody>
      </p:sp>
      <p:sp>
        <p:nvSpPr>
          <p:cNvPr id="7" name="textruta 6"/>
          <p:cNvSpPr txBox="1"/>
          <p:nvPr/>
        </p:nvSpPr>
        <p:spPr>
          <a:xfrm>
            <a:off x="539552" y="4657700"/>
            <a:ext cx="50405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dirty="0">
                <a:solidFill>
                  <a:schemeClr val="accent6"/>
                </a:solidFill>
              </a:rPr>
              <a:t>Har du frågor – kontakta Försäkringskassan!</a:t>
            </a:r>
            <a:endParaRPr lang="sv-SE" sz="1600" dirty="0" smtClean="0">
              <a:solidFill>
                <a:schemeClr val="accent6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22660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5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med rundade hörn 1"/>
          <p:cNvSpPr/>
          <p:nvPr/>
        </p:nvSpPr>
        <p:spPr>
          <a:xfrm>
            <a:off x="538163" y="1432982"/>
            <a:ext cx="2736850" cy="727075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sv-SE" sz="2000" dirty="0">
                <a:solidFill>
                  <a:schemeClr val="accent6"/>
                </a:solidFill>
              </a:rPr>
              <a:t>Etableringstillägg</a:t>
            </a:r>
          </a:p>
        </p:txBody>
      </p:sp>
      <p:sp>
        <p:nvSpPr>
          <p:cNvPr id="3" name="Rektangel med rundade hörn 2"/>
          <p:cNvSpPr/>
          <p:nvPr/>
        </p:nvSpPr>
        <p:spPr>
          <a:xfrm>
            <a:off x="538163" y="2325157"/>
            <a:ext cx="2736850" cy="727075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sv-SE" sz="2000" dirty="0">
                <a:solidFill>
                  <a:schemeClr val="accent6"/>
                </a:solidFill>
              </a:rPr>
              <a:t>Bostadsersättning</a:t>
            </a:r>
          </a:p>
        </p:txBody>
      </p:sp>
      <p:sp>
        <p:nvSpPr>
          <p:cNvPr id="4" name="Höger 3"/>
          <p:cNvSpPr/>
          <p:nvPr/>
        </p:nvSpPr>
        <p:spPr>
          <a:xfrm>
            <a:off x="3635375" y="2020357"/>
            <a:ext cx="1223963" cy="366713"/>
          </a:xfrm>
          <a:prstGeom prst="rightArrow">
            <a:avLst>
              <a:gd name="adj1" fmla="val 32869"/>
              <a:gd name="adj2" fmla="val 6169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v-SE"/>
          </a:p>
        </p:txBody>
      </p:sp>
      <p:grpSp>
        <p:nvGrpSpPr>
          <p:cNvPr id="5" name="Grupp 4"/>
          <p:cNvGrpSpPr>
            <a:grpSpLocks/>
          </p:cNvGrpSpPr>
          <p:nvPr/>
        </p:nvGrpSpPr>
        <p:grpSpPr bwMode="auto">
          <a:xfrm>
            <a:off x="5219700" y="1248832"/>
            <a:ext cx="3560763" cy="1987550"/>
            <a:chOff x="3995936" y="337220"/>
            <a:chExt cx="6189969" cy="3456388"/>
          </a:xfrm>
        </p:grpSpPr>
        <p:grpSp>
          <p:nvGrpSpPr>
            <p:cNvPr id="6" name="Grupp 2"/>
            <p:cNvGrpSpPr>
              <a:grpSpLocks/>
            </p:cNvGrpSpPr>
            <p:nvPr/>
          </p:nvGrpSpPr>
          <p:grpSpPr bwMode="auto">
            <a:xfrm>
              <a:off x="3995936" y="653049"/>
              <a:ext cx="6189969" cy="3140559"/>
              <a:chOff x="611188" y="1037392"/>
              <a:chExt cx="3024187" cy="1534359"/>
            </a:xfrm>
          </p:grpSpPr>
          <p:grpSp>
            <p:nvGrpSpPr>
              <p:cNvPr id="9" name="Grupp 2"/>
              <p:cNvGrpSpPr>
                <a:grpSpLocks/>
              </p:cNvGrpSpPr>
              <p:nvPr/>
            </p:nvGrpSpPr>
            <p:grpSpPr bwMode="auto">
              <a:xfrm>
                <a:off x="611188" y="1037392"/>
                <a:ext cx="3024187" cy="1534359"/>
                <a:chOff x="611188" y="928968"/>
                <a:chExt cx="3240087" cy="1642782"/>
              </a:xfrm>
            </p:grpSpPr>
            <p:sp>
              <p:nvSpPr>
                <p:cNvPr id="13" name="Frihandsfigur 12"/>
                <p:cNvSpPr/>
                <p:nvPr/>
              </p:nvSpPr>
              <p:spPr>
                <a:xfrm>
                  <a:off x="611188" y="928388"/>
                  <a:ext cx="3240087" cy="1643362"/>
                </a:xfrm>
                <a:custGeom>
                  <a:avLst/>
                  <a:gdLst>
                    <a:gd name="connsiteX0" fmla="*/ 266700 w 2659380"/>
                    <a:gd name="connsiteY0" fmla="*/ 1264920 h 1264920"/>
                    <a:gd name="connsiteX1" fmla="*/ 266700 w 2659380"/>
                    <a:gd name="connsiteY1" fmla="*/ 396240 h 1264920"/>
                    <a:gd name="connsiteX2" fmla="*/ 0 w 2659380"/>
                    <a:gd name="connsiteY2" fmla="*/ 396240 h 1264920"/>
                    <a:gd name="connsiteX3" fmla="*/ 396240 w 2659380"/>
                    <a:gd name="connsiteY3" fmla="*/ 0 h 1264920"/>
                    <a:gd name="connsiteX4" fmla="*/ 2324100 w 2659380"/>
                    <a:gd name="connsiteY4" fmla="*/ 0 h 1264920"/>
                    <a:gd name="connsiteX5" fmla="*/ 2659380 w 2659380"/>
                    <a:gd name="connsiteY5" fmla="*/ 335280 h 1264920"/>
                    <a:gd name="connsiteX6" fmla="*/ 2461260 w 2659380"/>
                    <a:gd name="connsiteY6" fmla="*/ 335280 h 1264920"/>
                    <a:gd name="connsiteX7" fmla="*/ 2461260 w 2659380"/>
                    <a:gd name="connsiteY7" fmla="*/ 1264920 h 1264920"/>
                    <a:gd name="connsiteX8" fmla="*/ 266700 w 2659380"/>
                    <a:gd name="connsiteY8" fmla="*/ 1264920 h 1264920"/>
                    <a:gd name="connsiteX0" fmla="*/ 266700 w 2659380"/>
                    <a:gd name="connsiteY0" fmla="*/ 1264920 h 1264920"/>
                    <a:gd name="connsiteX1" fmla="*/ 266700 w 2659380"/>
                    <a:gd name="connsiteY1" fmla="*/ 396240 h 1264920"/>
                    <a:gd name="connsiteX2" fmla="*/ 0 w 2659380"/>
                    <a:gd name="connsiteY2" fmla="*/ 396240 h 1264920"/>
                    <a:gd name="connsiteX3" fmla="*/ 396240 w 2659380"/>
                    <a:gd name="connsiteY3" fmla="*/ 0 h 1264920"/>
                    <a:gd name="connsiteX4" fmla="*/ 1561835 w 2659380"/>
                    <a:gd name="connsiteY4" fmla="*/ 870 h 1264920"/>
                    <a:gd name="connsiteX5" fmla="*/ 2324100 w 2659380"/>
                    <a:gd name="connsiteY5" fmla="*/ 0 h 1264920"/>
                    <a:gd name="connsiteX6" fmla="*/ 2659380 w 2659380"/>
                    <a:gd name="connsiteY6" fmla="*/ 335280 h 1264920"/>
                    <a:gd name="connsiteX7" fmla="*/ 2461260 w 2659380"/>
                    <a:gd name="connsiteY7" fmla="*/ 335280 h 1264920"/>
                    <a:gd name="connsiteX8" fmla="*/ 2461260 w 2659380"/>
                    <a:gd name="connsiteY8" fmla="*/ 1264920 h 1264920"/>
                    <a:gd name="connsiteX9" fmla="*/ 266700 w 2659380"/>
                    <a:gd name="connsiteY9" fmla="*/ 1264920 h 1264920"/>
                    <a:gd name="connsiteX0" fmla="*/ 266700 w 2659380"/>
                    <a:gd name="connsiteY0" fmla="*/ 1269619 h 1269619"/>
                    <a:gd name="connsiteX1" fmla="*/ 266700 w 2659380"/>
                    <a:gd name="connsiteY1" fmla="*/ 400939 h 1269619"/>
                    <a:gd name="connsiteX2" fmla="*/ 0 w 2659380"/>
                    <a:gd name="connsiteY2" fmla="*/ 400939 h 1269619"/>
                    <a:gd name="connsiteX3" fmla="*/ 396240 w 2659380"/>
                    <a:gd name="connsiteY3" fmla="*/ 4699 h 1269619"/>
                    <a:gd name="connsiteX4" fmla="*/ 1561835 w 2659380"/>
                    <a:gd name="connsiteY4" fmla="*/ 5569 h 1269619"/>
                    <a:gd name="connsiteX5" fmla="*/ 1937061 w 2659380"/>
                    <a:gd name="connsiteY5" fmla="*/ 0 h 1269619"/>
                    <a:gd name="connsiteX6" fmla="*/ 2324100 w 2659380"/>
                    <a:gd name="connsiteY6" fmla="*/ 4699 h 1269619"/>
                    <a:gd name="connsiteX7" fmla="*/ 2659380 w 2659380"/>
                    <a:gd name="connsiteY7" fmla="*/ 339979 h 1269619"/>
                    <a:gd name="connsiteX8" fmla="*/ 2461260 w 2659380"/>
                    <a:gd name="connsiteY8" fmla="*/ 339979 h 1269619"/>
                    <a:gd name="connsiteX9" fmla="*/ 2461260 w 2659380"/>
                    <a:gd name="connsiteY9" fmla="*/ 1269619 h 1269619"/>
                    <a:gd name="connsiteX10" fmla="*/ 266700 w 2659380"/>
                    <a:gd name="connsiteY10" fmla="*/ 1269619 h 1269619"/>
                    <a:gd name="connsiteX0" fmla="*/ 266700 w 2659380"/>
                    <a:gd name="connsiteY0" fmla="*/ 1269619 h 1269619"/>
                    <a:gd name="connsiteX1" fmla="*/ 266700 w 2659380"/>
                    <a:gd name="connsiteY1" fmla="*/ 400939 h 1269619"/>
                    <a:gd name="connsiteX2" fmla="*/ 0 w 2659380"/>
                    <a:gd name="connsiteY2" fmla="*/ 400939 h 1269619"/>
                    <a:gd name="connsiteX3" fmla="*/ 396240 w 2659380"/>
                    <a:gd name="connsiteY3" fmla="*/ 4699 h 1269619"/>
                    <a:gd name="connsiteX4" fmla="*/ 1499297 w 2659380"/>
                    <a:gd name="connsiteY4" fmla="*/ 2 h 1269619"/>
                    <a:gd name="connsiteX5" fmla="*/ 1561835 w 2659380"/>
                    <a:gd name="connsiteY5" fmla="*/ 5569 h 1269619"/>
                    <a:gd name="connsiteX6" fmla="*/ 1937061 w 2659380"/>
                    <a:gd name="connsiteY6" fmla="*/ 0 h 1269619"/>
                    <a:gd name="connsiteX7" fmla="*/ 2324100 w 2659380"/>
                    <a:gd name="connsiteY7" fmla="*/ 4699 h 1269619"/>
                    <a:gd name="connsiteX8" fmla="*/ 2659380 w 2659380"/>
                    <a:gd name="connsiteY8" fmla="*/ 339979 h 1269619"/>
                    <a:gd name="connsiteX9" fmla="*/ 2461260 w 2659380"/>
                    <a:gd name="connsiteY9" fmla="*/ 339979 h 1269619"/>
                    <a:gd name="connsiteX10" fmla="*/ 2461260 w 2659380"/>
                    <a:gd name="connsiteY10" fmla="*/ 1269619 h 1269619"/>
                    <a:gd name="connsiteX11" fmla="*/ 266700 w 2659380"/>
                    <a:gd name="connsiteY11" fmla="*/ 1269619 h 1269619"/>
                    <a:gd name="connsiteX0" fmla="*/ 266700 w 2659380"/>
                    <a:gd name="connsiteY0" fmla="*/ 1275186 h 1275186"/>
                    <a:gd name="connsiteX1" fmla="*/ 266700 w 2659380"/>
                    <a:gd name="connsiteY1" fmla="*/ 406506 h 1275186"/>
                    <a:gd name="connsiteX2" fmla="*/ 0 w 2659380"/>
                    <a:gd name="connsiteY2" fmla="*/ 406506 h 1275186"/>
                    <a:gd name="connsiteX3" fmla="*/ 396240 w 2659380"/>
                    <a:gd name="connsiteY3" fmla="*/ 10266 h 1275186"/>
                    <a:gd name="connsiteX4" fmla="*/ 1499297 w 2659380"/>
                    <a:gd name="connsiteY4" fmla="*/ 5569 h 1275186"/>
                    <a:gd name="connsiteX5" fmla="*/ 1561835 w 2659380"/>
                    <a:gd name="connsiteY5" fmla="*/ 11136 h 1275186"/>
                    <a:gd name="connsiteX6" fmla="*/ 1937061 w 2659380"/>
                    <a:gd name="connsiteY6" fmla="*/ 5567 h 1275186"/>
                    <a:gd name="connsiteX7" fmla="*/ 1989176 w 2659380"/>
                    <a:gd name="connsiteY7" fmla="*/ 0 h 1275186"/>
                    <a:gd name="connsiteX8" fmla="*/ 2324100 w 2659380"/>
                    <a:gd name="connsiteY8" fmla="*/ 10266 h 1275186"/>
                    <a:gd name="connsiteX9" fmla="*/ 2659380 w 2659380"/>
                    <a:gd name="connsiteY9" fmla="*/ 345546 h 1275186"/>
                    <a:gd name="connsiteX10" fmla="*/ 2461260 w 2659380"/>
                    <a:gd name="connsiteY10" fmla="*/ 345546 h 1275186"/>
                    <a:gd name="connsiteX11" fmla="*/ 2461260 w 2659380"/>
                    <a:gd name="connsiteY11" fmla="*/ 1275186 h 1275186"/>
                    <a:gd name="connsiteX12" fmla="*/ 266700 w 2659380"/>
                    <a:gd name="connsiteY12" fmla="*/ 1275186 h 1275186"/>
                    <a:gd name="connsiteX0" fmla="*/ 266700 w 2659380"/>
                    <a:gd name="connsiteY0" fmla="*/ 1386556 h 1386556"/>
                    <a:gd name="connsiteX1" fmla="*/ 266700 w 2659380"/>
                    <a:gd name="connsiteY1" fmla="*/ 517876 h 1386556"/>
                    <a:gd name="connsiteX2" fmla="*/ 0 w 2659380"/>
                    <a:gd name="connsiteY2" fmla="*/ 517876 h 1386556"/>
                    <a:gd name="connsiteX3" fmla="*/ 396240 w 2659380"/>
                    <a:gd name="connsiteY3" fmla="*/ 121636 h 1386556"/>
                    <a:gd name="connsiteX4" fmla="*/ 1499297 w 2659380"/>
                    <a:gd name="connsiteY4" fmla="*/ 116939 h 1386556"/>
                    <a:gd name="connsiteX5" fmla="*/ 1496692 w 2659380"/>
                    <a:gd name="connsiteY5" fmla="*/ 0 h 1386556"/>
                    <a:gd name="connsiteX6" fmla="*/ 1937061 w 2659380"/>
                    <a:gd name="connsiteY6" fmla="*/ 116937 h 1386556"/>
                    <a:gd name="connsiteX7" fmla="*/ 1989176 w 2659380"/>
                    <a:gd name="connsiteY7" fmla="*/ 111370 h 1386556"/>
                    <a:gd name="connsiteX8" fmla="*/ 2324100 w 2659380"/>
                    <a:gd name="connsiteY8" fmla="*/ 121636 h 1386556"/>
                    <a:gd name="connsiteX9" fmla="*/ 2659380 w 2659380"/>
                    <a:gd name="connsiteY9" fmla="*/ 456916 h 1386556"/>
                    <a:gd name="connsiteX10" fmla="*/ 2461260 w 2659380"/>
                    <a:gd name="connsiteY10" fmla="*/ 456916 h 1386556"/>
                    <a:gd name="connsiteX11" fmla="*/ 2461260 w 2659380"/>
                    <a:gd name="connsiteY11" fmla="*/ 1386556 h 1386556"/>
                    <a:gd name="connsiteX12" fmla="*/ 266700 w 2659380"/>
                    <a:gd name="connsiteY12" fmla="*/ 1386556 h 1386556"/>
                    <a:gd name="connsiteX0" fmla="*/ 266700 w 2659380"/>
                    <a:gd name="connsiteY0" fmla="*/ 1392125 h 1392125"/>
                    <a:gd name="connsiteX1" fmla="*/ 266700 w 2659380"/>
                    <a:gd name="connsiteY1" fmla="*/ 523445 h 1392125"/>
                    <a:gd name="connsiteX2" fmla="*/ 0 w 2659380"/>
                    <a:gd name="connsiteY2" fmla="*/ 523445 h 1392125"/>
                    <a:gd name="connsiteX3" fmla="*/ 396240 w 2659380"/>
                    <a:gd name="connsiteY3" fmla="*/ 127205 h 1392125"/>
                    <a:gd name="connsiteX4" fmla="*/ 1499297 w 2659380"/>
                    <a:gd name="connsiteY4" fmla="*/ 122508 h 1392125"/>
                    <a:gd name="connsiteX5" fmla="*/ 1496692 w 2659380"/>
                    <a:gd name="connsiteY5" fmla="*/ 5569 h 1392125"/>
                    <a:gd name="connsiteX6" fmla="*/ 1991782 w 2659380"/>
                    <a:gd name="connsiteY6" fmla="*/ 0 h 1392125"/>
                    <a:gd name="connsiteX7" fmla="*/ 1989176 w 2659380"/>
                    <a:gd name="connsiteY7" fmla="*/ 116939 h 1392125"/>
                    <a:gd name="connsiteX8" fmla="*/ 2324100 w 2659380"/>
                    <a:gd name="connsiteY8" fmla="*/ 127205 h 1392125"/>
                    <a:gd name="connsiteX9" fmla="*/ 2659380 w 2659380"/>
                    <a:gd name="connsiteY9" fmla="*/ 462485 h 1392125"/>
                    <a:gd name="connsiteX10" fmla="*/ 2461260 w 2659380"/>
                    <a:gd name="connsiteY10" fmla="*/ 462485 h 1392125"/>
                    <a:gd name="connsiteX11" fmla="*/ 2461260 w 2659380"/>
                    <a:gd name="connsiteY11" fmla="*/ 1392125 h 1392125"/>
                    <a:gd name="connsiteX12" fmla="*/ 266700 w 2659380"/>
                    <a:gd name="connsiteY12" fmla="*/ 1392125 h 1392125"/>
                    <a:gd name="connsiteX0" fmla="*/ 266700 w 2659380"/>
                    <a:gd name="connsiteY0" fmla="*/ 1392125 h 1392125"/>
                    <a:gd name="connsiteX1" fmla="*/ 266700 w 2659380"/>
                    <a:gd name="connsiteY1" fmla="*/ 523445 h 1392125"/>
                    <a:gd name="connsiteX2" fmla="*/ 0 w 2659380"/>
                    <a:gd name="connsiteY2" fmla="*/ 523445 h 1392125"/>
                    <a:gd name="connsiteX3" fmla="*/ 396240 w 2659380"/>
                    <a:gd name="connsiteY3" fmla="*/ 127205 h 1392125"/>
                    <a:gd name="connsiteX4" fmla="*/ 1499297 w 2659380"/>
                    <a:gd name="connsiteY4" fmla="*/ 122508 h 1392125"/>
                    <a:gd name="connsiteX5" fmla="*/ 1496692 w 2659380"/>
                    <a:gd name="connsiteY5" fmla="*/ 5569 h 1392125"/>
                    <a:gd name="connsiteX6" fmla="*/ 1991782 w 2659380"/>
                    <a:gd name="connsiteY6" fmla="*/ 0 h 1392125"/>
                    <a:gd name="connsiteX7" fmla="*/ 1989176 w 2659380"/>
                    <a:gd name="connsiteY7" fmla="*/ 116939 h 1392125"/>
                    <a:gd name="connsiteX8" fmla="*/ 2324100 w 2659380"/>
                    <a:gd name="connsiteY8" fmla="*/ 127205 h 1392125"/>
                    <a:gd name="connsiteX9" fmla="*/ 2659380 w 2659380"/>
                    <a:gd name="connsiteY9" fmla="*/ 462485 h 1392125"/>
                    <a:gd name="connsiteX10" fmla="*/ 2461260 w 2659380"/>
                    <a:gd name="connsiteY10" fmla="*/ 462485 h 1392125"/>
                    <a:gd name="connsiteX11" fmla="*/ 2461260 w 2659380"/>
                    <a:gd name="connsiteY11" fmla="*/ 1392125 h 1392125"/>
                    <a:gd name="connsiteX12" fmla="*/ 1025052 w 2659380"/>
                    <a:gd name="connsiteY12" fmla="*/ 1392118 h 1392125"/>
                    <a:gd name="connsiteX13" fmla="*/ 266700 w 2659380"/>
                    <a:gd name="connsiteY13" fmla="*/ 1392125 h 1392125"/>
                    <a:gd name="connsiteX0" fmla="*/ 266700 w 2659380"/>
                    <a:gd name="connsiteY0" fmla="*/ 1392125 h 1392125"/>
                    <a:gd name="connsiteX1" fmla="*/ 266700 w 2659380"/>
                    <a:gd name="connsiteY1" fmla="*/ 523445 h 1392125"/>
                    <a:gd name="connsiteX2" fmla="*/ 0 w 2659380"/>
                    <a:gd name="connsiteY2" fmla="*/ 523445 h 1392125"/>
                    <a:gd name="connsiteX3" fmla="*/ 396240 w 2659380"/>
                    <a:gd name="connsiteY3" fmla="*/ 127205 h 1392125"/>
                    <a:gd name="connsiteX4" fmla="*/ 1499297 w 2659380"/>
                    <a:gd name="connsiteY4" fmla="*/ 122508 h 1392125"/>
                    <a:gd name="connsiteX5" fmla="*/ 1496692 w 2659380"/>
                    <a:gd name="connsiteY5" fmla="*/ 5569 h 1392125"/>
                    <a:gd name="connsiteX6" fmla="*/ 1991782 w 2659380"/>
                    <a:gd name="connsiteY6" fmla="*/ 0 h 1392125"/>
                    <a:gd name="connsiteX7" fmla="*/ 1989176 w 2659380"/>
                    <a:gd name="connsiteY7" fmla="*/ 116939 h 1392125"/>
                    <a:gd name="connsiteX8" fmla="*/ 2324100 w 2659380"/>
                    <a:gd name="connsiteY8" fmla="*/ 127205 h 1392125"/>
                    <a:gd name="connsiteX9" fmla="*/ 2659380 w 2659380"/>
                    <a:gd name="connsiteY9" fmla="*/ 462485 h 1392125"/>
                    <a:gd name="connsiteX10" fmla="*/ 2461260 w 2659380"/>
                    <a:gd name="connsiteY10" fmla="*/ 462485 h 1392125"/>
                    <a:gd name="connsiteX11" fmla="*/ 2461260 w 2659380"/>
                    <a:gd name="connsiteY11" fmla="*/ 1392125 h 1392125"/>
                    <a:gd name="connsiteX12" fmla="*/ 1090196 w 2659380"/>
                    <a:gd name="connsiteY12" fmla="*/ 1392118 h 1392125"/>
                    <a:gd name="connsiteX13" fmla="*/ 1025052 w 2659380"/>
                    <a:gd name="connsiteY13" fmla="*/ 1392118 h 1392125"/>
                    <a:gd name="connsiteX14" fmla="*/ 266700 w 2659380"/>
                    <a:gd name="connsiteY14" fmla="*/ 1392125 h 1392125"/>
                    <a:gd name="connsiteX0" fmla="*/ 266700 w 2659380"/>
                    <a:gd name="connsiteY0" fmla="*/ 1392125 h 1392125"/>
                    <a:gd name="connsiteX1" fmla="*/ 266700 w 2659380"/>
                    <a:gd name="connsiteY1" fmla="*/ 523445 h 1392125"/>
                    <a:gd name="connsiteX2" fmla="*/ 0 w 2659380"/>
                    <a:gd name="connsiteY2" fmla="*/ 523445 h 1392125"/>
                    <a:gd name="connsiteX3" fmla="*/ 396240 w 2659380"/>
                    <a:gd name="connsiteY3" fmla="*/ 127205 h 1392125"/>
                    <a:gd name="connsiteX4" fmla="*/ 1499297 w 2659380"/>
                    <a:gd name="connsiteY4" fmla="*/ 122508 h 1392125"/>
                    <a:gd name="connsiteX5" fmla="*/ 1496692 w 2659380"/>
                    <a:gd name="connsiteY5" fmla="*/ 5569 h 1392125"/>
                    <a:gd name="connsiteX6" fmla="*/ 1991782 w 2659380"/>
                    <a:gd name="connsiteY6" fmla="*/ 0 h 1392125"/>
                    <a:gd name="connsiteX7" fmla="*/ 1989176 w 2659380"/>
                    <a:gd name="connsiteY7" fmla="*/ 116939 h 1392125"/>
                    <a:gd name="connsiteX8" fmla="*/ 2324100 w 2659380"/>
                    <a:gd name="connsiteY8" fmla="*/ 127205 h 1392125"/>
                    <a:gd name="connsiteX9" fmla="*/ 2659380 w 2659380"/>
                    <a:gd name="connsiteY9" fmla="*/ 462485 h 1392125"/>
                    <a:gd name="connsiteX10" fmla="*/ 2461260 w 2659380"/>
                    <a:gd name="connsiteY10" fmla="*/ 462485 h 1392125"/>
                    <a:gd name="connsiteX11" fmla="*/ 2461260 w 2659380"/>
                    <a:gd name="connsiteY11" fmla="*/ 1392125 h 1392125"/>
                    <a:gd name="connsiteX12" fmla="*/ 1598315 w 2659380"/>
                    <a:gd name="connsiteY12" fmla="*/ 1392118 h 1392125"/>
                    <a:gd name="connsiteX13" fmla="*/ 1090196 w 2659380"/>
                    <a:gd name="connsiteY13" fmla="*/ 1392118 h 1392125"/>
                    <a:gd name="connsiteX14" fmla="*/ 1025052 w 2659380"/>
                    <a:gd name="connsiteY14" fmla="*/ 1392118 h 1392125"/>
                    <a:gd name="connsiteX15" fmla="*/ 266700 w 2659380"/>
                    <a:gd name="connsiteY15" fmla="*/ 1392125 h 1392125"/>
                    <a:gd name="connsiteX0" fmla="*/ 266700 w 2659380"/>
                    <a:gd name="connsiteY0" fmla="*/ 1392125 h 1392125"/>
                    <a:gd name="connsiteX1" fmla="*/ 266700 w 2659380"/>
                    <a:gd name="connsiteY1" fmla="*/ 523445 h 1392125"/>
                    <a:gd name="connsiteX2" fmla="*/ 0 w 2659380"/>
                    <a:gd name="connsiteY2" fmla="*/ 523445 h 1392125"/>
                    <a:gd name="connsiteX3" fmla="*/ 396240 w 2659380"/>
                    <a:gd name="connsiteY3" fmla="*/ 127205 h 1392125"/>
                    <a:gd name="connsiteX4" fmla="*/ 1499297 w 2659380"/>
                    <a:gd name="connsiteY4" fmla="*/ 122508 h 1392125"/>
                    <a:gd name="connsiteX5" fmla="*/ 1496692 w 2659380"/>
                    <a:gd name="connsiteY5" fmla="*/ 5569 h 1392125"/>
                    <a:gd name="connsiteX6" fmla="*/ 1991782 w 2659380"/>
                    <a:gd name="connsiteY6" fmla="*/ 0 h 1392125"/>
                    <a:gd name="connsiteX7" fmla="*/ 1989176 w 2659380"/>
                    <a:gd name="connsiteY7" fmla="*/ 116939 h 1392125"/>
                    <a:gd name="connsiteX8" fmla="*/ 2324100 w 2659380"/>
                    <a:gd name="connsiteY8" fmla="*/ 127205 h 1392125"/>
                    <a:gd name="connsiteX9" fmla="*/ 2659380 w 2659380"/>
                    <a:gd name="connsiteY9" fmla="*/ 462485 h 1392125"/>
                    <a:gd name="connsiteX10" fmla="*/ 2461260 w 2659380"/>
                    <a:gd name="connsiteY10" fmla="*/ 462485 h 1392125"/>
                    <a:gd name="connsiteX11" fmla="*/ 2461260 w 2659380"/>
                    <a:gd name="connsiteY11" fmla="*/ 1392125 h 1392125"/>
                    <a:gd name="connsiteX12" fmla="*/ 1660853 w 2659380"/>
                    <a:gd name="connsiteY12" fmla="*/ 1392118 h 1392125"/>
                    <a:gd name="connsiteX13" fmla="*/ 1598315 w 2659380"/>
                    <a:gd name="connsiteY13" fmla="*/ 1392118 h 1392125"/>
                    <a:gd name="connsiteX14" fmla="*/ 1090196 w 2659380"/>
                    <a:gd name="connsiteY14" fmla="*/ 1392118 h 1392125"/>
                    <a:gd name="connsiteX15" fmla="*/ 1025052 w 2659380"/>
                    <a:gd name="connsiteY15" fmla="*/ 1392118 h 1392125"/>
                    <a:gd name="connsiteX16" fmla="*/ 266700 w 2659380"/>
                    <a:gd name="connsiteY16" fmla="*/ 1392125 h 1392125"/>
                    <a:gd name="connsiteX0" fmla="*/ 266700 w 2659380"/>
                    <a:gd name="connsiteY0" fmla="*/ 1392125 h 1392125"/>
                    <a:gd name="connsiteX1" fmla="*/ 266700 w 2659380"/>
                    <a:gd name="connsiteY1" fmla="*/ 523445 h 1392125"/>
                    <a:gd name="connsiteX2" fmla="*/ 0 w 2659380"/>
                    <a:gd name="connsiteY2" fmla="*/ 523445 h 1392125"/>
                    <a:gd name="connsiteX3" fmla="*/ 396240 w 2659380"/>
                    <a:gd name="connsiteY3" fmla="*/ 127205 h 1392125"/>
                    <a:gd name="connsiteX4" fmla="*/ 1499297 w 2659380"/>
                    <a:gd name="connsiteY4" fmla="*/ 122508 h 1392125"/>
                    <a:gd name="connsiteX5" fmla="*/ 1496692 w 2659380"/>
                    <a:gd name="connsiteY5" fmla="*/ 5569 h 1392125"/>
                    <a:gd name="connsiteX6" fmla="*/ 1991782 w 2659380"/>
                    <a:gd name="connsiteY6" fmla="*/ 0 h 1392125"/>
                    <a:gd name="connsiteX7" fmla="*/ 1989176 w 2659380"/>
                    <a:gd name="connsiteY7" fmla="*/ 116939 h 1392125"/>
                    <a:gd name="connsiteX8" fmla="*/ 2324100 w 2659380"/>
                    <a:gd name="connsiteY8" fmla="*/ 127205 h 1392125"/>
                    <a:gd name="connsiteX9" fmla="*/ 2659380 w 2659380"/>
                    <a:gd name="connsiteY9" fmla="*/ 462485 h 1392125"/>
                    <a:gd name="connsiteX10" fmla="*/ 2461260 w 2659380"/>
                    <a:gd name="connsiteY10" fmla="*/ 462485 h 1392125"/>
                    <a:gd name="connsiteX11" fmla="*/ 2461260 w 2659380"/>
                    <a:gd name="connsiteY11" fmla="*/ 1392125 h 1392125"/>
                    <a:gd name="connsiteX12" fmla="*/ 1660853 w 2659380"/>
                    <a:gd name="connsiteY12" fmla="*/ 1392118 h 1392125"/>
                    <a:gd name="connsiteX13" fmla="*/ 1598315 w 2659380"/>
                    <a:gd name="connsiteY13" fmla="*/ 1392118 h 1392125"/>
                    <a:gd name="connsiteX14" fmla="*/ 1022447 w 2659380"/>
                    <a:gd name="connsiteY14" fmla="*/ 824135 h 1392125"/>
                    <a:gd name="connsiteX15" fmla="*/ 1025052 w 2659380"/>
                    <a:gd name="connsiteY15" fmla="*/ 1392118 h 1392125"/>
                    <a:gd name="connsiteX16" fmla="*/ 266700 w 2659380"/>
                    <a:gd name="connsiteY16" fmla="*/ 1392125 h 1392125"/>
                    <a:gd name="connsiteX0" fmla="*/ 266700 w 2659380"/>
                    <a:gd name="connsiteY0" fmla="*/ 1392125 h 1392125"/>
                    <a:gd name="connsiteX1" fmla="*/ 266700 w 2659380"/>
                    <a:gd name="connsiteY1" fmla="*/ 523445 h 1392125"/>
                    <a:gd name="connsiteX2" fmla="*/ 0 w 2659380"/>
                    <a:gd name="connsiteY2" fmla="*/ 523445 h 1392125"/>
                    <a:gd name="connsiteX3" fmla="*/ 396240 w 2659380"/>
                    <a:gd name="connsiteY3" fmla="*/ 127205 h 1392125"/>
                    <a:gd name="connsiteX4" fmla="*/ 1499297 w 2659380"/>
                    <a:gd name="connsiteY4" fmla="*/ 122508 h 1392125"/>
                    <a:gd name="connsiteX5" fmla="*/ 1496692 w 2659380"/>
                    <a:gd name="connsiteY5" fmla="*/ 5569 h 1392125"/>
                    <a:gd name="connsiteX6" fmla="*/ 1991782 w 2659380"/>
                    <a:gd name="connsiteY6" fmla="*/ 0 h 1392125"/>
                    <a:gd name="connsiteX7" fmla="*/ 1989176 w 2659380"/>
                    <a:gd name="connsiteY7" fmla="*/ 116939 h 1392125"/>
                    <a:gd name="connsiteX8" fmla="*/ 2324100 w 2659380"/>
                    <a:gd name="connsiteY8" fmla="*/ 127205 h 1392125"/>
                    <a:gd name="connsiteX9" fmla="*/ 2659380 w 2659380"/>
                    <a:gd name="connsiteY9" fmla="*/ 462485 h 1392125"/>
                    <a:gd name="connsiteX10" fmla="*/ 2461260 w 2659380"/>
                    <a:gd name="connsiteY10" fmla="*/ 462485 h 1392125"/>
                    <a:gd name="connsiteX11" fmla="*/ 2461260 w 2659380"/>
                    <a:gd name="connsiteY11" fmla="*/ 1392125 h 1392125"/>
                    <a:gd name="connsiteX12" fmla="*/ 1660853 w 2659380"/>
                    <a:gd name="connsiteY12" fmla="*/ 1392118 h 1392125"/>
                    <a:gd name="connsiteX13" fmla="*/ 1655641 w 2659380"/>
                    <a:gd name="connsiteY13" fmla="*/ 824135 h 1392125"/>
                    <a:gd name="connsiteX14" fmla="*/ 1022447 w 2659380"/>
                    <a:gd name="connsiteY14" fmla="*/ 824135 h 1392125"/>
                    <a:gd name="connsiteX15" fmla="*/ 1025052 w 2659380"/>
                    <a:gd name="connsiteY15" fmla="*/ 1392118 h 1392125"/>
                    <a:gd name="connsiteX16" fmla="*/ 266700 w 2659380"/>
                    <a:gd name="connsiteY16" fmla="*/ 1392125 h 1392125"/>
                    <a:gd name="connsiteX0" fmla="*/ 266700 w 2659380"/>
                    <a:gd name="connsiteY0" fmla="*/ 1392125 h 1395497"/>
                    <a:gd name="connsiteX1" fmla="*/ 266700 w 2659380"/>
                    <a:gd name="connsiteY1" fmla="*/ 523445 h 1395497"/>
                    <a:gd name="connsiteX2" fmla="*/ 0 w 2659380"/>
                    <a:gd name="connsiteY2" fmla="*/ 523445 h 1395497"/>
                    <a:gd name="connsiteX3" fmla="*/ 396240 w 2659380"/>
                    <a:gd name="connsiteY3" fmla="*/ 127205 h 1395497"/>
                    <a:gd name="connsiteX4" fmla="*/ 1499297 w 2659380"/>
                    <a:gd name="connsiteY4" fmla="*/ 122508 h 1395497"/>
                    <a:gd name="connsiteX5" fmla="*/ 1496692 w 2659380"/>
                    <a:gd name="connsiteY5" fmla="*/ 5569 h 1395497"/>
                    <a:gd name="connsiteX6" fmla="*/ 1991782 w 2659380"/>
                    <a:gd name="connsiteY6" fmla="*/ 0 h 1395497"/>
                    <a:gd name="connsiteX7" fmla="*/ 1989176 w 2659380"/>
                    <a:gd name="connsiteY7" fmla="*/ 116939 h 1395497"/>
                    <a:gd name="connsiteX8" fmla="*/ 2324100 w 2659380"/>
                    <a:gd name="connsiteY8" fmla="*/ 127205 h 1395497"/>
                    <a:gd name="connsiteX9" fmla="*/ 2659380 w 2659380"/>
                    <a:gd name="connsiteY9" fmla="*/ 462485 h 1395497"/>
                    <a:gd name="connsiteX10" fmla="*/ 2461260 w 2659380"/>
                    <a:gd name="connsiteY10" fmla="*/ 462485 h 1395497"/>
                    <a:gd name="connsiteX11" fmla="*/ 2461260 w 2659380"/>
                    <a:gd name="connsiteY11" fmla="*/ 1392125 h 1395497"/>
                    <a:gd name="connsiteX12" fmla="*/ 1660853 w 2659380"/>
                    <a:gd name="connsiteY12" fmla="*/ 1392118 h 1395497"/>
                    <a:gd name="connsiteX13" fmla="*/ 1655641 w 2659380"/>
                    <a:gd name="connsiteY13" fmla="*/ 824135 h 1395497"/>
                    <a:gd name="connsiteX14" fmla="*/ 1022447 w 2659380"/>
                    <a:gd name="connsiteY14" fmla="*/ 824135 h 1395497"/>
                    <a:gd name="connsiteX15" fmla="*/ 266700 w 2659380"/>
                    <a:gd name="connsiteY15" fmla="*/ 1392125 h 1395497"/>
                    <a:gd name="connsiteX0" fmla="*/ 266700 w 2659380"/>
                    <a:gd name="connsiteY0" fmla="*/ 1392125 h 1395497"/>
                    <a:gd name="connsiteX1" fmla="*/ 266700 w 2659380"/>
                    <a:gd name="connsiteY1" fmla="*/ 523445 h 1395497"/>
                    <a:gd name="connsiteX2" fmla="*/ 0 w 2659380"/>
                    <a:gd name="connsiteY2" fmla="*/ 523445 h 1395497"/>
                    <a:gd name="connsiteX3" fmla="*/ 396240 w 2659380"/>
                    <a:gd name="connsiteY3" fmla="*/ 127205 h 1395497"/>
                    <a:gd name="connsiteX4" fmla="*/ 1499297 w 2659380"/>
                    <a:gd name="connsiteY4" fmla="*/ 122508 h 1395497"/>
                    <a:gd name="connsiteX5" fmla="*/ 1496692 w 2659380"/>
                    <a:gd name="connsiteY5" fmla="*/ 5569 h 1395497"/>
                    <a:gd name="connsiteX6" fmla="*/ 1991782 w 2659380"/>
                    <a:gd name="connsiteY6" fmla="*/ 0 h 1395497"/>
                    <a:gd name="connsiteX7" fmla="*/ 1989176 w 2659380"/>
                    <a:gd name="connsiteY7" fmla="*/ 116939 h 1395497"/>
                    <a:gd name="connsiteX8" fmla="*/ 2324100 w 2659380"/>
                    <a:gd name="connsiteY8" fmla="*/ 127205 h 1395497"/>
                    <a:gd name="connsiteX9" fmla="*/ 2659380 w 2659380"/>
                    <a:gd name="connsiteY9" fmla="*/ 462485 h 1395497"/>
                    <a:gd name="connsiteX10" fmla="*/ 2461260 w 2659380"/>
                    <a:gd name="connsiteY10" fmla="*/ 462485 h 1395497"/>
                    <a:gd name="connsiteX11" fmla="*/ 2461260 w 2659380"/>
                    <a:gd name="connsiteY11" fmla="*/ 1392125 h 1395497"/>
                    <a:gd name="connsiteX12" fmla="*/ 1655641 w 2659380"/>
                    <a:gd name="connsiteY12" fmla="*/ 824135 h 1395497"/>
                    <a:gd name="connsiteX13" fmla="*/ 1022447 w 2659380"/>
                    <a:gd name="connsiteY13" fmla="*/ 824135 h 1395497"/>
                    <a:gd name="connsiteX14" fmla="*/ 266700 w 2659380"/>
                    <a:gd name="connsiteY14" fmla="*/ 1392125 h 1395497"/>
                    <a:gd name="connsiteX0" fmla="*/ 266700 w 2659380"/>
                    <a:gd name="connsiteY0" fmla="*/ 1392125 h 1395497"/>
                    <a:gd name="connsiteX1" fmla="*/ 266700 w 2659380"/>
                    <a:gd name="connsiteY1" fmla="*/ 523445 h 1395497"/>
                    <a:gd name="connsiteX2" fmla="*/ 0 w 2659380"/>
                    <a:gd name="connsiteY2" fmla="*/ 523445 h 1395497"/>
                    <a:gd name="connsiteX3" fmla="*/ 396240 w 2659380"/>
                    <a:gd name="connsiteY3" fmla="*/ 127205 h 1395497"/>
                    <a:gd name="connsiteX4" fmla="*/ 1499297 w 2659380"/>
                    <a:gd name="connsiteY4" fmla="*/ 122508 h 1395497"/>
                    <a:gd name="connsiteX5" fmla="*/ 1496692 w 2659380"/>
                    <a:gd name="connsiteY5" fmla="*/ 5569 h 1395497"/>
                    <a:gd name="connsiteX6" fmla="*/ 1991782 w 2659380"/>
                    <a:gd name="connsiteY6" fmla="*/ 0 h 1395497"/>
                    <a:gd name="connsiteX7" fmla="*/ 1989176 w 2659380"/>
                    <a:gd name="connsiteY7" fmla="*/ 116939 h 1395497"/>
                    <a:gd name="connsiteX8" fmla="*/ 2324100 w 2659380"/>
                    <a:gd name="connsiteY8" fmla="*/ 127205 h 1395497"/>
                    <a:gd name="connsiteX9" fmla="*/ 2659380 w 2659380"/>
                    <a:gd name="connsiteY9" fmla="*/ 462485 h 1395497"/>
                    <a:gd name="connsiteX10" fmla="*/ 2461260 w 2659380"/>
                    <a:gd name="connsiteY10" fmla="*/ 462485 h 1395497"/>
                    <a:gd name="connsiteX11" fmla="*/ 2461260 w 2659380"/>
                    <a:gd name="connsiteY11" fmla="*/ 1392125 h 1395497"/>
                    <a:gd name="connsiteX12" fmla="*/ 1671579 w 2659380"/>
                    <a:gd name="connsiteY12" fmla="*/ 838618 h 1395497"/>
                    <a:gd name="connsiteX13" fmla="*/ 1655641 w 2659380"/>
                    <a:gd name="connsiteY13" fmla="*/ 824135 h 1395497"/>
                    <a:gd name="connsiteX14" fmla="*/ 1022447 w 2659380"/>
                    <a:gd name="connsiteY14" fmla="*/ 824135 h 1395497"/>
                    <a:gd name="connsiteX15" fmla="*/ 266700 w 2659380"/>
                    <a:gd name="connsiteY15" fmla="*/ 1392125 h 1395497"/>
                    <a:gd name="connsiteX0" fmla="*/ 266700 w 2659380"/>
                    <a:gd name="connsiteY0" fmla="*/ 1392125 h 1395497"/>
                    <a:gd name="connsiteX1" fmla="*/ 266700 w 2659380"/>
                    <a:gd name="connsiteY1" fmla="*/ 523445 h 1395497"/>
                    <a:gd name="connsiteX2" fmla="*/ 0 w 2659380"/>
                    <a:gd name="connsiteY2" fmla="*/ 523445 h 1395497"/>
                    <a:gd name="connsiteX3" fmla="*/ 396240 w 2659380"/>
                    <a:gd name="connsiteY3" fmla="*/ 127205 h 1395497"/>
                    <a:gd name="connsiteX4" fmla="*/ 1499297 w 2659380"/>
                    <a:gd name="connsiteY4" fmla="*/ 122508 h 1395497"/>
                    <a:gd name="connsiteX5" fmla="*/ 1496692 w 2659380"/>
                    <a:gd name="connsiteY5" fmla="*/ 5569 h 1395497"/>
                    <a:gd name="connsiteX6" fmla="*/ 1991782 w 2659380"/>
                    <a:gd name="connsiteY6" fmla="*/ 0 h 1395497"/>
                    <a:gd name="connsiteX7" fmla="*/ 1989176 w 2659380"/>
                    <a:gd name="connsiteY7" fmla="*/ 116939 h 1395497"/>
                    <a:gd name="connsiteX8" fmla="*/ 2324100 w 2659380"/>
                    <a:gd name="connsiteY8" fmla="*/ 127205 h 1395497"/>
                    <a:gd name="connsiteX9" fmla="*/ 2659380 w 2659380"/>
                    <a:gd name="connsiteY9" fmla="*/ 462485 h 1395497"/>
                    <a:gd name="connsiteX10" fmla="*/ 2461260 w 2659380"/>
                    <a:gd name="connsiteY10" fmla="*/ 462485 h 1395497"/>
                    <a:gd name="connsiteX11" fmla="*/ 2461260 w 2659380"/>
                    <a:gd name="connsiteY11" fmla="*/ 1392125 h 1395497"/>
                    <a:gd name="connsiteX12" fmla="*/ 1671579 w 2659380"/>
                    <a:gd name="connsiteY12" fmla="*/ 838618 h 1395497"/>
                    <a:gd name="connsiteX13" fmla="*/ 1022447 w 2659380"/>
                    <a:gd name="connsiteY13" fmla="*/ 824135 h 1395497"/>
                    <a:gd name="connsiteX14" fmla="*/ 266700 w 2659380"/>
                    <a:gd name="connsiteY14" fmla="*/ 1392125 h 1395497"/>
                    <a:gd name="connsiteX0" fmla="*/ 266700 w 2659380"/>
                    <a:gd name="connsiteY0" fmla="*/ 1392125 h 1395497"/>
                    <a:gd name="connsiteX1" fmla="*/ 266700 w 2659380"/>
                    <a:gd name="connsiteY1" fmla="*/ 523445 h 1395497"/>
                    <a:gd name="connsiteX2" fmla="*/ 0 w 2659380"/>
                    <a:gd name="connsiteY2" fmla="*/ 523445 h 1395497"/>
                    <a:gd name="connsiteX3" fmla="*/ 396240 w 2659380"/>
                    <a:gd name="connsiteY3" fmla="*/ 127205 h 1395497"/>
                    <a:gd name="connsiteX4" fmla="*/ 1499297 w 2659380"/>
                    <a:gd name="connsiteY4" fmla="*/ 122508 h 1395497"/>
                    <a:gd name="connsiteX5" fmla="*/ 1496692 w 2659380"/>
                    <a:gd name="connsiteY5" fmla="*/ 5569 h 1395497"/>
                    <a:gd name="connsiteX6" fmla="*/ 1991782 w 2659380"/>
                    <a:gd name="connsiteY6" fmla="*/ 0 h 1395497"/>
                    <a:gd name="connsiteX7" fmla="*/ 1989176 w 2659380"/>
                    <a:gd name="connsiteY7" fmla="*/ 116939 h 1395497"/>
                    <a:gd name="connsiteX8" fmla="*/ 2324100 w 2659380"/>
                    <a:gd name="connsiteY8" fmla="*/ 127205 h 1395497"/>
                    <a:gd name="connsiteX9" fmla="*/ 2659380 w 2659380"/>
                    <a:gd name="connsiteY9" fmla="*/ 462485 h 1395497"/>
                    <a:gd name="connsiteX10" fmla="*/ 2461260 w 2659380"/>
                    <a:gd name="connsiteY10" fmla="*/ 462485 h 1395497"/>
                    <a:gd name="connsiteX11" fmla="*/ 2461260 w 2659380"/>
                    <a:gd name="connsiteY11" fmla="*/ 1392125 h 1395497"/>
                    <a:gd name="connsiteX12" fmla="*/ 1022447 w 2659380"/>
                    <a:gd name="connsiteY12" fmla="*/ 824135 h 1395497"/>
                    <a:gd name="connsiteX13" fmla="*/ 266700 w 2659380"/>
                    <a:gd name="connsiteY13" fmla="*/ 1392125 h 1395497"/>
                    <a:gd name="connsiteX0" fmla="*/ 266700 w 2659380"/>
                    <a:gd name="connsiteY0" fmla="*/ 1392125 h 1392125"/>
                    <a:gd name="connsiteX1" fmla="*/ 266700 w 2659380"/>
                    <a:gd name="connsiteY1" fmla="*/ 523445 h 1392125"/>
                    <a:gd name="connsiteX2" fmla="*/ 0 w 2659380"/>
                    <a:gd name="connsiteY2" fmla="*/ 523445 h 1392125"/>
                    <a:gd name="connsiteX3" fmla="*/ 396240 w 2659380"/>
                    <a:gd name="connsiteY3" fmla="*/ 127205 h 1392125"/>
                    <a:gd name="connsiteX4" fmla="*/ 1499297 w 2659380"/>
                    <a:gd name="connsiteY4" fmla="*/ 122508 h 1392125"/>
                    <a:gd name="connsiteX5" fmla="*/ 1496692 w 2659380"/>
                    <a:gd name="connsiteY5" fmla="*/ 5569 h 1392125"/>
                    <a:gd name="connsiteX6" fmla="*/ 1991782 w 2659380"/>
                    <a:gd name="connsiteY6" fmla="*/ 0 h 1392125"/>
                    <a:gd name="connsiteX7" fmla="*/ 1989176 w 2659380"/>
                    <a:gd name="connsiteY7" fmla="*/ 116939 h 1392125"/>
                    <a:gd name="connsiteX8" fmla="*/ 2324100 w 2659380"/>
                    <a:gd name="connsiteY8" fmla="*/ 127205 h 1392125"/>
                    <a:gd name="connsiteX9" fmla="*/ 2659380 w 2659380"/>
                    <a:gd name="connsiteY9" fmla="*/ 462485 h 1392125"/>
                    <a:gd name="connsiteX10" fmla="*/ 2461260 w 2659380"/>
                    <a:gd name="connsiteY10" fmla="*/ 462485 h 1392125"/>
                    <a:gd name="connsiteX11" fmla="*/ 2461260 w 2659380"/>
                    <a:gd name="connsiteY11" fmla="*/ 1392125 h 1392125"/>
                    <a:gd name="connsiteX12" fmla="*/ 266700 w 2659380"/>
                    <a:gd name="connsiteY12" fmla="*/ 1392125 h 1392125"/>
                    <a:gd name="connsiteX0" fmla="*/ 266700 w 2659380"/>
                    <a:gd name="connsiteY0" fmla="*/ 1392125 h 1392125"/>
                    <a:gd name="connsiteX1" fmla="*/ 266700 w 2659380"/>
                    <a:gd name="connsiteY1" fmla="*/ 523445 h 1392125"/>
                    <a:gd name="connsiteX2" fmla="*/ 0 w 2659380"/>
                    <a:gd name="connsiteY2" fmla="*/ 523445 h 1392125"/>
                    <a:gd name="connsiteX3" fmla="*/ 396240 w 2659380"/>
                    <a:gd name="connsiteY3" fmla="*/ 127205 h 1392125"/>
                    <a:gd name="connsiteX4" fmla="*/ 1499297 w 2659380"/>
                    <a:gd name="connsiteY4" fmla="*/ 122508 h 1392125"/>
                    <a:gd name="connsiteX5" fmla="*/ 1991782 w 2659380"/>
                    <a:gd name="connsiteY5" fmla="*/ 0 h 1392125"/>
                    <a:gd name="connsiteX6" fmla="*/ 1989176 w 2659380"/>
                    <a:gd name="connsiteY6" fmla="*/ 116939 h 1392125"/>
                    <a:gd name="connsiteX7" fmla="*/ 2324100 w 2659380"/>
                    <a:gd name="connsiteY7" fmla="*/ 127205 h 1392125"/>
                    <a:gd name="connsiteX8" fmla="*/ 2659380 w 2659380"/>
                    <a:gd name="connsiteY8" fmla="*/ 462485 h 1392125"/>
                    <a:gd name="connsiteX9" fmla="*/ 2461260 w 2659380"/>
                    <a:gd name="connsiteY9" fmla="*/ 462485 h 1392125"/>
                    <a:gd name="connsiteX10" fmla="*/ 2461260 w 2659380"/>
                    <a:gd name="connsiteY10" fmla="*/ 1392125 h 1392125"/>
                    <a:gd name="connsiteX11" fmla="*/ 266700 w 2659380"/>
                    <a:gd name="connsiteY11" fmla="*/ 1392125 h 1392125"/>
                    <a:gd name="connsiteX0" fmla="*/ 266700 w 2659380"/>
                    <a:gd name="connsiteY0" fmla="*/ 1275186 h 1275186"/>
                    <a:gd name="connsiteX1" fmla="*/ 266700 w 2659380"/>
                    <a:gd name="connsiteY1" fmla="*/ 406506 h 1275186"/>
                    <a:gd name="connsiteX2" fmla="*/ 0 w 2659380"/>
                    <a:gd name="connsiteY2" fmla="*/ 406506 h 1275186"/>
                    <a:gd name="connsiteX3" fmla="*/ 396240 w 2659380"/>
                    <a:gd name="connsiteY3" fmla="*/ 10266 h 1275186"/>
                    <a:gd name="connsiteX4" fmla="*/ 1499297 w 2659380"/>
                    <a:gd name="connsiteY4" fmla="*/ 5569 h 1275186"/>
                    <a:gd name="connsiteX5" fmla="*/ 1989176 w 2659380"/>
                    <a:gd name="connsiteY5" fmla="*/ 0 h 1275186"/>
                    <a:gd name="connsiteX6" fmla="*/ 2324100 w 2659380"/>
                    <a:gd name="connsiteY6" fmla="*/ 10266 h 1275186"/>
                    <a:gd name="connsiteX7" fmla="*/ 2659380 w 2659380"/>
                    <a:gd name="connsiteY7" fmla="*/ 345546 h 1275186"/>
                    <a:gd name="connsiteX8" fmla="*/ 2461260 w 2659380"/>
                    <a:gd name="connsiteY8" fmla="*/ 345546 h 1275186"/>
                    <a:gd name="connsiteX9" fmla="*/ 2461260 w 2659380"/>
                    <a:gd name="connsiteY9" fmla="*/ 1275186 h 1275186"/>
                    <a:gd name="connsiteX10" fmla="*/ 266700 w 2659380"/>
                    <a:gd name="connsiteY10" fmla="*/ 1275186 h 1275186"/>
                    <a:gd name="connsiteX0" fmla="*/ 266700 w 2659380"/>
                    <a:gd name="connsiteY0" fmla="*/ 1269617 h 1269617"/>
                    <a:gd name="connsiteX1" fmla="*/ 266700 w 2659380"/>
                    <a:gd name="connsiteY1" fmla="*/ 400937 h 1269617"/>
                    <a:gd name="connsiteX2" fmla="*/ 0 w 2659380"/>
                    <a:gd name="connsiteY2" fmla="*/ 400937 h 1269617"/>
                    <a:gd name="connsiteX3" fmla="*/ 396240 w 2659380"/>
                    <a:gd name="connsiteY3" fmla="*/ 4697 h 1269617"/>
                    <a:gd name="connsiteX4" fmla="*/ 1499297 w 2659380"/>
                    <a:gd name="connsiteY4" fmla="*/ 0 h 1269617"/>
                    <a:gd name="connsiteX5" fmla="*/ 2324100 w 2659380"/>
                    <a:gd name="connsiteY5" fmla="*/ 4697 h 1269617"/>
                    <a:gd name="connsiteX6" fmla="*/ 2659380 w 2659380"/>
                    <a:gd name="connsiteY6" fmla="*/ 339977 h 1269617"/>
                    <a:gd name="connsiteX7" fmla="*/ 2461260 w 2659380"/>
                    <a:gd name="connsiteY7" fmla="*/ 339977 h 1269617"/>
                    <a:gd name="connsiteX8" fmla="*/ 2461260 w 2659380"/>
                    <a:gd name="connsiteY8" fmla="*/ 1269617 h 1269617"/>
                    <a:gd name="connsiteX9" fmla="*/ 266700 w 2659380"/>
                    <a:gd name="connsiteY9" fmla="*/ 1269617 h 1269617"/>
                    <a:gd name="connsiteX0" fmla="*/ 266700 w 2659380"/>
                    <a:gd name="connsiteY0" fmla="*/ 1264920 h 1264920"/>
                    <a:gd name="connsiteX1" fmla="*/ 266700 w 2659380"/>
                    <a:gd name="connsiteY1" fmla="*/ 396240 h 1264920"/>
                    <a:gd name="connsiteX2" fmla="*/ 0 w 2659380"/>
                    <a:gd name="connsiteY2" fmla="*/ 396240 h 1264920"/>
                    <a:gd name="connsiteX3" fmla="*/ 396240 w 2659380"/>
                    <a:gd name="connsiteY3" fmla="*/ 0 h 1264920"/>
                    <a:gd name="connsiteX4" fmla="*/ 2324100 w 2659380"/>
                    <a:gd name="connsiteY4" fmla="*/ 0 h 1264920"/>
                    <a:gd name="connsiteX5" fmla="*/ 2659380 w 2659380"/>
                    <a:gd name="connsiteY5" fmla="*/ 335280 h 1264920"/>
                    <a:gd name="connsiteX6" fmla="*/ 2461260 w 2659380"/>
                    <a:gd name="connsiteY6" fmla="*/ 335280 h 1264920"/>
                    <a:gd name="connsiteX7" fmla="*/ 2461260 w 2659380"/>
                    <a:gd name="connsiteY7" fmla="*/ 1264920 h 1264920"/>
                    <a:gd name="connsiteX8" fmla="*/ 266700 w 2659380"/>
                    <a:gd name="connsiteY8" fmla="*/ 1264920 h 12649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659380" h="1264920">
                      <a:moveTo>
                        <a:pt x="266700" y="1264920"/>
                      </a:moveTo>
                      <a:lnTo>
                        <a:pt x="266700" y="396240"/>
                      </a:lnTo>
                      <a:lnTo>
                        <a:pt x="0" y="396240"/>
                      </a:lnTo>
                      <a:lnTo>
                        <a:pt x="396240" y="0"/>
                      </a:lnTo>
                      <a:lnTo>
                        <a:pt x="2324100" y="0"/>
                      </a:lnTo>
                      <a:lnTo>
                        <a:pt x="2659380" y="335280"/>
                      </a:lnTo>
                      <a:lnTo>
                        <a:pt x="2461260" y="335280"/>
                      </a:lnTo>
                      <a:lnTo>
                        <a:pt x="2461260" y="1264920"/>
                      </a:lnTo>
                      <a:lnTo>
                        <a:pt x="266700" y="1264920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sv-SE"/>
                </a:p>
              </p:txBody>
            </p:sp>
            <p:grpSp>
              <p:nvGrpSpPr>
                <p:cNvPr id="14" name="Grupp 17"/>
                <p:cNvGrpSpPr>
                  <a:grpSpLocks/>
                </p:cNvGrpSpPr>
                <p:nvPr/>
              </p:nvGrpSpPr>
              <p:grpSpPr bwMode="auto">
                <a:xfrm>
                  <a:off x="1141848" y="1254298"/>
                  <a:ext cx="1693167" cy="338124"/>
                  <a:chOff x="1260060" y="1315900"/>
                  <a:chExt cx="1664916" cy="331965"/>
                </a:xfrm>
              </p:grpSpPr>
              <p:sp>
                <p:nvSpPr>
                  <p:cNvPr id="15" name="Rektangel 14"/>
                  <p:cNvSpPr/>
                  <p:nvPr/>
                </p:nvSpPr>
                <p:spPr>
                  <a:xfrm>
                    <a:off x="1259553" y="1285152"/>
                    <a:ext cx="1664744" cy="362951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ffectLst>
                    <a:outerShdw dist="38100" dir="5400000" algn="t" rotWithShape="0">
                      <a:prstClr val="black">
                        <a:alpha val="3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sv-SE"/>
                  </a:p>
                </p:txBody>
              </p:sp>
              <p:pic>
                <p:nvPicPr>
                  <p:cNvPr id="16" name="Picture 5" descr="I:\Info\Informationsprodukter\Infoprodukter_40000\40300 Externa produkter\40411 Nyanlända\Underlag\loggor\fk200mm_rgb_pc.png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370484" y="1400941"/>
                    <a:ext cx="1435655" cy="18736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</p:grpSp>
          <p:sp>
            <p:nvSpPr>
              <p:cNvPr id="10" name="Rektangel 9"/>
              <p:cNvSpPr/>
              <p:nvPr/>
            </p:nvSpPr>
            <p:spPr>
              <a:xfrm>
                <a:off x="1106006" y="1797557"/>
                <a:ext cx="513693" cy="63931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sv-SE"/>
              </a:p>
            </p:txBody>
          </p:sp>
          <p:sp>
            <p:nvSpPr>
              <p:cNvPr id="11" name="Rektangel 10"/>
              <p:cNvSpPr/>
              <p:nvPr/>
            </p:nvSpPr>
            <p:spPr>
              <a:xfrm>
                <a:off x="2653829" y="1797557"/>
                <a:ext cx="515042" cy="63931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sv-SE"/>
              </a:p>
            </p:txBody>
          </p:sp>
          <p:sp>
            <p:nvSpPr>
              <p:cNvPr id="12" name="Rektangel 11"/>
              <p:cNvSpPr/>
              <p:nvPr/>
            </p:nvSpPr>
            <p:spPr>
              <a:xfrm>
                <a:off x="1737000" y="1797557"/>
                <a:ext cx="772563" cy="77419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sv-SE"/>
              </a:p>
            </p:txBody>
          </p:sp>
        </p:grpSp>
        <p:sp>
          <p:nvSpPr>
            <p:cNvPr id="7" name="Rektangel 6"/>
            <p:cNvSpPr/>
            <p:nvPr/>
          </p:nvSpPr>
          <p:spPr>
            <a:xfrm>
              <a:off x="7451059" y="480776"/>
              <a:ext cx="1252896" cy="171163"/>
            </a:xfrm>
            <a:prstGeom prst="rect">
              <a:avLst/>
            </a:prstGeom>
            <a:solidFill>
              <a:schemeClr val="bg2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sv-SE"/>
            </a:p>
          </p:txBody>
        </p:sp>
        <p:sp>
          <p:nvSpPr>
            <p:cNvPr id="8" name="Rektangel 7"/>
            <p:cNvSpPr/>
            <p:nvPr/>
          </p:nvSpPr>
          <p:spPr>
            <a:xfrm>
              <a:off x="6060179" y="337220"/>
              <a:ext cx="477426" cy="314719"/>
            </a:xfrm>
            <a:prstGeom prst="rect">
              <a:avLst/>
            </a:prstGeom>
            <a:solidFill>
              <a:schemeClr val="bg2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sv-SE"/>
            </a:p>
          </p:txBody>
        </p:sp>
      </p:grpSp>
      <p:sp>
        <p:nvSpPr>
          <p:cNvPr id="18" name="textruta 17"/>
          <p:cNvSpPr txBox="1"/>
          <p:nvPr/>
        </p:nvSpPr>
        <p:spPr>
          <a:xfrm>
            <a:off x="539750" y="3729434"/>
            <a:ext cx="50403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sv-SE" dirty="0" smtClean="0">
                <a:solidFill>
                  <a:schemeClr val="accent6"/>
                </a:solidFill>
                <a:latin typeface="+mn-lt"/>
              </a:rPr>
              <a:t>Ansökan skickas till Försäkringskassan som beslutar om ersättningarna och betalar ut pengarna. </a:t>
            </a:r>
            <a:endParaRPr lang="sv-SE" dirty="0" smtClean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7" name="Rubrik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Etableringsförmåner till nyanlända</a:t>
            </a:r>
          </a:p>
        </p:txBody>
      </p:sp>
    </p:spTree>
    <p:extLst>
      <p:ext uri="{BB962C8B-B14F-4D97-AF65-F5344CB8AC3E}">
        <p14:creationId xmlns:p14="http://schemas.microsoft.com/office/powerpoint/2010/main" val="3683712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18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067"/>
          <a:stretch/>
        </p:blipFill>
        <p:spPr>
          <a:xfrm>
            <a:off x="6660232" y="1016226"/>
            <a:ext cx="2232248" cy="2643041"/>
          </a:xfrm>
          <a:prstGeom prst="rect">
            <a:avLst/>
          </a:prstGeom>
        </p:spPr>
      </p:pic>
      <p:sp>
        <p:nvSpPr>
          <p:cNvPr id="3" name="Platshållare för text 2"/>
          <p:cNvSpPr>
            <a:spLocks noGrp="1"/>
          </p:cNvSpPr>
          <p:nvPr>
            <p:ph type="body" sz="quarter" idx="10"/>
          </p:nvPr>
        </p:nvSpPr>
        <p:spPr>
          <a:xfrm>
            <a:off x="323527" y="1098245"/>
            <a:ext cx="4968553" cy="3887788"/>
          </a:xfrm>
        </p:spPr>
        <p:txBody>
          <a:bodyPr/>
          <a:lstStyle/>
          <a:p>
            <a:r>
              <a:rPr lang="sv-SE" dirty="0" smtClean="0"/>
              <a:t>Om du har barn som bor hemma</a:t>
            </a:r>
          </a:p>
          <a:p>
            <a:r>
              <a:rPr lang="sv-SE" dirty="0" smtClean="0"/>
              <a:t>Barnen eller barnet ska </a:t>
            </a:r>
          </a:p>
          <a:p>
            <a:pPr lvl="1"/>
            <a:r>
              <a:rPr lang="sv-SE" dirty="0" smtClean="0"/>
              <a:t>vara under </a:t>
            </a:r>
            <a:r>
              <a:rPr lang="sv-SE" b="1" dirty="0" smtClean="0">
                <a:solidFill>
                  <a:schemeClr val="bg2"/>
                </a:solidFill>
              </a:rPr>
              <a:t>20</a:t>
            </a:r>
            <a:r>
              <a:rPr lang="sv-SE" dirty="0" smtClean="0"/>
              <a:t> år </a:t>
            </a:r>
          </a:p>
          <a:p>
            <a:pPr lvl="1"/>
            <a:r>
              <a:rPr lang="sv-SE" dirty="0" smtClean="0"/>
              <a:t>vara bosatta och folkbokförda hos dig </a:t>
            </a:r>
          </a:p>
          <a:p>
            <a:pPr lvl="1"/>
            <a:r>
              <a:rPr lang="sv-SE" dirty="0" smtClean="0"/>
              <a:t>stå eller har stått under din vårdnad </a:t>
            </a:r>
          </a:p>
          <a:p>
            <a:pPr lvl="1"/>
            <a:r>
              <a:rPr lang="sv-SE" dirty="0" smtClean="0"/>
              <a:t>inte försörja sig själv </a:t>
            </a:r>
            <a:endParaRPr lang="sv-SE" dirty="0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altLang="sv-SE" dirty="0" smtClean="0"/>
              <a:t>Vem kan få etableringstillägg?</a:t>
            </a:r>
            <a:endParaRPr lang="sv-SE" dirty="0"/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9608" y="3633917"/>
            <a:ext cx="1644740" cy="1348094"/>
          </a:xfrm>
          <a:prstGeom prst="rect">
            <a:avLst/>
          </a:prstGeom>
        </p:spPr>
      </p:pic>
      <p:pic>
        <p:nvPicPr>
          <p:cNvPr id="9" name="Bildobjekt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04"/>
          <a:stretch/>
        </p:blipFill>
        <p:spPr>
          <a:xfrm>
            <a:off x="5686399" y="2281435"/>
            <a:ext cx="1067515" cy="1103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184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067"/>
          <a:stretch/>
        </p:blipFill>
        <p:spPr>
          <a:xfrm>
            <a:off x="6660232" y="1016226"/>
            <a:ext cx="2232248" cy="2643041"/>
          </a:xfrm>
          <a:prstGeom prst="rect">
            <a:avLst/>
          </a:prstGeom>
        </p:spPr>
      </p:pic>
      <p:pic>
        <p:nvPicPr>
          <p:cNvPr id="9" name="Bildobjekt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8788" y="3681782"/>
            <a:ext cx="1644740" cy="1348094"/>
          </a:xfrm>
          <a:prstGeom prst="rect">
            <a:avLst/>
          </a:prstGeom>
        </p:spPr>
      </p:pic>
      <p:pic>
        <p:nvPicPr>
          <p:cNvPr id="10" name="Bildobjekt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04"/>
          <a:stretch/>
        </p:blipFill>
        <p:spPr>
          <a:xfrm>
            <a:off x="6126474" y="1236427"/>
            <a:ext cx="1067515" cy="1103295"/>
          </a:xfrm>
          <a:prstGeom prst="rect">
            <a:avLst/>
          </a:prstGeom>
        </p:spPr>
      </p:pic>
      <p:sp>
        <p:nvSpPr>
          <p:cNvPr id="2" name="Platshållare för text 1"/>
          <p:cNvSpPr>
            <a:spLocks noGrp="1"/>
          </p:cNvSpPr>
          <p:nvPr>
            <p:ph type="body" sz="quarter" idx="10"/>
          </p:nvPr>
        </p:nvSpPr>
        <p:spPr>
          <a:xfrm>
            <a:off x="323528" y="1098245"/>
            <a:ext cx="6480000" cy="3887788"/>
          </a:xfrm>
        </p:spPr>
        <p:txBody>
          <a:bodyPr/>
          <a:lstStyle/>
          <a:p>
            <a:r>
              <a:rPr lang="sv-SE" altLang="sv-SE" dirty="0" smtClean="0"/>
              <a:t>Betalas för högst </a:t>
            </a:r>
            <a:r>
              <a:rPr lang="sv-SE" altLang="sv-SE" b="1" dirty="0" smtClean="0">
                <a:solidFill>
                  <a:schemeClr val="bg2"/>
                </a:solidFill>
              </a:rPr>
              <a:t>3</a:t>
            </a:r>
            <a:r>
              <a:rPr lang="sv-SE" altLang="sv-SE" dirty="0" smtClean="0"/>
              <a:t> barn</a:t>
            </a:r>
          </a:p>
          <a:p>
            <a:pPr lvl="1"/>
            <a:r>
              <a:rPr lang="sv-SE" altLang="sv-SE" sz="2000" b="1" dirty="0">
                <a:solidFill>
                  <a:schemeClr val="bg2"/>
                </a:solidFill>
                <a:ea typeface="+mn-ea"/>
                <a:cs typeface="+mn-cs"/>
              </a:rPr>
              <a:t>800</a:t>
            </a:r>
            <a:r>
              <a:rPr lang="sv-SE" altLang="sv-SE" dirty="0" smtClean="0"/>
              <a:t> kronor per barn under </a:t>
            </a:r>
            <a:r>
              <a:rPr lang="sv-SE" altLang="sv-SE" sz="2000" b="1" dirty="0">
                <a:solidFill>
                  <a:schemeClr val="bg2"/>
                </a:solidFill>
                <a:ea typeface="+mn-ea"/>
                <a:cs typeface="+mn-cs"/>
              </a:rPr>
              <a:t>11</a:t>
            </a:r>
            <a:r>
              <a:rPr lang="sv-SE" altLang="sv-SE" dirty="0" smtClean="0"/>
              <a:t> år </a:t>
            </a:r>
          </a:p>
          <a:p>
            <a:pPr lvl="1"/>
            <a:r>
              <a:rPr lang="sv-SE" altLang="sv-SE" sz="2000" b="1" dirty="0">
                <a:solidFill>
                  <a:schemeClr val="bg2"/>
                </a:solidFill>
                <a:ea typeface="+mn-ea"/>
                <a:cs typeface="+mn-cs"/>
              </a:rPr>
              <a:t>1 500 </a:t>
            </a:r>
            <a:r>
              <a:rPr lang="sv-SE" altLang="sv-SE" dirty="0" smtClean="0"/>
              <a:t>kronor per barn mellan </a:t>
            </a:r>
            <a:r>
              <a:rPr lang="sv-SE" altLang="sv-SE" sz="2000" b="1" dirty="0">
                <a:solidFill>
                  <a:schemeClr val="bg2"/>
                </a:solidFill>
                <a:ea typeface="+mn-ea"/>
                <a:cs typeface="+mn-cs"/>
              </a:rPr>
              <a:t>11</a:t>
            </a:r>
            <a:r>
              <a:rPr lang="sv-SE" altLang="sv-SE" dirty="0" smtClean="0"/>
              <a:t> och </a:t>
            </a:r>
            <a:r>
              <a:rPr lang="sv-SE" altLang="sv-SE" sz="2000" b="1" dirty="0">
                <a:solidFill>
                  <a:schemeClr val="bg2"/>
                </a:solidFill>
                <a:ea typeface="+mn-ea"/>
                <a:cs typeface="+mn-cs"/>
              </a:rPr>
              <a:t>20</a:t>
            </a:r>
            <a:r>
              <a:rPr lang="sv-SE" altLang="sv-SE" dirty="0" smtClean="0"/>
              <a:t> år</a:t>
            </a:r>
          </a:p>
          <a:p>
            <a:pPr lvl="1"/>
            <a:r>
              <a:rPr lang="sv-SE" altLang="sv-SE" dirty="0" smtClean="0"/>
              <a:t>Max 4 500 kronor per månad</a:t>
            </a:r>
          </a:p>
          <a:p>
            <a:pPr lvl="1"/>
            <a:r>
              <a:rPr lang="sv-SE" altLang="sv-SE" dirty="0"/>
              <a:t>Utbetalning i </a:t>
            </a:r>
            <a:r>
              <a:rPr lang="sv-SE" altLang="sv-SE" dirty="0" smtClean="0"/>
              <a:t>efterskott</a:t>
            </a:r>
          </a:p>
          <a:p>
            <a:pPr marL="0" indent="0">
              <a:buNone/>
            </a:pPr>
            <a:r>
              <a:rPr lang="sv-SE" altLang="sv-SE" b="1" dirty="0" smtClean="0"/>
              <a:t>Om du har etableringsplan</a:t>
            </a:r>
            <a:r>
              <a:rPr lang="sv-SE" altLang="sv-SE" dirty="0" smtClean="0"/>
              <a:t/>
            </a:r>
            <a:br>
              <a:rPr lang="sv-SE" altLang="sv-SE" dirty="0" smtClean="0"/>
            </a:br>
            <a:r>
              <a:rPr lang="sv-SE" altLang="sv-SE" dirty="0" smtClean="0"/>
              <a:t>- tidigast från och med </a:t>
            </a:r>
            <a:r>
              <a:rPr lang="sv-SE" altLang="sv-SE" u="sng" dirty="0" smtClean="0"/>
              <a:t>månaden ansökan kommer in</a:t>
            </a:r>
            <a:r>
              <a:rPr lang="sv-SE" altLang="sv-SE" dirty="0" smtClean="0"/>
              <a:t> till Försäkringskassan</a:t>
            </a:r>
          </a:p>
          <a:p>
            <a:pPr marL="0" indent="0">
              <a:buNone/>
            </a:pPr>
            <a:r>
              <a:rPr lang="sv-SE" altLang="sv-SE" b="1" dirty="0" smtClean="0"/>
              <a:t>Om du deltar i etableringsprogram</a:t>
            </a:r>
            <a:r>
              <a:rPr lang="sv-SE" altLang="sv-SE" dirty="0"/>
              <a:t/>
            </a:r>
            <a:br>
              <a:rPr lang="sv-SE" altLang="sv-SE" dirty="0"/>
            </a:br>
            <a:r>
              <a:rPr lang="sv-SE" altLang="sv-SE" dirty="0" smtClean="0"/>
              <a:t>- tidigast från och med </a:t>
            </a:r>
            <a:r>
              <a:rPr lang="sv-SE" altLang="sv-SE" u="sng" dirty="0" smtClean="0"/>
              <a:t>månaden innan ansökan kommer till</a:t>
            </a:r>
            <a:r>
              <a:rPr lang="sv-SE" altLang="sv-SE" dirty="0" smtClean="0"/>
              <a:t> Försäkringskassan.</a:t>
            </a:r>
          </a:p>
        </p:txBody>
      </p:sp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Hur mycket får jag </a:t>
            </a:r>
            <a:br>
              <a:rPr lang="sv-SE" dirty="0" smtClean="0"/>
            </a:br>
            <a:r>
              <a:rPr lang="sv-SE" dirty="0" smtClean="0"/>
              <a:t>och när kommer pengarna?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716687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88001" y="1201316"/>
            <a:ext cx="3419440" cy="2694105"/>
          </a:xfrm>
          <a:prstGeom prst="rect">
            <a:avLst/>
          </a:prstGeom>
        </p:spPr>
      </p:pic>
      <p:sp>
        <p:nvSpPr>
          <p:cNvPr id="5" name="Platshållare för text 4"/>
          <p:cNvSpPr>
            <a:spLocks noGrp="1"/>
          </p:cNvSpPr>
          <p:nvPr>
            <p:ph type="body" sz="quarter" idx="10"/>
          </p:nvPr>
        </p:nvSpPr>
        <p:spPr>
          <a:xfrm>
            <a:off x="323527" y="1098245"/>
            <a:ext cx="5760641" cy="3887788"/>
          </a:xfrm>
        </p:spPr>
        <p:txBody>
          <a:bodyPr/>
          <a:lstStyle/>
          <a:p>
            <a:r>
              <a:rPr lang="sv-SE" dirty="0" smtClean="0"/>
              <a:t>Gå in på www.forsakringskassan.se</a:t>
            </a:r>
          </a:p>
          <a:p>
            <a:r>
              <a:rPr lang="sv-SE" dirty="0" smtClean="0"/>
              <a:t>Sök efter blanketten:</a:t>
            </a:r>
            <a:br>
              <a:rPr lang="sv-SE" dirty="0" smtClean="0"/>
            </a:br>
            <a:r>
              <a:rPr lang="sv-SE" dirty="0" smtClean="0"/>
              <a:t>”Ansökan etableringstillägg”</a:t>
            </a:r>
          </a:p>
          <a:p>
            <a:r>
              <a:rPr lang="sv-SE" dirty="0" smtClean="0"/>
              <a:t>Blankett finns även på Servicekontor</a:t>
            </a:r>
          </a:p>
          <a:p>
            <a:r>
              <a:rPr lang="sv-SE" dirty="0" smtClean="0"/>
              <a:t>Gemensam ansökan</a:t>
            </a:r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Så här ansöker du om etableringstillägg</a:t>
            </a:r>
            <a:endParaRPr lang="sv-SE" dirty="0"/>
          </a:p>
        </p:txBody>
      </p:sp>
      <p:pic>
        <p:nvPicPr>
          <p:cNvPr id="6" name="Bildobjekt 5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7822" y="3327234"/>
            <a:ext cx="2516025" cy="1642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991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88001" y="1201316"/>
            <a:ext cx="3419440" cy="2694105"/>
          </a:xfrm>
          <a:prstGeom prst="rect">
            <a:avLst/>
          </a:prstGeom>
        </p:spPr>
      </p:pic>
      <p:sp>
        <p:nvSpPr>
          <p:cNvPr id="5" name="Platshållare för text 4"/>
          <p:cNvSpPr>
            <a:spLocks noGrp="1"/>
          </p:cNvSpPr>
          <p:nvPr>
            <p:ph type="body" sz="quarter" idx="10"/>
          </p:nvPr>
        </p:nvSpPr>
        <p:spPr>
          <a:xfrm>
            <a:off x="323527" y="1098245"/>
            <a:ext cx="5760641" cy="3887788"/>
          </a:xfrm>
        </p:spPr>
        <p:txBody>
          <a:bodyPr/>
          <a:lstStyle/>
          <a:p>
            <a:r>
              <a:rPr lang="sv-SE" dirty="0" smtClean="0"/>
              <a:t>Om du eller din make inte längre har rätt till etableringsersättning</a:t>
            </a:r>
          </a:p>
          <a:p>
            <a:r>
              <a:rPr lang="sv-SE" dirty="0" smtClean="0"/>
              <a:t>Om du separerar</a:t>
            </a:r>
          </a:p>
          <a:p>
            <a:r>
              <a:rPr lang="sv-SE" dirty="0" smtClean="0"/>
              <a:t>Om ett barn flyttar hemifrån</a:t>
            </a:r>
          </a:p>
          <a:p>
            <a:r>
              <a:rPr lang="sv-SE" dirty="0" smtClean="0"/>
              <a:t>Om du får ett nytt barn.</a:t>
            </a:r>
          </a:p>
          <a:p>
            <a:pPr marL="0" indent="0">
              <a:buNone/>
            </a:pPr>
            <a:r>
              <a:rPr lang="sv-SE" dirty="0" smtClean="0"/>
              <a:t>Etableringsprogram – Försäkringskassan</a:t>
            </a:r>
          </a:p>
          <a:p>
            <a:pPr marL="0" indent="0">
              <a:buNone/>
            </a:pPr>
            <a:r>
              <a:rPr lang="sv-SE" dirty="0" smtClean="0"/>
              <a:t>Etableringsprogram – Arbetsförmedlingen</a:t>
            </a:r>
          </a:p>
          <a:p>
            <a:pPr marL="0" indent="0">
              <a:buNone/>
            </a:pPr>
            <a:r>
              <a:rPr lang="sv-SE" dirty="0" smtClean="0"/>
              <a:t>Servicekontor</a:t>
            </a:r>
            <a:endParaRPr lang="sv-SE" dirty="0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Anmäl förändringar! 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364044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/>
          <p:cNvSpPr>
            <a:spLocks noGrp="1"/>
          </p:cNvSpPr>
          <p:nvPr>
            <p:ph type="body" sz="quarter" idx="10"/>
          </p:nvPr>
        </p:nvSpPr>
        <p:spPr>
          <a:xfrm>
            <a:off x="323527" y="1098245"/>
            <a:ext cx="5328593" cy="3887788"/>
          </a:xfrm>
        </p:spPr>
        <p:txBody>
          <a:bodyPr/>
          <a:lstStyle/>
          <a:p>
            <a:r>
              <a:rPr lang="sv-SE" dirty="0" smtClean="0"/>
              <a:t>Om du bor ensam i egen bostad</a:t>
            </a:r>
          </a:p>
          <a:p>
            <a:r>
              <a:rPr lang="sv-SE" dirty="0" smtClean="0"/>
              <a:t>Om du </a:t>
            </a:r>
            <a:r>
              <a:rPr lang="sv-SE" dirty="0"/>
              <a:t>har ett hyreskontrakt i första eller andra hand </a:t>
            </a:r>
            <a:r>
              <a:rPr lang="sv-SE" dirty="0" smtClean="0"/>
              <a:t>eller äger en bostad </a:t>
            </a:r>
            <a:endParaRPr lang="sv-SE" altLang="sv-SE" dirty="0" smtClean="0"/>
          </a:p>
          <a:p>
            <a:r>
              <a:rPr lang="sv-SE" dirty="0" smtClean="0"/>
              <a:t>Du får inte dela din bostad med någon eller vara inneboende</a:t>
            </a:r>
          </a:p>
          <a:p>
            <a:r>
              <a:rPr lang="sv-SE" dirty="0" smtClean="0"/>
              <a:t>Om du är folkbokförd på adressen</a:t>
            </a:r>
          </a:p>
        </p:txBody>
      </p:sp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altLang="sv-SE" smtClean="0"/>
              <a:t>Bostadsersättning</a:t>
            </a:r>
            <a:endParaRPr lang="sv-SE" dirty="0"/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68144" y="1201316"/>
            <a:ext cx="3024336" cy="25339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theme/theme1.xml><?xml version="1.0" encoding="utf-8"?>
<a:theme xmlns:a="http://schemas.openxmlformats.org/drawingml/2006/main" name="PPT-mall-Arial-2015-06-08">
  <a:themeElements>
    <a:clrScheme name="FK-färger 2015">
      <a:dk1>
        <a:srgbClr val="000000"/>
      </a:dk1>
      <a:lt1>
        <a:srgbClr val="FFFFFF"/>
      </a:lt1>
      <a:dk2>
        <a:srgbClr val="046A38"/>
      </a:dk2>
      <a:lt2>
        <a:srgbClr val="52A259"/>
      </a:lt2>
      <a:accent1>
        <a:srgbClr val="C0DAB8"/>
      </a:accent1>
      <a:accent2>
        <a:srgbClr val="FBE2CE"/>
      </a:accent2>
      <a:accent3>
        <a:srgbClr val="DBE6ED"/>
      </a:accent3>
      <a:accent4>
        <a:srgbClr val="FFEAC5"/>
      </a:accent4>
      <a:accent5>
        <a:srgbClr val="FADAE3"/>
      </a:accent5>
      <a:accent6>
        <a:srgbClr val="3F3F3F"/>
      </a:accent6>
      <a:hlink>
        <a:srgbClr val="0077BE"/>
      </a:hlink>
      <a:folHlink>
        <a:srgbClr val="8A46B4"/>
      </a:folHlink>
    </a:clrScheme>
    <a:fontScheme name="Office - klassiskt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9050">
          <a:noFill/>
        </a:ln>
        <a:effectLst>
          <a:outerShdw blurRad="12700" dist="12700" dir="5400000" algn="t" rotWithShape="0">
            <a:prstClr val="black">
              <a:alpha val="40000"/>
            </a:prstClr>
          </a:outerShdw>
        </a:effectLst>
      </a:spPr>
      <a:bodyPr rot="0" spcFirstLastPara="0" vertOverflow="overflow" horzOverflow="overflow" vert="horz" wrap="square" lIns="180000" tIns="72000" rIns="180000" bIns="72000" numCol="1" spcCol="0" rtlCol="0" fromWordArt="0" anchor="ctr" anchorCtr="0" forceAA="0" compatLnSpc="1">
        <a:prstTxWarp prst="textNoShape">
          <a:avLst/>
        </a:prstTxWarp>
        <a:noAutofit/>
      </a:bodyPr>
      <a:lstStyle>
        <a:defPPr>
          <a:defRPr sz="1400" smtClean="0">
            <a:solidFill>
              <a:schemeClr val="accent6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 cap="rnd">
          <a:solidFill>
            <a:schemeClr val="bg2"/>
          </a:solidFill>
          <a:headEnd type="none" w="med" len="med"/>
          <a:tailEnd type="none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1600" smtClean="0">
            <a:solidFill>
              <a:schemeClr val="accent6"/>
            </a:solidFill>
            <a:latin typeface="+mn-lt"/>
          </a:defRPr>
        </a:defPPr>
      </a:lstStyle>
    </a:txDef>
  </a:objectDefaults>
  <a:extraClrSchemeLst>
    <a:extraClrScheme>
      <a:clrScheme name="Office-tema 1">
        <a:dk1>
          <a:srgbClr val="000000"/>
        </a:dk1>
        <a:lt1>
          <a:srgbClr val="FFFFFF"/>
        </a:lt1>
        <a:dk2>
          <a:srgbClr val="007336"/>
        </a:dk2>
        <a:lt2>
          <a:srgbClr val="808080"/>
        </a:lt2>
        <a:accent1>
          <a:srgbClr val="D0DE8E"/>
        </a:accent1>
        <a:accent2>
          <a:srgbClr val="84B317"/>
        </a:accent2>
        <a:accent3>
          <a:srgbClr val="FFFFFF"/>
        </a:accent3>
        <a:accent4>
          <a:srgbClr val="000000"/>
        </a:accent4>
        <a:accent5>
          <a:srgbClr val="E4ECC6"/>
        </a:accent5>
        <a:accent6>
          <a:srgbClr val="77A214"/>
        </a:accent6>
        <a:hlink>
          <a:srgbClr val="0098D1"/>
        </a:hlink>
        <a:folHlink>
          <a:srgbClr val="9D62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Anpassad formgivning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5233822-c5b8-47ca-8766-c186923f7da0"/>
    <Versionsnummer xmlns="55233822-c5b8-47ca-8766-c186923f7da0" xsi:nil="true"/>
    <TaxKeywordTaxHTField xmlns="55233822-c5b8-47ca-8766-c186923f7da0">
      <Terms xmlns="http://schemas.microsoft.com/office/infopath/2007/PartnerControls"/>
    </TaxKeywordTaxHTField>
  </documentManagement>
</p:properties>
</file>

<file path=customXml/item2.xml><?xml version="1.0" encoding="utf-8"?>
<?mso-contentType ?>
<customXsn xmlns="http://schemas.microsoft.com/office/2006/metadata/customXsn">
  <xsnLocation/>
  <cached>True</cached>
  <openByDefault>True</openByDefault>
  <xsnScope/>
</customXsn>
</file>

<file path=customXml/item3.xml><?xml version="1.0" encoding="utf-8"?>
<?mso-contentType ?>
<SharedContentType xmlns="Microsoft.SharePoint.Taxonomy.ContentTypeSync" SourceId="0914f41c-5f0f-43f5-864d-828814af7558" ContentTypeId="0x0101004C9F790C08E10B48B1B75E883AE1E9CA10" PreviousValue="false"/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5.xml><?xml version="1.0" encoding="utf-8"?>
<ct:contentTypeSchema xmlns:ct="http://schemas.microsoft.com/office/2006/metadata/contentType" xmlns:ma="http://schemas.microsoft.com/office/2006/metadata/properties/metaAttributes" ct:_="" ma:_="" ma:contentTypeName="FK Dokument Nätverk CTH" ma:contentTypeID="0x0101004C9F790C08E10B48B1B75E883AE1E9CA1000792CC0EFF569A54B884259C78AE91707" ma:contentTypeVersion="2" ma:contentTypeDescription="" ma:contentTypeScope="" ma:versionID="5f1341eaa56e5a022a77fbab46773f8a">
  <xsd:schema xmlns:xsd="http://www.w3.org/2001/XMLSchema" xmlns:xs="http://www.w3.org/2001/XMLSchema" xmlns:p="http://schemas.microsoft.com/office/2006/metadata/properties" xmlns:ns2="55233822-c5b8-47ca-8766-c186923f7da0" targetNamespace="http://schemas.microsoft.com/office/2006/metadata/properties" ma:root="true" ma:fieldsID="b5fa887f58fcfad90d056af85f1e429a" ns2:_="">
    <xsd:import namespace="55233822-c5b8-47ca-8766-c186923f7da0"/>
    <xsd:element name="properties">
      <xsd:complexType>
        <xsd:sequence>
          <xsd:element name="documentManagement">
            <xsd:complexType>
              <xsd:all>
                <xsd:element ref="ns2:Versionsnummer" minOccurs="0"/>
                <xsd:element ref="ns2:TaxKeywordTaxHTField" minOccurs="0"/>
                <xsd:element ref="ns2:TaxCatchAll" minOccurs="0"/>
                <xsd:element ref="ns2:TaxCatchAllLabe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5233822-c5b8-47ca-8766-c186923f7da0" elementFormDefault="qualified">
    <xsd:import namespace="http://schemas.microsoft.com/office/2006/documentManagement/types"/>
    <xsd:import namespace="http://schemas.microsoft.com/office/infopath/2007/PartnerControls"/>
    <xsd:element name="Versionsnummer" ma:index="8" nillable="true" ma:displayName="Ver.nr" ma:description="Nuvarande versionsnummer på dokumentet i grupprummet." ma:internalName="Versionsnummer" ma:readOnly="false">
      <xsd:simpleType>
        <xsd:restriction base="dms:Text">
          <xsd:maxLength value="255"/>
        </xsd:restriction>
      </xsd:simpleType>
    </xsd:element>
    <xsd:element name="TaxKeywordTaxHTField" ma:index="9" nillable="true" ma:taxonomy="true" ma:internalName="TaxKeywordTaxHTField" ma:taxonomyFieldName="TaxKeyword" ma:displayName="Taggar" ma:readOnly="false" ma:fieldId="{23f27201-bee3-471e-b2e7-b64fd8b7ca38}" ma:taxonomyMulti="true" ma:sspId="0914f41c-5f0f-43f5-864d-828814af7558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" ma:index="10" nillable="true" ma:displayName="Taxonomy Catch All Column" ma:hidden="true" ma:list="{2f639011-326c-40ae-8703-57595e194950}" ma:internalName="TaxCatchAll" ma:showField="CatchAllData" ma:web="724da548-b280-4421-a5af-30183878430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1" nillable="true" ma:displayName="Taxonomy Catch All Column1" ma:hidden="true" ma:list="{2f639011-326c-40ae-8703-57595e194950}" ma:internalName="TaxCatchAllLabel" ma:readOnly="true" ma:showField="CatchAllDataLabel" ma:web="724da548-b280-4421-a5af-30183878430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23E54DE-CC9E-4794-9B43-F3E10856D64C}">
  <ds:schemaRefs>
    <ds:schemaRef ds:uri="55233822-c5b8-47ca-8766-c186923f7da0"/>
    <ds:schemaRef ds:uri="http://purl.org/dc/terms/"/>
    <ds:schemaRef ds:uri="http://purl.org/dc/elements/1.1/"/>
    <ds:schemaRef ds:uri="http://www.w3.org/XML/1998/namespace"/>
    <ds:schemaRef ds:uri="http://schemas.microsoft.com/office/2006/metadata/properties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schemas.openxmlformats.org/package/2006/metadata/core-properties"/>
  </ds:schemaRefs>
</ds:datastoreItem>
</file>

<file path=customXml/itemProps2.xml><?xml version="1.0" encoding="utf-8"?>
<ds:datastoreItem xmlns:ds="http://schemas.openxmlformats.org/officeDocument/2006/customXml" ds:itemID="{757DFDAD-8C5E-40AA-877E-C2781899139E}">
  <ds:schemaRefs>
    <ds:schemaRef ds:uri="http://schemas.microsoft.com/office/2006/metadata/customXsn"/>
  </ds:schemaRefs>
</ds:datastoreItem>
</file>

<file path=customXml/itemProps3.xml><?xml version="1.0" encoding="utf-8"?>
<ds:datastoreItem xmlns:ds="http://schemas.openxmlformats.org/officeDocument/2006/customXml" ds:itemID="{C99AE700-D155-4189-8C8E-DBC3710193C9}">
  <ds:schemaRefs>
    <ds:schemaRef ds:uri="Microsoft.SharePoint.Taxonomy.ContentTypeSync"/>
  </ds:schemaRefs>
</ds:datastoreItem>
</file>

<file path=customXml/itemProps4.xml><?xml version="1.0" encoding="utf-8"?>
<ds:datastoreItem xmlns:ds="http://schemas.openxmlformats.org/officeDocument/2006/customXml" ds:itemID="{DF0EF9BD-3FCC-40CD-BBD8-EAA82936A2B8}">
  <ds:schemaRefs>
    <ds:schemaRef ds:uri="http://schemas.microsoft.com/sharepoint/v3/contenttype/forms"/>
  </ds:schemaRefs>
</ds:datastoreItem>
</file>

<file path=customXml/itemProps5.xml><?xml version="1.0" encoding="utf-8"?>
<ds:datastoreItem xmlns:ds="http://schemas.openxmlformats.org/officeDocument/2006/customXml" ds:itemID="{0E44E71C-0E4F-41A8-BF97-C9C4E96B329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5233822-c5b8-47ca-8766-c186923f7da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FK-mall-2015-09</Template>
  <TotalTime>2150</TotalTime>
  <Words>1237</Words>
  <Application>Microsoft Office PowerPoint</Application>
  <PresentationFormat>Bildspel på skärmen (16:10)</PresentationFormat>
  <Paragraphs>382</Paragraphs>
  <Slides>20</Slides>
  <Notes>20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2</vt:i4>
      </vt:variant>
      <vt:variant>
        <vt:lpstr>Bildrubriker</vt:lpstr>
      </vt:variant>
      <vt:variant>
        <vt:i4>20</vt:i4>
      </vt:variant>
    </vt:vector>
  </HeadingPairs>
  <TitlesOfParts>
    <vt:vector size="26" baseType="lpstr">
      <vt:lpstr>Arial</vt:lpstr>
      <vt:lpstr>Calibri</vt:lpstr>
      <vt:lpstr>Calibri Light</vt:lpstr>
      <vt:lpstr>NeueHaasGroteskText Pro</vt:lpstr>
      <vt:lpstr>PPT-mall-Arial-2015-06-08</vt:lpstr>
      <vt:lpstr>Anpassad formgivning</vt:lpstr>
      <vt:lpstr>Förmåner till nyanlända - etableringsersättning, etableringstillägg, bostadsersättning</vt:lpstr>
      <vt:lpstr>Etableringsförmåner till nyanlända - om du har en etableringsplan hos Arbetsförmedlingen</vt:lpstr>
      <vt:lpstr>Etableringsförmåner till nyanlända - om du deltar i ett etableringsprogram hos Arbetsförmedlingen</vt:lpstr>
      <vt:lpstr>Etableringsförmåner till nyanlända</vt:lpstr>
      <vt:lpstr>Vem kan få etableringstillägg?</vt:lpstr>
      <vt:lpstr>Hur mycket får jag  och när kommer pengarna?</vt:lpstr>
      <vt:lpstr>Så här ansöker du om etableringstillägg</vt:lpstr>
      <vt:lpstr>Anmäl förändringar! </vt:lpstr>
      <vt:lpstr>Bostadsersättning</vt:lpstr>
      <vt:lpstr>Handlingar som vi behöver </vt:lpstr>
      <vt:lpstr>Exempel på uthyrning i andra hand </vt:lpstr>
      <vt:lpstr>Vem kan få bostadsersättning?</vt:lpstr>
      <vt:lpstr>Exempel bostadskostnad </vt:lpstr>
      <vt:lpstr>Så här ansöker du om bostadsersättning</vt:lpstr>
      <vt:lpstr>Anmäl förändringar!</vt:lpstr>
      <vt:lpstr>Tänk alltid på…</vt:lpstr>
      <vt:lpstr>Besök oss</vt:lpstr>
      <vt:lpstr>www.forsakringskassan.se</vt:lpstr>
      <vt:lpstr>www.forsakringskassan.se</vt:lpstr>
      <vt:lpstr>Du kan ringa oss</vt:lpstr>
    </vt:vector>
  </TitlesOfParts>
  <Company>FK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Edström Hampus (4100)</dc:creator>
  <cp:keywords/>
  <cp:lastModifiedBy>Neuman Susanne (41227)</cp:lastModifiedBy>
  <cp:revision>241</cp:revision>
  <cp:lastPrinted>2017-10-10T07:38:51Z</cp:lastPrinted>
  <dcterms:created xsi:type="dcterms:W3CDTF">2016-03-29T08:23:11Z</dcterms:created>
  <dcterms:modified xsi:type="dcterms:W3CDTF">2017-12-19T08:04:07Z</dcterms:modified>
  <cp:contentStatus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0x0101004C9F790C08E10B48B1B75E883AE1E9CA1000792CC0EFF569A54B884259C78AE91707</vt:lpwstr>
  </property>
  <property fmtid="{D5CDD505-2E9C-101B-9397-08002B2CF9AE}" pid="3" name="TaxKeyword">
    <vt:lpwstr/>
  </property>
</Properties>
</file>