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18"/>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bjer Johanna (7142)" initials="IJ(" lastIdx="3" clrIdx="0">
    <p:extLst>
      <p:ext uri="{19B8F6BF-5375-455C-9EA6-DF929625EA0E}">
        <p15:presenceInfo xmlns:p15="http://schemas.microsoft.com/office/powerpoint/2012/main" userId="S-1-5-21-807759482-1032737249-925700815-5107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7D"/>
    <a:srgbClr val="FFCC00"/>
    <a:srgbClr val="E6E6E6"/>
    <a:srgbClr val="FFFFAF"/>
    <a:srgbClr val="FFFF99"/>
    <a:srgbClr val="FFFFCC"/>
    <a:srgbClr val="FFCC99"/>
    <a:srgbClr val="6699FF"/>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showGuides="1">
      <p:cViewPr varScale="1">
        <p:scale>
          <a:sx n="61" d="100"/>
          <a:sy n="61" d="100"/>
        </p:scale>
        <p:origin x="84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A8123C-989B-4C3F-AAF3-73A95DD91E58}" type="datetimeFigureOut">
              <a:rPr lang="sv-SE" smtClean="0"/>
              <a:t>2025-06-26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855A5A-EDF6-47F2-93D2-B0B28BF09247}" type="slidenum">
              <a:rPr lang="sv-SE" smtClean="0"/>
              <a:t>‹#›</a:t>
            </a:fld>
            <a:endParaRPr lang="sv-SE"/>
          </a:p>
        </p:txBody>
      </p:sp>
    </p:spTree>
    <p:extLst>
      <p:ext uri="{BB962C8B-B14F-4D97-AF65-F5344CB8AC3E}">
        <p14:creationId xmlns:p14="http://schemas.microsoft.com/office/powerpoint/2010/main" val="2704316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9855A5A-EDF6-47F2-93D2-B0B28BF09247}" type="slidenum">
              <a:rPr lang="sv-SE" smtClean="0"/>
              <a:t>8</a:t>
            </a:fld>
            <a:endParaRPr lang="sv-SE"/>
          </a:p>
        </p:txBody>
      </p:sp>
    </p:spTree>
    <p:extLst>
      <p:ext uri="{BB962C8B-B14F-4D97-AF65-F5344CB8AC3E}">
        <p14:creationId xmlns:p14="http://schemas.microsoft.com/office/powerpoint/2010/main" val="1173407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9855A5A-EDF6-47F2-93D2-B0B28BF09247}" type="slidenum">
              <a:rPr lang="sv-SE" smtClean="0"/>
              <a:t>11</a:t>
            </a:fld>
            <a:endParaRPr lang="sv-SE"/>
          </a:p>
        </p:txBody>
      </p:sp>
    </p:spTree>
    <p:extLst>
      <p:ext uri="{BB962C8B-B14F-4D97-AF65-F5344CB8AC3E}">
        <p14:creationId xmlns:p14="http://schemas.microsoft.com/office/powerpoint/2010/main" val="31304569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 y="2"/>
            <a:ext cx="12191997" cy="6857998"/>
          </a:xfrm>
          <a:prstGeom prst="rect">
            <a:avLst/>
          </a:prstGeom>
        </p:spPr>
      </p:pic>
      <p:sp>
        <p:nvSpPr>
          <p:cNvPr id="2" name="Rubrik 1">
            <a:extLst>
              <a:ext uri="{FF2B5EF4-FFF2-40B4-BE49-F238E27FC236}">
                <a16:creationId xmlns:a16="http://schemas.microsoft.com/office/drawing/2014/main" id="{3D6A4ECA-3DE9-B871-8153-84B35EAD2945}"/>
              </a:ext>
            </a:extLst>
          </p:cNvPr>
          <p:cNvSpPr>
            <a:spLocks noGrp="1"/>
          </p:cNvSpPr>
          <p:nvPr>
            <p:ph type="ctrTitle"/>
          </p:nvPr>
        </p:nvSpPr>
        <p:spPr>
          <a:xfrm>
            <a:off x="1524000" y="1122363"/>
            <a:ext cx="9144000" cy="2387600"/>
          </a:xfrm>
        </p:spPr>
        <p:txBody>
          <a:bodyPr anchor="b">
            <a:normAutofit/>
          </a:bodyPr>
          <a:lstStyle>
            <a:lvl1pPr algn="ctr">
              <a:defRPr sz="4800"/>
            </a:lvl1pPr>
          </a:lstStyle>
          <a:p>
            <a:r>
              <a:rPr lang="sv-SE"/>
              <a:t>Klicka här för att ändra mall för rubrikformat</a:t>
            </a:r>
            <a:endParaRPr lang="sv-SE" dirty="0"/>
          </a:p>
        </p:txBody>
      </p:sp>
      <p:sp>
        <p:nvSpPr>
          <p:cNvPr id="3" name="Underrubrik 2">
            <a:extLst>
              <a:ext uri="{FF2B5EF4-FFF2-40B4-BE49-F238E27FC236}">
                <a16:creationId xmlns:a16="http://schemas.microsoft.com/office/drawing/2014/main" id="{E681FEA3-9277-EC00-C399-0C605FF74D1C}"/>
              </a:ext>
            </a:extLst>
          </p:cNvPr>
          <p:cNvSpPr>
            <a:spLocks noGrp="1"/>
          </p:cNvSpPr>
          <p:nvPr>
            <p:ph type="subTitle" idx="1"/>
          </p:nvPr>
        </p:nvSpPr>
        <p:spPr>
          <a:xfrm>
            <a:off x="1524000" y="3602038"/>
            <a:ext cx="9144000" cy="1655762"/>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8" name="Rektangel 7">
            <a:extLst>
              <a:ext uri="{FF2B5EF4-FFF2-40B4-BE49-F238E27FC236}">
                <a16:creationId xmlns:a16="http://schemas.microsoft.com/office/drawing/2014/main" id="{A3DCC62D-0CF5-B027-C5E4-6BB22E7BEEDE}"/>
              </a:ext>
            </a:extLst>
          </p:cNvPr>
          <p:cNvSpPr/>
          <p:nvPr userDrawn="1"/>
        </p:nvSpPr>
        <p:spPr>
          <a:xfrm>
            <a:off x="1" y="6161740"/>
            <a:ext cx="12191999" cy="696260"/>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10" name="Platshållare för innehåll 8">
            <a:extLst>
              <a:ext uri="{FF2B5EF4-FFF2-40B4-BE49-F238E27FC236}">
                <a16:creationId xmlns:a16="http://schemas.microsoft.com/office/drawing/2014/main" id="{F47A2CFA-D281-4E5C-AAE8-24110FCA710C}"/>
              </a:ext>
            </a:extLst>
          </p:cNvPr>
          <p:cNvPicPr>
            <a:picLocks noChangeAspect="1"/>
          </p:cNvPicPr>
          <p:nvPr userDrawn="1"/>
        </p:nvPicPr>
        <p:blipFill>
          <a:blip r:embed="rId3">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9275482" y="6306523"/>
            <a:ext cx="2749255" cy="406694"/>
          </a:xfrm>
          <a:prstGeom prst="rect">
            <a:avLst/>
          </a:prstGeom>
        </p:spPr>
      </p:pic>
    </p:spTree>
    <p:extLst>
      <p:ext uri="{BB962C8B-B14F-4D97-AF65-F5344CB8AC3E}">
        <p14:creationId xmlns:p14="http://schemas.microsoft.com/office/powerpoint/2010/main" val="259266111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02F157-125B-3E8A-ECD8-0749A4848CD7}"/>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A712F44-17E3-A547-CBE5-FA50DDEB26AB}"/>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a:extLst>
              <a:ext uri="{FF2B5EF4-FFF2-40B4-BE49-F238E27FC236}">
                <a16:creationId xmlns:a16="http://schemas.microsoft.com/office/drawing/2014/main" id="{4F53CBE2-8B08-036A-FC48-C6ADE3326E29}"/>
              </a:ext>
            </a:extLst>
          </p:cNvPr>
          <p:cNvSpPr>
            <a:spLocks noGrp="1"/>
          </p:cNvSpPr>
          <p:nvPr>
            <p:ph type="dt" sz="half" idx="10"/>
          </p:nvPr>
        </p:nvSpPr>
        <p:spPr/>
        <p:txBody>
          <a:bodyPr/>
          <a:lstStyle/>
          <a:p>
            <a:fld id="{255DA5F2-F45D-4B2C-BBE3-B64FC49D6E15}" type="datetimeFigureOut">
              <a:rPr lang="sv-SE" smtClean="0"/>
              <a:t>2025-06-26</a:t>
            </a:fld>
            <a:endParaRPr lang="sv-SE"/>
          </a:p>
        </p:txBody>
      </p:sp>
      <p:sp>
        <p:nvSpPr>
          <p:cNvPr id="5" name="Platshållare för sidfot 4">
            <a:extLst>
              <a:ext uri="{FF2B5EF4-FFF2-40B4-BE49-F238E27FC236}">
                <a16:creationId xmlns:a16="http://schemas.microsoft.com/office/drawing/2014/main" id="{33501EAC-463E-478F-8545-52AF4464F06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24E1BA4-664B-3997-8940-FAB613AB4DA1}"/>
              </a:ext>
            </a:extLst>
          </p:cNvPr>
          <p:cNvSpPr>
            <a:spLocks noGrp="1"/>
          </p:cNvSpPr>
          <p:nvPr>
            <p:ph type="sldNum" sz="quarter" idx="12"/>
          </p:nvPr>
        </p:nvSpPr>
        <p:spPr/>
        <p:txBody>
          <a:bodyPr/>
          <a:lstStyle/>
          <a:p>
            <a:fld id="{709A1D6F-6D42-4B26-B708-2F23497695A2}" type="slidenum">
              <a:rPr lang="sv-SE" smtClean="0"/>
              <a:t>‹#›</a:t>
            </a:fld>
            <a:endParaRPr lang="sv-SE"/>
          </a:p>
        </p:txBody>
      </p:sp>
    </p:spTree>
    <p:extLst>
      <p:ext uri="{BB962C8B-B14F-4D97-AF65-F5344CB8AC3E}">
        <p14:creationId xmlns:p14="http://schemas.microsoft.com/office/powerpoint/2010/main" val="2102947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653D33-4DBE-2FE3-DD70-EC8418E52485}"/>
              </a:ext>
            </a:extLst>
          </p:cNvPr>
          <p:cNvSpPr>
            <a:spLocks noGrp="1"/>
          </p:cNvSpPr>
          <p:nvPr>
            <p:ph type="title"/>
          </p:nvPr>
        </p:nvSpPr>
        <p:spPr>
          <a:xfrm>
            <a:off x="831850" y="1709738"/>
            <a:ext cx="10515600" cy="2852737"/>
          </a:xfrm>
        </p:spPr>
        <p:txBody>
          <a:bodyPr anchor="b">
            <a:normAutofit/>
          </a:bodyPr>
          <a:lstStyle>
            <a:lvl1pPr>
              <a:defRPr sz="4000"/>
            </a:lvl1pPr>
          </a:lstStyle>
          <a:p>
            <a:r>
              <a:rPr lang="sv-SE"/>
              <a:t>Klicka här för att ändra mall för rubrikformat</a:t>
            </a:r>
            <a:endParaRPr lang="sv-SE" dirty="0"/>
          </a:p>
        </p:txBody>
      </p:sp>
      <p:sp>
        <p:nvSpPr>
          <p:cNvPr id="3" name="Platshållare för text 2">
            <a:extLst>
              <a:ext uri="{FF2B5EF4-FFF2-40B4-BE49-F238E27FC236}">
                <a16:creationId xmlns:a16="http://schemas.microsoft.com/office/drawing/2014/main" id="{297B05DF-FF87-73DC-E4F5-03AD591700DD}"/>
              </a:ext>
            </a:extLst>
          </p:cNvPr>
          <p:cNvSpPr>
            <a:spLocks noGrp="1"/>
          </p:cNvSpPr>
          <p:nvPr>
            <p:ph type="body" idx="1"/>
          </p:nvPr>
        </p:nvSpPr>
        <p:spPr>
          <a:xfrm>
            <a:off x="831850" y="4589463"/>
            <a:ext cx="10515600" cy="1500187"/>
          </a:xfrm>
        </p:spPr>
        <p:txBody>
          <a:bodyPr/>
          <a:lstStyle>
            <a:lvl1pPr marL="0" indent="0">
              <a:buNone/>
              <a:defRPr sz="2400">
                <a:solidFill>
                  <a:schemeClr val="accent4"/>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ACCB022A-F87A-37FE-395C-D05C44518DAB}"/>
              </a:ext>
            </a:extLst>
          </p:cNvPr>
          <p:cNvSpPr>
            <a:spLocks noGrp="1"/>
          </p:cNvSpPr>
          <p:nvPr>
            <p:ph type="dt" sz="half" idx="10"/>
          </p:nvPr>
        </p:nvSpPr>
        <p:spPr/>
        <p:txBody>
          <a:bodyPr/>
          <a:lstStyle/>
          <a:p>
            <a:fld id="{255DA5F2-F45D-4B2C-BBE3-B64FC49D6E15}" type="datetimeFigureOut">
              <a:rPr lang="sv-SE" smtClean="0"/>
              <a:t>2025-06-26</a:t>
            </a:fld>
            <a:endParaRPr lang="sv-SE"/>
          </a:p>
        </p:txBody>
      </p:sp>
      <p:sp>
        <p:nvSpPr>
          <p:cNvPr id="5" name="Platshållare för sidfot 4">
            <a:extLst>
              <a:ext uri="{FF2B5EF4-FFF2-40B4-BE49-F238E27FC236}">
                <a16:creationId xmlns:a16="http://schemas.microsoft.com/office/drawing/2014/main" id="{A38A2A2D-4D1E-24B3-D234-2FD7B730D50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A62F4AC-DA4B-7D39-AE1D-B987EA524BEF}"/>
              </a:ext>
            </a:extLst>
          </p:cNvPr>
          <p:cNvSpPr>
            <a:spLocks noGrp="1"/>
          </p:cNvSpPr>
          <p:nvPr>
            <p:ph type="sldNum" sz="quarter" idx="12"/>
          </p:nvPr>
        </p:nvSpPr>
        <p:spPr/>
        <p:txBody>
          <a:bodyPr/>
          <a:lstStyle/>
          <a:p>
            <a:fld id="{709A1D6F-6D42-4B26-B708-2F23497695A2}" type="slidenum">
              <a:rPr lang="sv-SE" smtClean="0"/>
              <a:t>‹#›</a:t>
            </a:fld>
            <a:endParaRPr lang="sv-SE"/>
          </a:p>
        </p:txBody>
      </p:sp>
      <p:pic>
        <p:nvPicPr>
          <p:cNvPr id="7" name="Bildobjekt 6">
            <a:extLst>
              <a:ext uri="{FF2B5EF4-FFF2-40B4-BE49-F238E27FC236}">
                <a16:creationId xmlns:a16="http://schemas.microsoft.com/office/drawing/2014/main" id="{87E262ED-E29A-E80E-D1A1-9CBCDAB8954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6200000">
            <a:off x="8539651" y="-1377579"/>
            <a:ext cx="2274770" cy="5029928"/>
          </a:xfrm>
          <a:prstGeom prst="rect">
            <a:avLst/>
          </a:prstGeom>
        </p:spPr>
      </p:pic>
    </p:spTree>
    <p:extLst>
      <p:ext uri="{BB962C8B-B14F-4D97-AF65-F5344CB8AC3E}">
        <p14:creationId xmlns:p14="http://schemas.microsoft.com/office/powerpoint/2010/main" val="113727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9036DD-DFA2-0B31-4814-BA3D1ED82CB8}"/>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825CDFC7-ACEB-C773-3203-0755D994DBAE}"/>
              </a:ext>
            </a:extLst>
          </p:cNvPr>
          <p:cNvSpPr>
            <a:spLocks noGrp="1"/>
          </p:cNvSpPr>
          <p:nvPr>
            <p:ph sz="half" idx="1"/>
          </p:nvPr>
        </p:nvSpPr>
        <p:spPr>
          <a:xfrm>
            <a:off x="838200" y="1825625"/>
            <a:ext cx="5181600" cy="433900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a:extLst>
              <a:ext uri="{FF2B5EF4-FFF2-40B4-BE49-F238E27FC236}">
                <a16:creationId xmlns:a16="http://schemas.microsoft.com/office/drawing/2014/main" id="{42A60E4F-E192-C6DE-73EE-035C620E7C44}"/>
              </a:ext>
            </a:extLst>
          </p:cNvPr>
          <p:cNvSpPr>
            <a:spLocks noGrp="1"/>
          </p:cNvSpPr>
          <p:nvPr>
            <p:ph sz="half" idx="2"/>
          </p:nvPr>
        </p:nvSpPr>
        <p:spPr>
          <a:xfrm>
            <a:off x="6172200" y="1825625"/>
            <a:ext cx="5181600" cy="433900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a:extLst>
              <a:ext uri="{FF2B5EF4-FFF2-40B4-BE49-F238E27FC236}">
                <a16:creationId xmlns:a16="http://schemas.microsoft.com/office/drawing/2014/main" id="{682EABE2-BA9F-B11B-AB78-DEA06E089D5D}"/>
              </a:ext>
            </a:extLst>
          </p:cNvPr>
          <p:cNvSpPr>
            <a:spLocks noGrp="1"/>
          </p:cNvSpPr>
          <p:nvPr>
            <p:ph type="dt" sz="half" idx="10"/>
          </p:nvPr>
        </p:nvSpPr>
        <p:spPr/>
        <p:txBody>
          <a:bodyPr/>
          <a:lstStyle/>
          <a:p>
            <a:fld id="{255DA5F2-F45D-4B2C-BBE3-B64FC49D6E15}" type="datetimeFigureOut">
              <a:rPr lang="sv-SE" smtClean="0"/>
              <a:t>2025-06-26</a:t>
            </a:fld>
            <a:endParaRPr lang="sv-SE"/>
          </a:p>
        </p:txBody>
      </p:sp>
      <p:sp>
        <p:nvSpPr>
          <p:cNvPr id="6" name="Platshållare för sidfot 5">
            <a:extLst>
              <a:ext uri="{FF2B5EF4-FFF2-40B4-BE49-F238E27FC236}">
                <a16:creationId xmlns:a16="http://schemas.microsoft.com/office/drawing/2014/main" id="{D582B69F-095B-7222-6DF0-1A7BB71A540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A324AD2-1E4B-51B6-F612-4D8AC73F7F99}"/>
              </a:ext>
            </a:extLst>
          </p:cNvPr>
          <p:cNvSpPr>
            <a:spLocks noGrp="1"/>
          </p:cNvSpPr>
          <p:nvPr>
            <p:ph type="sldNum" sz="quarter" idx="12"/>
          </p:nvPr>
        </p:nvSpPr>
        <p:spPr/>
        <p:txBody>
          <a:bodyPr/>
          <a:lstStyle/>
          <a:p>
            <a:fld id="{709A1D6F-6D42-4B26-B708-2F23497695A2}" type="slidenum">
              <a:rPr lang="sv-SE" smtClean="0"/>
              <a:t>‹#›</a:t>
            </a:fld>
            <a:endParaRPr lang="sv-SE"/>
          </a:p>
        </p:txBody>
      </p:sp>
    </p:spTree>
    <p:extLst>
      <p:ext uri="{BB962C8B-B14F-4D97-AF65-F5344CB8AC3E}">
        <p14:creationId xmlns:p14="http://schemas.microsoft.com/office/powerpoint/2010/main" val="4070720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4DF76A6-5B9C-34F3-606C-7E3F66764A41}"/>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E706350-F117-426D-0EF0-4D4F493D5F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33C763DE-A8AE-AC79-81EC-D3A5F7CCB123}"/>
              </a:ext>
            </a:extLst>
          </p:cNvPr>
          <p:cNvSpPr>
            <a:spLocks noGrp="1"/>
          </p:cNvSpPr>
          <p:nvPr>
            <p:ph sz="half" idx="2"/>
          </p:nvPr>
        </p:nvSpPr>
        <p:spPr>
          <a:xfrm>
            <a:off x="839788" y="2505074"/>
            <a:ext cx="5157787" cy="365955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a:extLst>
              <a:ext uri="{FF2B5EF4-FFF2-40B4-BE49-F238E27FC236}">
                <a16:creationId xmlns:a16="http://schemas.microsoft.com/office/drawing/2014/main" id="{C0E8948C-3544-3898-FE30-0AAB766D6C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1FABDADD-D5A7-4EF2-535D-B305C74F05ED}"/>
              </a:ext>
            </a:extLst>
          </p:cNvPr>
          <p:cNvSpPr>
            <a:spLocks noGrp="1"/>
          </p:cNvSpPr>
          <p:nvPr>
            <p:ph sz="quarter" idx="4"/>
          </p:nvPr>
        </p:nvSpPr>
        <p:spPr>
          <a:xfrm>
            <a:off x="6172200" y="2505074"/>
            <a:ext cx="5183188" cy="365955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D7730CB-D641-AD73-548F-4442D729439E}"/>
              </a:ext>
            </a:extLst>
          </p:cNvPr>
          <p:cNvSpPr>
            <a:spLocks noGrp="1"/>
          </p:cNvSpPr>
          <p:nvPr>
            <p:ph type="dt" sz="half" idx="10"/>
          </p:nvPr>
        </p:nvSpPr>
        <p:spPr/>
        <p:txBody>
          <a:bodyPr/>
          <a:lstStyle/>
          <a:p>
            <a:fld id="{255DA5F2-F45D-4B2C-BBE3-B64FC49D6E15}" type="datetimeFigureOut">
              <a:rPr lang="sv-SE" smtClean="0"/>
              <a:t>2025-06-26</a:t>
            </a:fld>
            <a:endParaRPr lang="sv-SE"/>
          </a:p>
        </p:txBody>
      </p:sp>
      <p:sp>
        <p:nvSpPr>
          <p:cNvPr id="8" name="Platshållare för sidfot 7">
            <a:extLst>
              <a:ext uri="{FF2B5EF4-FFF2-40B4-BE49-F238E27FC236}">
                <a16:creationId xmlns:a16="http://schemas.microsoft.com/office/drawing/2014/main" id="{D16BF40A-83DE-6DD1-D293-A32249711B97}"/>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806371BC-EDDB-CC1D-4370-DEF2A8443860}"/>
              </a:ext>
            </a:extLst>
          </p:cNvPr>
          <p:cNvSpPr>
            <a:spLocks noGrp="1"/>
          </p:cNvSpPr>
          <p:nvPr>
            <p:ph type="sldNum" sz="quarter" idx="12"/>
          </p:nvPr>
        </p:nvSpPr>
        <p:spPr/>
        <p:txBody>
          <a:bodyPr/>
          <a:lstStyle/>
          <a:p>
            <a:fld id="{709A1D6F-6D42-4B26-B708-2F23497695A2}" type="slidenum">
              <a:rPr lang="sv-SE" smtClean="0"/>
              <a:t>‹#›</a:t>
            </a:fld>
            <a:endParaRPr lang="sv-SE"/>
          </a:p>
        </p:txBody>
      </p:sp>
    </p:spTree>
    <p:extLst>
      <p:ext uri="{BB962C8B-B14F-4D97-AF65-F5344CB8AC3E}">
        <p14:creationId xmlns:p14="http://schemas.microsoft.com/office/powerpoint/2010/main" val="3999424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86143C-2204-2E4E-F148-BA803EA50C16}"/>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D247317A-AD21-E049-3480-661FCD3F5812}"/>
              </a:ext>
            </a:extLst>
          </p:cNvPr>
          <p:cNvSpPr>
            <a:spLocks noGrp="1"/>
          </p:cNvSpPr>
          <p:nvPr>
            <p:ph type="dt" sz="half" idx="10"/>
          </p:nvPr>
        </p:nvSpPr>
        <p:spPr/>
        <p:txBody>
          <a:bodyPr/>
          <a:lstStyle/>
          <a:p>
            <a:fld id="{255DA5F2-F45D-4B2C-BBE3-B64FC49D6E15}" type="datetimeFigureOut">
              <a:rPr lang="sv-SE" smtClean="0"/>
              <a:t>2025-06-26</a:t>
            </a:fld>
            <a:endParaRPr lang="sv-SE"/>
          </a:p>
        </p:txBody>
      </p:sp>
      <p:sp>
        <p:nvSpPr>
          <p:cNvPr id="4" name="Platshållare för sidfot 3">
            <a:extLst>
              <a:ext uri="{FF2B5EF4-FFF2-40B4-BE49-F238E27FC236}">
                <a16:creationId xmlns:a16="http://schemas.microsoft.com/office/drawing/2014/main" id="{B4054FBF-9E8C-971D-5A44-2952AA10F9B9}"/>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E828460D-2851-FE55-2C18-4571C338EBE0}"/>
              </a:ext>
            </a:extLst>
          </p:cNvPr>
          <p:cNvSpPr>
            <a:spLocks noGrp="1"/>
          </p:cNvSpPr>
          <p:nvPr>
            <p:ph type="sldNum" sz="quarter" idx="12"/>
          </p:nvPr>
        </p:nvSpPr>
        <p:spPr/>
        <p:txBody>
          <a:bodyPr/>
          <a:lstStyle/>
          <a:p>
            <a:fld id="{709A1D6F-6D42-4B26-B708-2F23497695A2}" type="slidenum">
              <a:rPr lang="sv-SE" smtClean="0"/>
              <a:t>‹#›</a:t>
            </a:fld>
            <a:endParaRPr lang="sv-SE"/>
          </a:p>
        </p:txBody>
      </p:sp>
    </p:spTree>
    <p:extLst>
      <p:ext uri="{BB962C8B-B14F-4D97-AF65-F5344CB8AC3E}">
        <p14:creationId xmlns:p14="http://schemas.microsoft.com/office/powerpoint/2010/main" val="311479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92A06C9E-59B0-723B-7E38-2D98D3BD72DD}"/>
              </a:ext>
            </a:extLst>
          </p:cNvPr>
          <p:cNvSpPr>
            <a:spLocks noGrp="1"/>
          </p:cNvSpPr>
          <p:nvPr>
            <p:ph type="dt" sz="half" idx="10"/>
          </p:nvPr>
        </p:nvSpPr>
        <p:spPr/>
        <p:txBody>
          <a:bodyPr/>
          <a:lstStyle/>
          <a:p>
            <a:fld id="{255DA5F2-F45D-4B2C-BBE3-B64FC49D6E15}" type="datetimeFigureOut">
              <a:rPr lang="sv-SE" smtClean="0"/>
              <a:t>2025-06-26</a:t>
            </a:fld>
            <a:endParaRPr lang="sv-SE"/>
          </a:p>
        </p:txBody>
      </p:sp>
      <p:sp>
        <p:nvSpPr>
          <p:cNvPr id="3" name="Platshållare för sidfot 2">
            <a:extLst>
              <a:ext uri="{FF2B5EF4-FFF2-40B4-BE49-F238E27FC236}">
                <a16:creationId xmlns:a16="http://schemas.microsoft.com/office/drawing/2014/main" id="{52907A2B-36E6-BF99-32F9-0F3477B30EA1}"/>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1A17A47E-665B-E677-00ED-852845AE3396}"/>
              </a:ext>
            </a:extLst>
          </p:cNvPr>
          <p:cNvSpPr>
            <a:spLocks noGrp="1"/>
          </p:cNvSpPr>
          <p:nvPr>
            <p:ph type="sldNum" sz="quarter" idx="12"/>
          </p:nvPr>
        </p:nvSpPr>
        <p:spPr/>
        <p:txBody>
          <a:bodyPr/>
          <a:lstStyle/>
          <a:p>
            <a:fld id="{709A1D6F-6D42-4B26-B708-2F23497695A2}" type="slidenum">
              <a:rPr lang="sv-SE" smtClean="0"/>
              <a:t>‹#›</a:t>
            </a:fld>
            <a:endParaRPr lang="sv-SE"/>
          </a:p>
        </p:txBody>
      </p:sp>
    </p:spTree>
    <p:extLst>
      <p:ext uri="{BB962C8B-B14F-4D97-AF65-F5344CB8AC3E}">
        <p14:creationId xmlns:p14="http://schemas.microsoft.com/office/powerpoint/2010/main" val="1206484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091BF99-C5F1-E64F-F278-7C3F5723576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F623948-16E2-2441-EF95-B72DD15C73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text 3">
            <a:extLst>
              <a:ext uri="{FF2B5EF4-FFF2-40B4-BE49-F238E27FC236}">
                <a16:creationId xmlns:a16="http://schemas.microsoft.com/office/drawing/2014/main" id="{F6B32972-D7B4-1373-F3FB-8A906B9332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0377390-4B3E-D988-0130-D32D59137EA0}"/>
              </a:ext>
            </a:extLst>
          </p:cNvPr>
          <p:cNvSpPr>
            <a:spLocks noGrp="1"/>
          </p:cNvSpPr>
          <p:nvPr>
            <p:ph type="dt" sz="half" idx="10"/>
          </p:nvPr>
        </p:nvSpPr>
        <p:spPr/>
        <p:txBody>
          <a:bodyPr/>
          <a:lstStyle/>
          <a:p>
            <a:fld id="{255DA5F2-F45D-4B2C-BBE3-B64FC49D6E15}" type="datetimeFigureOut">
              <a:rPr lang="sv-SE" smtClean="0"/>
              <a:t>2025-06-26</a:t>
            </a:fld>
            <a:endParaRPr lang="sv-SE"/>
          </a:p>
        </p:txBody>
      </p:sp>
      <p:sp>
        <p:nvSpPr>
          <p:cNvPr id="6" name="Platshållare för sidfot 5">
            <a:extLst>
              <a:ext uri="{FF2B5EF4-FFF2-40B4-BE49-F238E27FC236}">
                <a16:creationId xmlns:a16="http://schemas.microsoft.com/office/drawing/2014/main" id="{1F25F7A2-310C-9789-C5DF-5B84890E4BD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0EE65EC-F186-0AA7-AB6F-6F658E8DD861}"/>
              </a:ext>
            </a:extLst>
          </p:cNvPr>
          <p:cNvSpPr>
            <a:spLocks noGrp="1"/>
          </p:cNvSpPr>
          <p:nvPr>
            <p:ph type="sldNum" sz="quarter" idx="12"/>
          </p:nvPr>
        </p:nvSpPr>
        <p:spPr/>
        <p:txBody>
          <a:bodyPr/>
          <a:lstStyle/>
          <a:p>
            <a:fld id="{709A1D6F-6D42-4B26-B708-2F23497695A2}" type="slidenum">
              <a:rPr lang="sv-SE" smtClean="0"/>
              <a:t>‹#›</a:t>
            </a:fld>
            <a:endParaRPr lang="sv-SE"/>
          </a:p>
        </p:txBody>
      </p:sp>
    </p:spTree>
    <p:extLst>
      <p:ext uri="{BB962C8B-B14F-4D97-AF65-F5344CB8AC3E}">
        <p14:creationId xmlns:p14="http://schemas.microsoft.com/office/powerpoint/2010/main" val="3699453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B19F88-3977-9C60-0BDF-3B4121B6425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FE333A29-0852-8FF7-1FC7-BF56DDA62DF2}"/>
              </a:ext>
            </a:extLst>
          </p:cNvPr>
          <p:cNvSpPr>
            <a:spLocks noGrp="1"/>
          </p:cNvSpPr>
          <p:nvPr>
            <p:ph type="pic" idx="1"/>
          </p:nvPr>
        </p:nvSpPr>
        <p:spPr>
          <a:xfrm>
            <a:off x="5183188" y="0"/>
            <a:ext cx="7008812" cy="6361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EC57E59B-0BC9-A5CC-8298-D4BCF842C2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50DE9EB-554A-5BB2-1D0C-6B24E10B05D4}"/>
              </a:ext>
            </a:extLst>
          </p:cNvPr>
          <p:cNvSpPr>
            <a:spLocks noGrp="1"/>
          </p:cNvSpPr>
          <p:nvPr>
            <p:ph type="dt" sz="half" idx="10"/>
          </p:nvPr>
        </p:nvSpPr>
        <p:spPr/>
        <p:txBody>
          <a:bodyPr/>
          <a:lstStyle/>
          <a:p>
            <a:fld id="{255DA5F2-F45D-4B2C-BBE3-B64FC49D6E15}" type="datetimeFigureOut">
              <a:rPr lang="sv-SE" smtClean="0"/>
              <a:t>2025-06-26</a:t>
            </a:fld>
            <a:endParaRPr lang="sv-SE"/>
          </a:p>
        </p:txBody>
      </p:sp>
      <p:sp>
        <p:nvSpPr>
          <p:cNvPr id="6" name="Platshållare för sidfot 5">
            <a:extLst>
              <a:ext uri="{FF2B5EF4-FFF2-40B4-BE49-F238E27FC236}">
                <a16:creationId xmlns:a16="http://schemas.microsoft.com/office/drawing/2014/main" id="{5BBB6C5F-B0DD-E269-8F71-4C6EA5F1FE0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E52B192-D6FA-4EF9-6F5C-B153D19D5FB2}"/>
              </a:ext>
            </a:extLst>
          </p:cNvPr>
          <p:cNvSpPr>
            <a:spLocks noGrp="1"/>
          </p:cNvSpPr>
          <p:nvPr>
            <p:ph type="sldNum" sz="quarter" idx="12"/>
          </p:nvPr>
        </p:nvSpPr>
        <p:spPr/>
        <p:txBody>
          <a:bodyPr/>
          <a:lstStyle/>
          <a:p>
            <a:fld id="{709A1D6F-6D42-4B26-B708-2F23497695A2}" type="slidenum">
              <a:rPr lang="sv-SE" smtClean="0"/>
              <a:t>‹#›</a:t>
            </a:fld>
            <a:endParaRPr lang="sv-SE"/>
          </a:p>
        </p:txBody>
      </p:sp>
    </p:spTree>
    <p:extLst>
      <p:ext uri="{BB962C8B-B14F-4D97-AF65-F5344CB8AC3E}">
        <p14:creationId xmlns:p14="http://schemas.microsoft.com/office/powerpoint/2010/main" val="3202158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2EB98F0A-4216-C070-6417-B4C739D535E2}"/>
              </a:ext>
            </a:extLst>
          </p:cNvPr>
          <p:cNvSpPr/>
          <p:nvPr userDrawn="1"/>
        </p:nvSpPr>
        <p:spPr>
          <a:xfrm>
            <a:off x="0" y="6364941"/>
            <a:ext cx="12192000" cy="493059"/>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0" name="Platshållare för innehåll 8">
            <a:extLst>
              <a:ext uri="{FF2B5EF4-FFF2-40B4-BE49-F238E27FC236}">
                <a16:creationId xmlns:a16="http://schemas.microsoft.com/office/drawing/2014/main" id="{28694435-15C3-1B15-6780-CD03C955277A}"/>
              </a:ext>
            </a:extLst>
          </p:cNvPr>
          <p:cNvPicPr>
            <a:picLocks noChangeAspect="1"/>
          </p:cNvPicPr>
          <p:nvPr userDrawn="1"/>
        </p:nvPicPr>
        <p:blipFill>
          <a:blip r:embed="rId11">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9998635" y="6457670"/>
            <a:ext cx="2001206" cy="296036"/>
          </a:xfrm>
          <a:prstGeom prst="rect">
            <a:avLst/>
          </a:prstGeom>
        </p:spPr>
      </p:pic>
      <p:sp>
        <p:nvSpPr>
          <p:cNvPr id="2" name="Platshållare för rubrik 1">
            <a:extLst>
              <a:ext uri="{FF2B5EF4-FFF2-40B4-BE49-F238E27FC236}">
                <a16:creationId xmlns:a16="http://schemas.microsoft.com/office/drawing/2014/main" id="{641E185A-E177-70CC-1929-F6B4EB5705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E0B0F265-4006-D8B0-DD5A-D791765AB2BD}"/>
              </a:ext>
            </a:extLst>
          </p:cNvPr>
          <p:cNvSpPr>
            <a:spLocks noGrp="1"/>
          </p:cNvSpPr>
          <p:nvPr>
            <p:ph type="body" idx="1"/>
          </p:nvPr>
        </p:nvSpPr>
        <p:spPr>
          <a:xfrm>
            <a:off x="838200" y="1825624"/>
            <a:ext cx="10515600" cy="4339005"/>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5143E3C5-22C8-D608-2057-00842024A046}"/>
              </a:ext>
            </a:extLst>
          </p:cNvPr>
          <p:cNvSpPr>
            <a:spLocks noGrp="1"/>
          </p:cNvSpPr>
          <p:nvPr>
            <p:ph type="dt" sz="half" idx="2"/>
          </p:nvPr>
        </p:nvSpPr>
        <p:spPr>
          <a:xfrm>
            <a:off x="856764" y="6433446"/>
            <a:ext cx="1172269" cy="365125"/>
          </a:xfrm>
          <a:prstGeom prst="rect">
            <a:avLst/>
          </a:prstGeom>
        </p:spPr>
        <p:txBody>
          <a:bodyPr vert="horz" lIns="91440" tIns="45720" rIns="91440" bIns="45720" rtlCol="0" anchor="ctr"/>
          <a:lstStyle>
            <a:lvl1pPr algn="l">
              <a:defRPr sz="1200">
                <a:solidFill>
                  <a:schemeClr val="bg1">
                    <a:lumMod val="95000"/>
                  </a:schemeClr>
                </a:solidFill>
              </a:defRPr>
            </a:lvl1pPr>
          </a:lstStyle>
          <a:p>
            <a:fld id="{255DA5F2-F45D-4B2C-BBE3-B64FC49D6E15}" type="datetimeFigureOut">
              <a:rPr lang="sv-SE" smtClean="0"/>
              <a:pPr/>
              <a:t>2025-06-26</a:t>
            </a:fld>
            <a:endParaRPr lang="sv-SE" dirty="0"/>
          </a:p>
        </p:txBody>
      </p:sp>
      <p:sp>
        <p:nvSpPr>
          <p:cNvPr id="5" name="Platshållare för sidfot 4">
            <a:extLst>
              <a:ext uri="{FF2B5EF4-FFF2-40B4-BE49-F238E27FC236}">
                <a16:creationId xmlns:a16="http://schemas.microsoft.com/office/drawing/2014/main" id="{8D749C4F-4C87-62DE-4854-EB39732D78AA}"/>
              </a:ext>
            </a:extLst>
          </p:cNvPr>
          <p:cNvSpPr>
            <a:spLocks noGrp="1"/>
          </p:cNvSpPr>
          <p:nvPr>
            <p:ph type="ftr" sz="quarter" idx="3"/>
          </p:nvPr>
        </p:nvSpPr>
        <p:spPr>
          <a:xfrm>
            <a:off x="2192030" y="6433446"/>
            <a:ext cx="4114800" cy="365125"/>
          </a:xfrm>
          <a:prstGeom prst="rect">
            <a:avLst/>
          </a:prstGeom>
        </p:spPr>
        <p:txBody>
          <a:bodyPr vert="horz" lIns="91440" tIns="45720" rIns="91440" bIns="45720" rtlCol="0" anchor="ctr"/>
          <a:lstStyle>
            <a:lvl1pPr algn="ctr">
              <a:defRPr sz="1200">
                <a:solidFill>
                  <a:schemeClr val="bg1">
                    <a:lumMod val="95000"/>
                  </a:schemeClr>
                </a:solidFill>
              </a:defRPr>
            </a:lvl1pPr>
          </a:lstStyle>
          <a:p>
            <a:endParaRPr lang="sv-SE" dirty="0"/>
          </a:p>
        </p:txBody>
      </p:sp>
      <p:sp>
        <p:nvSpPr>
          <p:cNvPr id="6" name="Platshållare för bildnummer 5">
            <a:extLst>
              <a:ext uri="{FF2B5EF4-FFF2-40B4-BE49-F238E27FC236}">
                <a16:creationId xmlns:a16="http://schemas.microsoft.com/office/drawing/2014/main" id="{4339695F-97F2-EEBA-5AA7-5B7F868FEA08}"/>
              </a:ext>
            </a:extLst>
          </p:cNvPr>
          <p:cNvSpPr>
            <a:spLocks noGrp="1"/>
          </p:cNvSpPr>
          <p:nvPr>
            <p:ph type="sldNum" sz="quarter" idx="4"/>
          </p:nvPr>
        </p:nvSpPr>
        <p:spPr>
          <a:xfrm>
            <a:off x="192159" y="6433445"/>
            <a:ext cx="664605" cy="365125"/>
          </a:xfrm>
          <a:prstGeom prst="rect">
            <a:avLst/>
          </a:prstGeom>
        </p:spPr>
        <p:txBody>
          <a:bodyPr vert="horz" lIns="91440" tIns="45720" rIns="91440" bIns="45720" rtlCol="0" anchor="ctr"/>
          <a:lstStyle>
            <a:lvl1pPr algn="l">
              <a:defRPr sz="2000">
                <a:solidFill>
                  <a:schemeClr val="bg1">
                    <a:lumMod val="95000"/>
                  </a:schemeClr>
                </a:solidFill>
              </a:defRPr>
            </a:lvl1pPr>
          </a:lstStyle>
          <a:p>
            <a:fld id="{709A1D6F-6D42-4B26-B708-2F23497695A2}" type="slidenum">
              <a:rPr lang="sv-SE" smtClean="0"/>
              <a:pPr/>
              <a:t>‹#›</a:t>
            </a:fld>
            <a:endParaRPr lang="sv-SE" dirty="0"/>
          </a:p>
        </p:txBody>
      </p:sp>
    </p:spTree>
    <p:extLst>
      <p:ext uri="{BB962C8B-B14F-4D97-AF65-F5344CB8AC3E}">
        <p14:creationId xmlns:p14="http://schemas.microsoft.com/office/powerpoint/2010/main" val="2934527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hyperlink" Target="https://www.skatteverket.se/offentligaaktorer/folkbokforing/underrattaomfelaktigfolkbokforing.4.96cca41179bad4b1aa387.html" TargetMode="External"/><Relationship Id="rId3" Type="http://schemas.openxmlformats.org/officeDocument/2006/relationships/hyperlink" Target="https://www.pensionsmyndigheten.se/kontakta-oss/tipsa" TargetMode="External"/><Relationship Id="rId7" Type="http://schemas.openxmlformats.org/officeDocument/2006/relationships/image" Target="../media/image12.svg"/><Relationship Id="rId12" Type="http://schemas.openxmlformats.org/officeDocument/2006/relationships/image" Target="../media/image2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hyperlink" Target="https://www.forsakringskassan.se/kontakta-forsakringskassan/kundcenter-for-privatpersoner/tipsa-oss-om-fel-fusk-eller-bidragsbrott/tipsa-om-felaktiga-utbetalningar-eller-bidragsbrott#/" TargetMode="External"/><Relationship Id="rId5" Type="http://schemas.openxmlformats.org/officeDocument/2006/relationships/image" Target="../media/image8.png"/><Relationship Id="rId10" Type="http://schemas.openxmlformats.org/officeDocument/2006/relationships/hyperlink" Target="https://www.csn.se/fragor-och-svar/hur-lamnar-jag-tips-om-felaktiga-utbetalningar.html" TargetMode="External"/><Relationship Id="rId4" Type="http://schemas.openxmlformats.org/officeDocument/2006/relationships/image" Target="../media/image13.png"/><Relationship Id="rId9" Type="http://schemas.openxmlformats.org/officeDocument/2006/relationships/hyperlink" Target="https://arbetsformedlingen.se/kontakt/kontakt-for-offentlig-sektor/tipsa-om-misstankt-bidragsfus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 Id="rId9" Type="http://schemas.openxmlformats.org/officeDocument/2006/relationships/image" Target="../media/image15.png"/></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5.png"/><Relationship Id="rId3" Type="http://schemas.openxmlformats.org/officeDocument/2006/relationships/image" Target="../media/image16.png"/><Relationship Id="rId7" Type="http://schemas.openxmlformats.org/officeDocument/2006/relationships/image" Target="../media/image19.svg"/><Relationship Id="rId12" Type="http://schemas.openxmlformats.org/officeDocument/2006/relationships/image" Target="../media/image20.jp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8.png"/><Relationship Id="rId11" Type="http://schemas.openxmlformats.org/officeDocument/2006/relationships/image" Target="../media/image12.svg"/><Relationship Id="rId5" Type="http://schemas.openxmlformats.org/officeDocument/2006/relationships/image" Target="../media/image13.png"/><Relationship Id="rId10" Type="http://schemas.openxmlformats.org/officeDocument/2006/relationships/image" Target="../media/image11.png"/><Relationship Id="rId4" Type="http://schemas.openxmlformats.org/officeDocument/2006/relationships/image" Target="../media/image17.png"/><Relationship Id="rId9" Type="http://schemas.openxmlformats.org/officeDocument/2006/relationships/image" Target="../media/image10.sv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3.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sv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044853-234E-A9A2-AF58-593F1D342B33}"/>
              </a:ext>
            </a:extLst>
          </p:cNvPr>
          <p:cNvSpPr>
            <a:spLocks noGrp="1"/>
          </p:cNvSpPr>
          <p:nvPr>
            <p:ph type="ctrTitle"/>
          </p:nvPr>
        </p:nvSpPr>
        <p:spPr/>
        <p:txBody>
          <a:bodyPr/>
          <a:lstStyle/>
          <a:p>
            <a:r>
              <a:rPr lang="sv-SE" dirty="0"/>
              <a:t>Underrättelser vid misstanke om felaktiga utbetalningar från välfärdssystemen</a:t>
            </a:r>
          </a:p>
        </p:txBody>
      </p:sp>
      <p:sp>
        <p:nvSpPr>
          <p:cNvPr id="3" name="Underrubrik 2">
            <a:extLst>
              <a:ext uri="{FF2B5EF4-FFF2-40B4-BE49-F238E27FC236}">
                <a16:creationId xmlns:a16="http://schemas.microsoft.com/office/drawing/2014/main" id="{5F229E54-7E94-EED0-5571-14327342124A}"/>
              </a:ext>
            </a:extLst>
          </p:cNvPr>
          <p:cNvSpPr>
            <a:spLocks noGrp="1"/>
          </p:cNvSpPr>
          <p:nvPr>
            <p:ph type="subTitle" idx="1"/>
          </p:nvPr>
        </p:nvSpPr>
        <p:spPr/>
        <p:txBody>
          <a:bodyPr/>
          <a:lstStyle/>
          <a:p>
            <a:r>
              <a:rPr lang="sv-SE" dirty="0"/>
              <a:t>Stödmaterial</a:t>
            </a:r>
          </a:p>
        </p:txBody>
      </p:sp>
    </p:spTree>
    <p:extLst>
      <p:ext uri="{BB962C8B-B14F-4D97-AF65-F5344CB8AC3E}">
        <p14:creationId xmlns:p14="http://schemas.microsoft.com/office/powerpoint/2010/main" val="3619578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ruta 14">
            <a:extLst>
              <a:ext uri="{FF2B5EF4-FFF2-40B4-BE49-F238E27FC236}">
                <a16:creationId xmlns:a16="http://schemas.microsoft.com/office/drawing/2014/main" id="{3FA4879D-2C87-4E7D-AF74-D10A22A45910}"/>
              </a:ext>
            </a:extLst>
          </p:cNvPr>
          <p:cNvSpPr txBox="1"/>
          <p:nvPr/>
        </p:nvSpPr>
        <p:spPr>
          <a:xfrm>
            <a:off x="673768" y="192505"/>
            <a:ext cx="10571748" cy="707886"/>
          </a:xfrm>
          <a:prstGeom prst="rect">
            <a:avLst/>
          </a:prstGeom>
          <a:noFill/>
        </p:spPr>
        <p:txBody>
          <a:bodyPr wrap="square" rtlCol="0">
            <a:spAutoFit/>
          </a:bodyPr>
          <a:lstStyle/>
          <a:p>
            <a:r>
              <a:rPr lang="sv-SE" sz="4000" b="1" dirty="0"/>
              <a:t>Att begära kompletterande uppgifter</a:t>
            </a:r>
          </a:p>
        </p:txBody>
      </p:sp>
      <p:sp>
        <p:nvSpPr>
          <p:cNvPr id="16" name="Alternativ process 8">
            <a:extLst>
              <a:ext uri="{FF2B5EF4-FFF2-40B4-BE49-F238E27FC236}">
                <a16:creationId xmlns:a16="http://schemas.microsoft.com/office/drawing/2014/main" id="{0D02E8CD-C671-4775-9922-7927A1F38B61}"/>
              </a:ext>
            </a:extLst>
          </p:cNvPr>
          <p:cNvSpPr/>
          <p:nvPr/>
        </p:nvSpPr>
        <p:spPr>
          <a:xfrm>
            <a:off x="673768" y="1356322"/>
            <a:ext cx="1872208" cy="1021063"/>
          </a:xfrm>
          <a:prstGeom prst="flowChartAlternateProcess">
            <a:avLst/>
          </a:prstGeom>
          <a:solidFill>
            <a:srgbClr val="FFCC00"/>
          </a:solidFill>
          <a:ln w="19050">
            <a:noFill/>
          </a:ln>
          <a:effectLst>
            <a:outerShdw blurRad="127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002" tIns="60005" rIns="30002" bIns="60005" numCol="1" spcCol="0" rtlCol="0" fromWordArt="0" anchor="ctr" anchorCtr="0" forceAA="0" compatLnSpc="1">
            <a:prstTxWarp prst="textNoShape">
              <a:avLst/>
            </a:prstTxWarp>
            <a:noAutofit/>
          </a:bodyPr>
          <a:lstStyle/>
          <a:p>
            <a:pPr algn="ctr">
              <a:spcAft>
                <a:spcPts val="500"/>
              </a:spcAft>
            </a:pPr>
            <a:r>
              <a:rPr lang="sv-SE" sz="2000" dirty="0">
                <a:solidFill>
                  <a:schemeClr val="tx1">
                    <a:lumMod val="90000"/>
                    <a:lumOff val="10000"/>
                  </a:schemeClr>
                </a:solidFill>
              </a:rPr>
              <a:t>Myndighet A</a:t>
            </a:r>
          </a:p>
        </p:txBody>
      </p:sp>
      <p:sp>
        <p:nvSpPr>
          <p:cNvPr id="17" name="Höger 11">
            <a:extLst>
              <a:ext uri="{FF2B5EF4-FFF2-40B4-BE49-F238E27FC236}">
                <a16:creationId xmlns:a16="http://schemas.microsoft.com/office/drawing/2014/main" id="{9C1E21A5-C420-49D8-ABD4-7EF116146F57}"/>
              </a:ext>
            </a:extLst>
          </p:cNvPr>
          <p:cNvSpPr/>
          <p:nvPr/>
        </p:nvSpPr>
        <p:spPr>
          <a:xfrm>
            <a:off x="2730050" y="1079634"/>
            <a:ext cx="1697739" cy="1594312"/>
          </a:xfrm>
          <a:prstGeom prst="rightArrow">
            <a:avLst/>
          </a:prstGeom>
          <a:solidFill>
            <a:schemeClr val="tx2">
              <a:lumMod val="75000"/>
              <a:lumOff val="25000"/>
            </a:schemeClr>
          </a:solidFill>
          <a:ln w="19050">
            <a:noFill/>
          </a:ln>
          <a:effectLst>
            <a:outerShdw blurRad="127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002" tIns="60005" rIns="30002" bIns="60005" numCol="1" spcCol="0" rtlCol="0" fromWordArt="0" anchor="ctr" anchorCtr="0" forceAA="0" compatLnSpc="1">
            <a:prstTxWarp prst="textNoShape">
              <a:avLst/>
            </a:prstTxWarp>
            <a:noAutofit/>
          </a:bodyPr>
          <a:lstStyle/>
          <a:p>
            <a:pPr algn="ctr">
              <a:spcAft>
                <a:spcPts val="500"/>
              </a:spcAft>
            </a:pPr>
            <a:r>
              <a:rPr lang="sv-SE" sz="1600" dirty="0">
                <a:solidFill>
                  <a:schemeClr val="bg1"/>
                </a:solidFill>
              </a:rPr>
              <a:t>Lämnar underrättelse</a:t>
            </a:r>
          </a:p>
        </p:txBody>
      </p:sp>
      <p:sp>
        <p:nvSpPr>
          <p:cNvPr id="18" name="Alternativ process 8">
            <a:extLst>
              <a:ext uri="{FF2B5EF4-FFF2-40B4-BE49-F238E27FC236}">
                <a16:creationId xmlns:a16="http://schemas.microsoft.com/office/drawing/2014/main" id="{F7DDD3B1-934A-4BCD-BC61-633B707CC46A}"/>
              </a:ext>
            </a:extLst>
          </p:cNvPr>
          <p:cNvSpPr/>
          <p:nvPr/>
        </p:nvSpPr>
        <p:spPr>
          <a:xfrm>
            <a:off x="4564286" y="1374806"/>
            <a:ext cx="1897091" cy="1029950"/>
          </a:xfrm>
          <a:prstGeom prst="flowChartAlternateProcess">
            <a:avLst/>
          </a:prstGeom>
          <a:solidFill>
            <a:srgbClr val="FFE67D"/>
          </a:solidFill>
          <a:ln w="19050">
            <a:noFill/>
          </a:ln>
          <a:effectLst>
            <a:outerShdw blurRad="127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002" tIns="60005" rIns="30002" bIns="60005" numCol="1" spcCol="0" rtlCol="0" fromWordArt="0" anchor="ctr" anchorCtr="0" forceAA="0" compatLnSpc="1">
            <a:prstTxWarp prst="textNoShape">
              <a:avLst/>
            </a:prstTxWarp>
            <a:noAutofit/>
          </a:bodyPr>
          <a:lstStyle/>
          <a:p>
            <a:pPr algn="ctr">
              <a:spcAft>
                <a:spcPts val="500"/>
              </a:spcAft>
            </a:pPr>
            <a:r>
              <a:rPr lang="sv-SE" sz="2000" dirty="0">
                <a:solidFill>
                  <a:schemeClr val="tx1">
                    <a:lumMod val="90000"/>
                    <a:lumOff val="10000"/>
                  </a:schemeClr>
                </a:solidFill>
              </a:rPr>
              <a:t>Myndighet B</a:t>
            </a:r>
          </a:p>
        </p:txBody>
      </p:sp>
      <p:sp>
        <p:nvSpPr>
          <p:cNvPr id="19" name="Höger 11">
            <a:extLst>
              <a:ext uri="{FF2B5EF4-FFF2-40B4-BE49-F238E27FC236}">
                <a16:creationId xmlns:a16="http://schemas.microsoft.com/office/drawing/2014/main" id="{0B4B562E-5319-4D20-B1F9-6A4DA2319389}"/>
              </a:ext>
            </a:extLst>
          </p:cNvPr>
          <p:cNvSpPr/>
          <p:nvPr/>
        </p:nvSpPr>
        <p:spPr>
          <a:xfrm>
            <a:off x="6679169" y="1023740"/>
            <a:ext cx="1697739" cy="1611308"/>
          </a:xfrm>
          <a:prstGeom prst="rightArrow">
            <a:avLst/>
          </a:prstGeom>
          <a:solidFill>
            <a:schemeClr val="tx2">
              <a:lumMod val="75000"/>
              <a:lumOff val="25000"/>
            </a:schemeClr>
          </a:solidFill>
          <a:ln w="19050">
            <a:noFill/>
          </a:ln>
          <a:effectLst>
            <a:outerShdw blurRad="127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002" tIns="60005" rIns="30002" bIns="60005" numCol="1" spcCol="0" rtlCol="0" fromWordArt="0" anchor="ctr" anchorCtr="0" forceAA="0" compatLnSpc="1">
            <a:prstTxWarp prst="textNoShape">
              <a:avLst/>
            </a:prstTxWarp>
            <a:noAutofit/>
          </a:bodyPr>
          <a:lstStyle/>
          <a:p>
            <a:pPr algn="ctr">
              <a:spcAft>
                <a:spcPts val="500"/>
              </a:spcAft>
            </a:pPr>
            <a:r>
              <a:rPr lang="sv-SE" sz="1600" dirty="0">
                <a:solidFill>
                  <a:schemeClr val="bg1"/>
                </a:solidFill>
              </a:rPr>
              <a:t>Inleder utredning</a:t>
            </a:r>
          </a:p>
        </p:txBody>
      </p:sp>
      <p:sp>
        <p:nvSpPr>
          <p:cNvPr id="20" name="Alternativ process 8">
            <a:extLst>
              <a:ext uri="{FF2B5EF4-FFF2-40B4-BE49-F238E27FC236}">
                <a16:creationId xmlns:a16="http://schemas.microsoft.com/office/drawing/2014/main" id="{1735517F-F521-44DA-AA04-F39253037DCF}"/>
              </a:ext>
            </a:extLst>
          </p:cNvPr>
          <p:cNvSpPr/>
          <p:nvPr/>
        </p:nvSpPr>
        <p:spPr>
          <a:xfrm>
            <a:off x="8560982" y="1175898"/>
            <a:ext cx="3091360" cy="1289221"/>
          </a:xfrm>
          <a:prstGeom prst="flowChartAlternateProcess">
            <a:avLst/>
          </a:prstGeom>
          <a:solidFill>
            <a:srgbClr val="FFC000"/>
          </a:solidFill>
          <a:ln w="19050">
            <a:noFill/>
          </a:ln>
          <a:effectLst>
            <a:outerShdw blurRad="127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002" tIns="60005" rIns="30002" bIns="60005" numCol="1" spcCol="0" rtlCol="0" fromWordArt="0" anchor="ctr" anchorCtr="0" forceAA="0" compatLnSpc="1">
            <a:prstTxWarp prst="textNoShape">
              <a:avLst/>
            </a:prstTxWarp>
            <a:noAutofit/>
          </a:bodyPr>
          <a:lstStyle/>
          <a:p>
            <a:pPr algn="ctr">
              <a:spcAft>
                <a:spcPts val="500"/>
              </a:spcAft>
            </a:pPr>
            <a:r>
              <a:rPr lang="sv-SE" sz="2000" dirty="0">
                <a:solidFill>
                  <a:schemeClr val="tx1">
                    <a:lumMod val="90000"/>
                    <a:lumOff val="10000"/>
                  </a:schemeClr>
                </a:solidFill>
              </a:rPr>
              <a:t>Behov av </a:t>
            </a:r>
            <a:br>
              <a:rPr lang="sv-SE" sz="2000" dirty="0">
                <a:solidFill>
                  <a:schemeClr val="tx1">
                    <a:lumMod val="90000"/>
                    <a:lumOff val="10000"/>
                  </a:schemeClr>
                </a:solidFill>
              </a:rPr>
            </a:br>
            <a:r>
              <a:rPr lang="sv-SE" sz="2000" dirty="0">
                <a:solidFill>
                  <a:schemeClr val="tx1">
                    <a:lumMod val="90000"/>
                    <a:lumOff val="10000"/>
                  </a:schemeClr>
                </a:solidFill>
              </a:rPr>
              <a:t>kompletterande uppgifter från myndighet A</a:t>
            </a:r>
          </a:p>
        </p:txBody>
      </p:sp>
      <p:sp>
        <p:nvSpPr>
          <p:cNvPr id="21" name="Pil: böjd 20">
            <a:extLst>
              <a:ext uri="{FF2B5EF4-FFF2-40B4-BE49-F238E27FC236}">
                <a16:creationId xmlns:a16="http://schemas.microsoft.com/office/drawing/2014/main" id="{A1B008EB-B9E2-4FAA-BCE1-143F15519F8B}"/>
              </a:ext>
            </a:extLst>
          </p:cNvPr>
          <p:cNvSpPr/>
          <p:nvPr/>
        </p:nvSpPr>
        <p:spPr>
          <a:xfrm rot="10800000">
            <a:off x="8899358" y="2743994"/>
            <a:ext cx="1465557" cy="1594313"/>
          </a:xfrm>
          <a:prstGeom prst="bentArrow">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22" name="Rektangel 21">
            <a:extLst>
              <a:ext uri="{FF2B5EF4-FFF2-40B4-BE49-F238E27FC236}">
                <a16:creationId xmlns:a16="http://schemas.microsoft.com/office/drawing/2014/main" id="{D8CBE636-42C0-4682-BD17-E54081F35420}"/>
              </a:ext>
            </a:extLst>
          </p:cNvPr>
          <p:cNvSpPr/>
          <p:nvPr/>
        </p:nvSpPr>
        <p:spPr>
          <a:xfrm>
            <a:off x="3907863" y="3324031"/>
            <a:ext cx="4659954" cy="1200329"/>
          </a:xfrm>
          <a:prstGeom prst="rect">
            <a:avLst/>
          </a:prstGeom>
          <a:solidFill>
            <a:schemeClr val="bg2">
              <a:lumMod val="90000"/>
            </a:schemeClr>
          </a:solidFill>
        </p:spPr>
        <p:txBody>
          <a:bodyPr wrap="square">
            <a:spAutoFit/>
          </a:bodyPr>
          <a:lstStyle/>
          <a:p>
            <a:pPr marL="317554" indent="-317554">
              <a:buFont typeface="Arial" panose="020B0604020202020204" pitchFamily="34" charset="0"/>
              <a:buChar char="•"/>
            </a:pPr>
            <a:r>
              <a:rPr lang="sv-SE" dirty="0"/>
              <a:t>Krävs sekretessbrytande bestämmelse</a:t>
            </a:r>
          </a:p>
          <a:p>
            <a:pPr marL="317554" indent="-317554">
              <a:buFont typeface="Arial" panose="020B0604020202020204" pitchFamily="34" charset="0"/>
              <a:buChar char="•"/>
            </a:pPr>
            <a:r>
              <a:rPr lang="sv-SE" dirty="0"/>
              <a:t>10 kap. lagen om offentlighet och sekretess (2009:400)</a:t>
            </a:r>
          </a:p>
          <a:p>
            <a:pPr marL="317554" indent="-317554">
              <a:buFont typeface="Arial" panose="020B0604020202020204" pitchFamily="34" charset="0"/>
              <a:buChar char="•"/>
            </a:pPr>
            <a:r>
              <a:rPr lang="sv-SE" dirty="0"/>
              <a:t>Specifika lagrum för olika myndigheter</a:t>
            </a:r>
          </a:p>
        </p:txBody>
      </p:sp>
      <p:pic>
        <p:nvPicPr>
          <p:cNvPr id="23" name="Bildobjekt 22">
            <a:extLst>
              <a:ext uri="{FF2B5EF4-FFF2-40B4-BE49-F238E27FC236}">
                <a16:creationId xmlns:a16="http://schemas.microsoft.com/office/drawing/2014/main" id="{251D2272-C98A-4199-8D00-8ABA122F3BD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36608" y="3122684"/>
            <a:ext cx="1594312" cy="1594312"/>
          </a:xfrm>
          <a:prstGeom prst="rect">
            <a:avLst/>
          </a:prstGeom>
          <a:solidFill>
            <a:schemeClr val="bg2">
              <a:lumMod val="90000"/>
            </a:schemeClr>
          </a:solidFill>
        </p:spPr>
      </p:pic>
      <p:sp>
        <p:nvSpPr>
          <p:cNvPr id="24" name="Pratbubbla: rektangel med rundade hörn 23">
            <a:extLst>
              <a:ext uri="{FF2B5EF4-FFF2-40B4-BE49-F238E27FC236}">
                <a16:creationId xmlns:a16="http://schemas.microsoft.com/office/drawing/2014/main" id="{B9225618-A7C6-4E18-ABA4-21A37F0C9571}"/>
              </a:ext>
            </a:extLst>
          </p:cNvPr>
          <p:cNvSpPr/>
          <p:nvPr/>
        </p:nvSpPr>
        <p:spPr>
          <a:xfrm>
            <a:off x="5122854" y="4998775"/>
            <a:ext cx="3438128" cy="1112071"/>
          </a:xfrm>
          <a:prstGeom prst="wedgeRoundRectCallout">
            <a:avLst>
              <a:gd name="adj1" fmla="val -34224"/>
              <a:gd name="adj2" fmla="val -91760"/>
              <a:gd name="adj3" fmla="val 16667"/>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rPr>
              <a:t>Till exempel bestämmelser </a:t>
            </a:r>
            <a:br>
              <a:rPr lang="sv-SE" dirty="0">
                <a:solidFill>
                  <a:schemeClr val="tx1"/>
                </a:solidFill>
              </a:rPr>
            </a:br>
            <a:r>
              <a:rPr lang="sv-SE" dirty="0">
                <a:solidFill>
                  <a:schemeClr val="tx1"/>
                </a:solidFill>
              </a:rPr>
              <a:t>i socialförsäkringsbalken (2010:110 )</a:t>
            </a:r>
          </a:p>
        </p:txBody>
      </p:sp>
    </p:spTree>
    <p:extLst>
      <p:ext uri="{BB962C8B-B14F-4D97-AF65-F5344CB8AC3E}">
        <p14:creationId xmlns:p14="http://schemas.microsoft.com/office/powerpoint/2010/main" val="3261193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32AC95C-C030-44F5-9966-51A89263A018}"/>
              </a:ext>
            </a:extLst>
          </p:cNvPr>
          <p:cNvSpPr>
            <a:spLocks noGrp="1"/>
          </p:cNvSpPr>
          <p:nvPr>
            <p:ph type="title"/>
          </p:nvPr>
        </p:nvSpPr>
        <p:spPr>
          <a:xfrm>
            <a:off x="838200" y="187012"/>
            <a:ext cx="10515600" cy="663727"/>
          </a:xfrm>
        </p:spPr>
        <p:txBody>
          <a:bodyPr/>
          <a:lstStyle/>
          <a:p>
            <a:r>
              <a:rPr lang="sv-SE" dirty="0"/>
              <a:t>Det går att lämna underrättelser elektroniskt</a:t>
            </a:r>
            <a:endParaRPr lang="sv-SE" strike="sngStrike" dirty="0">
              <a:solidFill>
                <a:srgbClr val="FF0000"/>
              </a:solidFill>
            </a:endParaRPr>
          </a:p>
        </p:txBody>
      </p:sp>
      <p:sp>
        <p:nvSpPr>
          <p:cNvPr id="13" name="textruta 12">
            <a:extLst>
              <a:ext uri="{FF2B5EF4-FFF2-40B4-BE49-F238E27FC236}">
                <a16:creationId xmlns:a16="http://schemas.microsoft.com/office/drawing/2014/main" id="{39BD4BDC-2033-4C8E-B9D4-F226F86035FF}"/>
              </a:ext>
            </a:extLst>
          </p:cNvPr>
          <p:cNvSpPr txBox="1"/>
          <p:nvPr/>
        </p:nvSpPr>
        <p:spPr>
          <a:xfrm>
            <a:off x="3104164" y="4252549"/>
            <a:ext cx="7704740" cy="589072"/>
          </a:xfrm>
          <a:prstGeom prst="rect">
            <a:avLst/>
          </a:prstGeom>
          <a:noFill/>
        </p:spPr>
        <p:txBody>
          <a:bodyPr wrap="square">
            <a:spAutoFit/>
          </a:bodyPr>
          <a:lstStyle/>
          <a:p>
            <a:pPr marL="0" indent="0">
              <a:lnSpc>
                <a:spcPct val="150000"/>
              </a:lnSpc>
              <a:buNone/>
            </a:pPr>
            <a:r>
              <a:rPr lang="sv-SE" sz="2400" dirty="0">
                <a:solidFill>
                  <a:srgbClr val="FF3300"/>
                </a:solidFill>
                <a:hlinkClick r:id="rId3"/>
              </a:rPr>
              <a:t>Tipsa om felaktiga utbetalningar eller bidragsfusk</a:t>
            </a:r>
            <a:r>
              <a:rPr lang="sv-SE" sz="2400" dirty="0">
                <a:solidFill>
                  <a:srgbClr val="FF3300"/>
                </a:solidFill>
              </a:rPr>
              <a:t> </a:t>
            </a:r>
            <a:endParaRPr lang="sv-SE" sz="1800" dirty="0">
              <a:solidFill>
                <a:srgbClr val="FF3300"/>
              </a:solidFill>
            </a:endParaRPr>
          </a:p>
        </p:txBody>
      </p:sp>
      <p:pic>
        <p:nvPicPr>
          <p:cNvPr id="14" name="Bildobjekt 13" descr="QBANK_eyJNZWRpYUlkIjoyODI5LCJVc2FnZUlkIjowLCJEYXRlIjoiMjAyMC0xMS0xNyJ9">
            <a:extLst>
              <a:ext uri="{FF2B5EF4-FFF2-40B4-BE49-F238E27FC236}">
                <a16:creationId xmlns:a16="http://schemas.microsoft.com/office/drawing/2014/main" id="{55927944-71BE-4085-BF19-4F1EA3940F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1666" y="3137427"/>
            <a:ext cx="3061620" cy="431822"/>
          </a:xfrm>
          <a:prstGeom prst="rect">
            <a:avLst/>
          </a:prstGeom>
        </p:spPr>
      </p:pic>
      <p:pic>
        <p:nvPicPr>
          <p:cNvPr id="15" name="Platshållare för innehåll 3">
            <a:extLst>
              <a:ext uri="{FF2B5EF4-FFF2-40B4-BE49-F238E27FC236}">
                <a16:creationId xmlns:a16="http://schemas.microsoft.com/office/drawing/2014/main" id="{D3AEA17C-C3F4-4521-A576-19353790B884}"/>
              </a:ext>
            </a:extLst>
          </p:cNvPr>
          <p:cNvPicPr>
            <a:picLocks noGrp="1" noChangeAspect="1"/>
          </p:cNvPicPr>
          <p:nvPr>
            <p:ph idx="1"/>
          </p:nvPr>
        </p:nvPicPr>
        <p:blipFill>
          <a:blip r:embed="rId5">
            <a:extLst>
              <a:ext uri="{28A0092B-C50C-407E-A947-70E740481C1C}">
                <a14:useLocalDpi xmlns:a14="http://schemas.microsoft.com/office/drawing/2010/main" val="0"/>
              </a:ext>
            </a:extLst>
          </a:blip>
          <a:stretch>
            <a:fillRect/>
          </a:stretch>
        </p:blipFill>
        <p:spPr>
          <a:xfrm>
            <a:off x="855768" y="1194538"/>
            <a:ext cx="3429176" cy="431822"/>
          </a:xfrm>
          <a:prstGeom prst="rect">
            <a:avLst/>
          </a:prstGeom>
        </p:spPr>
      </p:pic>
      <p:pic>
        <p:nvPicPr>
          <p:cNvPr id="16" name="Bild 15">
            <a:extLst>
              <a:ext uri="{FF2B5EF4-FFF2-40B4-BE49-F238E27FC236}">
                <a16:creationId xmlns:a16="http://schemas.microsoft.com/office/drawing/2014/main" id="{DFE6AF6A-9358-4B1A-B4E6-64E5536849F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51666" y="4036742"/>
            <a:ext cx="1718690" cy="804879"/>
          </a:xfrm>
          <a:prstGeom prst="rect">
            <a:avLst/>
          </a:prstGeom>
        </p:spPr>
      </p:pic>
      <p:pic>
        <p:nvPicPr>
          <p:cNvPr id="8" name="Bildobjekt 7">
            <a:extLst>
              <a:ext uri="{FF2B5EF4-FFF2-40B4-BE49-F238E27FC236}">
                <a16:creationId xmlns:a16="http://schemas.microsoft.com/office/drawing/2014/main" id="{EBF31D51-7C16-4CE6-9056-24DC9C14A5A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51666" y="1929095"/>
            <a:ext cx="740839" cy="740839"/>
          </a:xfrm>
          <a:prstGeom prst="rect">
            <a:avLst/>
          </a:prstGeom>
        </p:spPr>
      </p:pic>
      <p:sp>
        <p:nvSpPr>
          <p:cNvPr id="3" name="textruta 2">
            <a:extLst>
              <a:ext uri="{FF2B5EF4-FFF2-40B4-BE49-F238E27FC236}">
                <a16:creationId xmlns:a16="http://schemas.microsoft.com/office/drawing/2014/main" id="{110060C8-306A-4AC8-BC07-EE19D661D54A}"/>
              </a:ext>
            </a:extLst>
          </p:cNvPr>
          <p:cNvSpPr txBox="1"/>
          <p:nvPr/>
        </p:nvSpPr>
        <p:spPr>
          <a:xfrm>
            <a:off x="4787133" y="1143613"/>
            <a:ext cx="5410200" cy="589072"/>
          </a:xfrm>
          <a:prstGeom prst="rect">
            <a:avLst/>
          </a:prstGeom>
          <a:noFill/>
        </p:spPr>
        <p:txBody>
          <a:bodyPr wrap="square" rtlCol="0">
            <a:spAutoFit/>
          </a:bodyPr>
          <a:lstStyle/>
          <a:p>
            <a:pPr>
              <a:lnSpc>
                <a:spcPct val="150000"/>
              </a:lnSpc>
            </a:pPr>
            <a:r>
              <a:rPr lang="sv-SE" sz="2400" u="sng" dirty="0">
                <a:hlinkClick r:id="rId9"/>
              </a:rPr>
              <a:t>Tipsa om misstänkt bidragsfusk</a:t>
            </a:r>
            <a:endParaRPr lang="sv-SE" sz="2400" u="sng" dirty="0"/>
          </a:p>
        </p:txBody>
      </p:sp>
      <p:sp>
        <p:nvSpPr>
          <p:cNvPr id="4" name="textruta 3">
            <a:extLst>
              <a:ext uri="{FF2B5EF4-FFF2-40B4-BE49-F238E27FC236}">
                <a16:creationId xmlns:a16="http://schemas.microsoft.com/office/drawing/2014/main" id="{E60AF51E-6C0D-4A06-A00D-7E21A67D0BD2}"/>
              </a:ext>
            </a:extLst>
          </p:cNvPr>
          <p:cNvSpPr txBox="1"/>
          <p:nvPr/>
        </p:nvSpPr>
        <p:spPr>
          <a:xfrm>
            <a:off x="2510250" y="2313427"/>
            <a:ext cx="6343650" cy="830997"/>
          </a:xfrm>
          <a:prstGeom prst="rect">
            <a:avLst/>
          </a:prstGeom>
          <a:noFill/>
        </p:spPr>
        <p:txBody>
          <a:bodyPr wrap="square" rtlCol="0">
            <a:spAutoFit/>
          </a:bodyPr>
          <a:lstStyle/>
          <a:p>
            <a:r>
              <a:rPr lang="sv-SE" sz="2400" dirty="0">
                <a:hlinkClick r:id="rId10"/>
              </a:rPr>
              <a:t>Hur lämnar jag tips om felaktiga utbetalningar?</a:t>
            </a:r>
            <a:endParaRPr lang="sv-SE" sz="2400" u="sng" dirty="0"/>
          </a:p>
          <a:p>
            <a:endParaRPr lang="sv-SE" sz="2400" dirty="0"/>
          </a:p>
        </p:txBody>
      </p:sp>
      <p:sp>
        <p:nvSpPr>
          <p:cNvPr id="5" name="textruta 4">
            <a:extLst>
              <a:ext uri="{FF2B5EF4-FFF2-40B4-BE49-F238E27FC236}">
                <a16:creationId xmlns:a16="http://schemas.microsoft.com/office/drawing/2014/main" id="{BFDB7979-ED51-44B2-A0A7-0920E3A34351}"/>
              </a:ext>
            </a:extLst>
          </p:cNvPr>
          <p:cNvSpPr txBox="1"/>
          <p:nvPr/>
        </p:nvSpPr>
        <p:spPr>
          <a:xfrm>
            <a:off x="4134843" y="3149199"/>
            <a:ext cx="7820025" cy="461665"/>
          </a:xfrm>
          <a:prstGeom prst="rect">
            <a:avLst/>
          </a:prstGeom>
          <a:noFill/>
        </p:spPr>
        <p:txBody>
          <a:bodyPr wrap="square" rtlCol="0">
            <a:spAutoFit/>
          </a:bodyPr>
          <a:lstStyle/>
          <a:p>
            <a:r>
              <a:rPr lang="sv-SE" sz="2400" dirty="0">
                <a:hlinkClick r:id="rId11"/>
              </a:rPr>
              <a:t>Om du misstänker felaktiga utbetalningar eller bidragsbrott</a:t>
            </a:r>
            <a:endParaRPr lang="sv-SE" sz="2400" dirty="0"/>
          </a:p>
        </p:txBody>
      </p:sp>
      <p:pic>
        <p:nvPicPr>
          <p:cNvPr id="6" name="Bildobjekt 5">
            <a:extLst>
              <a:ext uri="{FF2B5EF4-FFF2-40B4-BE49-F238E27FC236}">
                <a16:creationId xmlns:a16="http://schemas.microsoft.com/office/drawing/2014/main" id="{EDE144A6-39D1-4695-BCC9-68B662031EBB}"/>
              </a:ext>
            </a:extLst>
          </p:cNvPr>
          <p:cNvPicPr>
            <a:picLocks noChangeAspect="1"/>
          </p:cNvPicPr>
          <p:nvPr/>
        </p:nvPicPr>
        <p:blipFill rotWithShape="1">
          <a:blip r:embed="rId12"/>
          <a:srcRect t="2976" r="63984" b="6509"/>
          <a:stretch/>
        </p:blipFill>
        <p:spPr>
          <a:xfrm>
            <a:off x="838200" y="5080316"/>
            <a:ext cx="1080156" cy="1032048"/>
          </a:xfrm>
          <a:prstGeom prst="rect">
            <a:avLst/>
          </a:prstGeom>
        </p:spPr>
      </p:pic>
      <p:sp>
        <p:nvSpPr>
          <p:cNvPr id="17" name="textruta 16">
            <a:extLst>
              <a:ext uri="{FF2B5EF4-FFF2-40B4-BE49-F238E27FC236}">
                <a16:creationId xmlns:a16="http://schemas.microsoft.com/office/drawing/2014/main" id="{674F51BF-251A-4D50-B6EA-9129332B8294}"/>
              </a:ext>
            </a:extLst>
          </p:cNvPr>
          <p:cNvSpPr txBox="1"/>
          <p:nvPr/>
        </p:nvSpPr>
        <p:spPr>
          <a:xfrm>
            <a:off x="2570356" y="5376657"/>
            <a:ext cx="9075106" cy="461665"/>
          </a:xfrm>
          <a:prstGeom prst="rect">
            <a:avLst/>
          </a:prstGeom>
          <a:noFill/>
        </p:spPr>
        <p:txBody>
          <a:bodyPr wrap="square">
            <a:spAutoFit/>
          </a:bodyPr>
          <a:lstStyle/>
          <a:p>
            <a:r>
              <a:rPr lang="sv-SE" sz="2400" dirty="0">
                <a:solidFill>
                  <a:srgbClr val="FF3300"/>
                </a:solidFill>
                <a:hlinkClick r:id="rId13"/>
              </a:rPr>
              <a:t>Underrätta om felaktig folkbokföringsadress och samordningsnummer</a:t>
            </a:r>
            <a:endParaRPr lang="sv-SE" sz="2400" dirty="0">
              <a:solidFill>
                <a:srgbClr val="FF3300"/>
              </a:solidFill>
            </a:endParaRPr>
          </a:p>
        </p:txBody>
      </p:sp>
      <p:sp>
        <p:nvSpPr>
          <p:cNvPr id="9" name="textruta 8">
            <a:extLst>
              <a:ext uri="{FF2B5EF4-FFF2-40B4-BE49-F238E27FC236}">
                <a16:creationId xmlns:a16="http://schemas.microsoft.com/office/drawing/2014/main" id="{10F68DD1-1D17-4F8B-BEFC-BC305B414189}"/>
              </a:ext>
            </a:extLst>
          </p:cNvPr>
          <p:cNvSpPr txBox="1"/>
          <p:nvPr/>
        </p:nvSpPr>
        <p:spPr>
          <a:xfrm>
            <a:off x="2570356" y="5838322"/>
            <a:ext cx="7231118" cy="369332"/>
          </a:xfrm>
          <a:prstGeom prst="rect">
            <a:avLst/>
          </a:prstGeom>
          <a:noFill/>
        </p:spPr>
        <p:txBody>
          <a:bodyPr wrap="square" rtlCol="0">
            <a:spAutoFit/>
          </a:bodyPr>
          <a:lstStyle/>
          <a:p>
            <a:r>
              <a:rPr lang="sv-SE" dirty="0"/>
              <a:t>OBS! Görs enligt </a:t>
            </a:r>
            <a:r>
              <a:rPr lang="sv-SE" b="0" i="0" dirty="0">
                <a:solidFill>
                  <a:srgbClr val="222222"/>
                </a:solidFill>
                <a:effectLst/>
                <a:latin typeface="open sans" panose="020B0604020202020204" pitchFamily="34" charset="0"/>
              </a:rPr>
              <a:t>32 c § folkbokföringslagen</a:t>
            </a:r>
            <a:endParaRPr lang="sv-SE" dirty="0"/>
          </a:p>
        </p:txBody>
      </p:sp>
    </p:spTree>
    <p:extLst>
      <p:ext uri="{BB962C8B-B14F-4D97-AF65-F5344CB8AC3E}">
        <p14:creationId xmlns:p14="http://schemas.microsoft.com/office/powerpoint/2010/main" val="1707960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CC8B3E8-6712-82D6-EDE5-FE1547F915D9}"/>
              </a:ext>
            </a:extLst>
          </p:cNvPr>
          <p:cNvSpPr>
            <a:spLocks noGrp="1"/>
          </p:cNvSpPr>
          <p:nvPr>
            <p:ph type="title"/>
          </p:nvPr>
        </p:nvSpPr>
        <p:spPr/>
        <p:txBody>
          <a:bodyPr/>
          <a:lstStyle/>
          <a:p>
            <a:r>
              <a:rPr lang="sv-SE" dirty="0"/>
              <a:t>Bakgrund</a:t>
            </a:r>
          </a:p>
        </p:txBody>
      </p:sp>
      <p:sp>
        <p:nvSpPr>
          <p:cNvPr id="8" name="Platshållare för innehåll 7">
            <a:extLst>
              <a:ext uri="{FF2B5EF4-FFF2-40B4-BE49-F238E27FC236}">
                <a16:creationId xmlns:a16="http://schemas.microsoft.com/office/drawing/2014/main" id="{E0B33BE4-307D-1977-8A3B-17B0E3DEECE8}"/>
              </a:ext>
            </a:extLst>
          </p:cNvPr>
          <p:cNvSpPr>
            <a:spLocks noGrp="1"/>
          </p:cNvSpPr>
          <p:nvPr>
            <p:ph idx="1"/>
          </p:nvPr>
        </p:nvSpPr>
        <p:spPr>
          <a:xfrm>
            <a:off x="838200" y="1600702"/>
            <a:ext cx="10515600" cy="4339005"/>
          </a:xfrm>
        </p:spPr>
        <p:txBody>
          <a:bodyPr/>
          <a:lstStyle/>
          <a:p>
            <a:r>
              <a:rPr lang="sv-SE" dirty="0"/>
              <a:t>2005 års informationsutbytesutredning kom fram till att </a:t>
            </a:r>
            <a:br>
              <a:rPr lang="sv-SE" dirty="0"/>
            </a:br>
            <a:r>
              <a:rPr lang="sv-SE" dirty="0"/>
              <a:t>mellan 18 och 20 miljarder kronor per år felaktigt betalades </a:t>
            </a:r>
            <a:br>
              <a:rPr lang="sv-SE" dirty="0"/>
            </a:br>
            <a:r>
              <a:rPr lang="sv-SE" dirty="0"/>
              <a:t>ut från välfärdssystemen.</a:t>
            </a:r>
          </a:p>
          <a:p>
            <a:r>
              <a:rPr lang="sv-SE" dirty="0"/>
              <a:t>Lag (2008:206) om underrättelseskyldighet vid felaktiga utbetalningar från välfärdssystemen infördes 1 juni 2008.</a:t>
            </a:r>
          </a:p>
          <a:p>
            <a:r>
              <a:rPr lang="sv-SE" dirty="0"/>
              <a:t>1 januari 2020 utökades lagen till att även omfatta kommunerna. Den skulle även gälla sådant stöd som avser en person men betalas ut till annan (t.ex. ett företag eller en arbetsgivare).</a:t>
            </a:r>
          </a:p>
          <a:p>
            <a:r>
              <a:rPr lang="sv-SE" dirty="0"/>
              <a:t>1 januari 2024 utökades lagen till att även omfatta Utbetalningsmyndigheten.</a:t>
            </a:r>
          </a:p>
          <a:p>
            <a:endParaRPr lang="sv-SE" dirty="0"/>
          </a:p>
        </p:txBody>
      </p:sp>
    </p:spTree>
    <p:extLst>
      <p:ext uri="{BB962C8B-B14F-4D97-AF65-F5344CB8AC3E}">
        <p14:creationId xmlns:p14="http://schemas.microsoft.com/office/powerpoint/2010/main" val="781638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8798BF-A204-4352-A793-904EAA1ACCA3}"/>
              </a:ext>
            </a:extLst>
          </p:cNvPr>
          <p:cNvSpPr>
            <a:spLocks noGrp="1"/>
          </p:cNvSpPr>
          <p:nvPr>
            <p:ph type="title"/>
          </p:nvPr>
        </p:nvSpPr>
        <p:spPr/>
        <p:txBody>
          <a:bodyPr/>
          <a:lstStyle/>
          <a:p>
            <a:r>
              <a:rPr lang="sv-SE" dirty="0"/>
              <a:t>Lagen om underrättelseskyldighet (2008:206)</a:t>
            </a:r>
          </a:p>
        </p:txBody>
      </p:sp>
      <p:sp>
        <p:nvSpPr>
          <p:cNvPr id="3" name="Platshållare för innehåll 2">
            <a:extLst>
              <a:ext uri="{FF2B5EF4-FFF2-40B4-BE49-F238E27FC236}">
                <a16:creationId xmlns:a16="http://schemas.microsoft.com/office/drawing/2014/main" id="{036FA5B4-3E07-438A-8709-3A94426F9A33}"/>
              </a:ext>
            </a:extLst>
          </p:cNvPr>
          <p:cNvSpPr>
            <a:spLocks noGrp="1"/>
          </p:cNvSpPr>
          <p:nvPr>
            <p:ph idx="1"/>
          </p:nvPr>
        </p:nvSpPr>
        <p:spPr/>
        <p:txBody>
          <a:bodyPr>
            <a:normAutofit fontScale="92500" lnSpcReduction="10000"/>
          </a:bodyPr>
          <a:lstStyle/>
          <a:p>
            <a:r>
              <a:rPr lang="sv-SE" sz="2800" dirty="0"/>
              <a:t>1 § Denna lag gäller sådana bidrag, ersättningar, pensioner och lån för personligt ändamål som enligt lag eller förordning beslutas av Migrationsverket, Försäkringskassan, Pensionsmyndigheten, Centrala studiestödsnämnden, Arbetsförmedlingen, en kommun eller en arbetslöshetskassa och betalas ut till en enskild person (ekonomisk förmån).</a:t>
            </a:r>
          </a:p>
          <a:p>
            <a:r>
              <a:rPr lang="sv-SE" sz="2800" dirty="0"/>
              <a:t>Denna lag gäller även sådana stöd, bidrag och ersättningar som enligt lag eller förordning beslutas av Försäkringskassan, Arbetsförmedlingen eller en kommun och avser en enskild person, men betalas ut till eller tillgodoräknas någon annan än den enskilde (ekonomiskt stöd*).</a:t>
            </a:r>
            <a:br>
              <a:rPr lang="sv-SE" sz="2800" dirty="0"/>
            </a:br>
            <a:r>
              <a:rPr lang="sv-SE" sz="2800" dirty="0"/>
              <a:t> </a:t>
            </a:r>
          </a:p>
          <a:p>
            <a:pPr marL="0" indent="0">
              <a:buNone/>
            </a:pPr>
            <a:r>
              <a:rPr lang="sv-SE" sz="1700" dirty="0"/>
              <a:t>* Ekonomiskt stöd som betalas ut exempelvis till en arbetsgivare eller ett bolag.</a:t>
            </a:r>
          </a:p>
        </p:txBody>
      </p:sp>
    </p:spTree>
    <p:extLst>
      <p:ext uri="{BB962C8B-B14F-4D97-AF65-F5344CB8AC3E}">
        <p14:creationId xmlns:p14="http://schemas.microsoft.com/office/powerpoint/2010/main" val="1954693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E72295-E27E-40CF-B028-BBE6B38AA778}"/>
              </a:ext>
            </a:extLst>
          </p:cNvPr>
          <p:cNvSpPr>
            <a:spLocks noGrp="1"/>
          </p:cNvSpPr>
          <p:nvPr>
            <p:ph type="title"/>
          </p:nvPr>
        </p:nvSpPr>
        <p:spPr/>
        <p:txBody>
          <a:bodyPr/>
          <a:lstStyle/>
          <a:p>
            <a:r>
              <a:rPr lang="sv-SE" dirty="0"/>
              <a:t>Lagen om underrättelseskyldighet (2008:206)</a:t>
            </a:r>
          </a:p>
        </p:txBody>
      </p:sp>
      <p:sp>
        <p:nvSpPr>
          <p:cNvPr id="3" name="Platshållare för innehåll 2">
            <a:extLst>
              <a:ext uri="{FF2B5EF4-FFF2-40B4-BE49-F238E27FC236}">
                <a16:creationId xmlns:a16="http://schemas.microsoft.com/office/drawing/2014/main" id="{AA9E3FB8-F01A-4154-B623-66B87FEC8031}"/>
              </a:ext>
            </a:extLst>
          </p:cNvPr>
          <p:cNvSpPr>
            <a:spLocks noGrp="1"/>
          </p:cNvSpPr>
          <p:nvPr>
            <p:ph idx="1"/>
          </p:nvPr>
        </p:nvSpPr>
        <p:spPr/>
        <p:txBody>
          <a:bodyPr/>
          <a:lstStyle/>
          <a:p>
            <a:r>
              <a:rPr lang="sv-SE" sz="2800" dirty="0"/>
              <a:t>3 § Om det finns anledning att anta att en ekonomisk förmån eller ett ekonomiskt stöd har beslutats, betalats ut eller tillgodoräknats felaktigt eller med ett för högt belopp, ska underrättelse om detta lämnas till den myndighet eller organisation som har fattat beslutet. Har förmån eller stöd beslutats efter överklagande ska underrättelse i stället lämnas till den myndighet eller organisation som följer av 1 §.</a:t>
            </a:r>
          </a:p>
          <a:p>
            <a:r>
              <a:rPr lang="sv-SE" sz="2800" dirty="0"/>
              <a:t> Underrättelseskyldigheten gäller inte om det finns särskilda skäl. </a:t>
            </a:r>
          </a:p>
          <a:p>
            <a:endParaRPr lang="sv-SE" dirty="0"/>
          </a:p>
        </p:txBody>
      </p:sp>
      <p:pic>
        <p:nvPicPr>
          <p:cNvPr id="4" name="Bildobjekt 3" descr="QBANK_eyJNZWRpYUlkIjoxNjczLCJVc2FnZUlkIjowLCJEYXRlIjoiMjAyMC0xMS0xNyJ9">
            <a:extLst>
              <a:ext uri="{FF2B5EF4-FFF2-40B4-BE49-F238E27FC236}">
                <a16:creationId xmlns:a16="http://schemas.microsoft.com/office/drawing/2014/main" id="{F7636720-9863-430F-A93B-0B3051AEC3B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5006363"/>
            <a:ext cx="1158266" cy="1158266"/>
          </a:xfrm>
          <a:prstGeom prst="rect">
            <a:avLst/>
          </a:prstGeom>
        </p:spPr>
      </p:pic>
      <p:sp>
        <p:nvSpPr>
          <p:cNvPr id="5" name="Rektangel 4">
            <a:extLst>
              <a:ext uri="{FF2B5EF4-FFF2-40B4-BE49-F238E27FC236}">
                <a16:creationId xmlns:a16="http://schemas.microsoft.com/office/drawing/2014/main" id="{684CA04C-FACE-4E77-9D8E-EDFCE30E5F3B}"/>
              </a:ext>
            </a:extLst>
          </p:cNvPr>
          <p:cNvSpPr/>
          <p:nvPr/>
        </p:nvSpPr>
        <p:spPr>
          <a:xfrm>
            <a:off x="2133721" y="5148966"/>
            <a:ext cx="6841856" cy="1015663"/>
          </a:xfrm>
          <a:prstGeom prst="rect">
            <a:avLst/>
          </a:prstGeom>
        </p:spPr>
        <p:txBody>
          <a:bodyPr wrap="square">
            <a:spAutoFit/>
          </a:bodyPr>
          <a:lstStyle/>
          <a:p>
            <a:pPr marL="317554" indent="-317554">
              <a:buFont typeface="Arial" panose="020B0604020202020204" pitchFamily="34" charset="0"/>
              <a:buChar char="•"/>
            </a:pPr>
            <a:r>
              <a:rPr lang="sv-SE" sz="2000" dirty="0"/>
              <a:t>Skyldighet att lämna underrättelse</a:t>
            </a:r>
          </a:p>
          <a:p>
            <a:pPr marL="317554" indent="-317554">
              <a:buFont typeface="Arial" panose="020B0604020202020204" pitchFamily="34" charset="0"/>
              <a:buChar char="•"/>
            </a:pPr>
            <a:r>
              <a:rPr lang="sv-SE" sz="2000" dirty="0"/>
              <a:t>Anledning att anta, vilket betyder låg misstankegrad</a:t>
            </a:r>
          </a:p>
          <a:p>
            <a:pPr marL="317554" indent="-317554">
              <a:buFont typeface="Arial" panose="020B0604020202020204" pitchFamily="34" charset="0"/>
              <a:buChar char="•"/>
            </a:pPr>
            <a:r>
              <a:rPr lang="sv-SE" sz="2000" dirty="0"/>
              <a:t>Gäller inte kommande utbetalningar</a:t>
            </a:r>
          </a:p>
        </p:txBody>
      </p:sp>
    </p:spTree>
    <p:extLst>
      <p:ext uri="{BB962C8B-B14F-4D97-AF65-F5344CB8AC3E}">
        <p14:creationId xmlns:p14="http://schemas.microsoft.com/office/powerpoint/2010/main" val="3509465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69705F-7804-4B7A-A8A9-638AFFC63DD6}"/>
              </a:ext>
            </a:extLst>
          </p:cNvPr>
          <p:cNvSpPr>
            <a:spLocks noGrp="1"/>
          </p:cNvSpPr>
          <p:nvPr>
            <p:ph type="title"/>
          </p:nvPr>
        </p:nvSpPr>
        <p:spPr/>
        <p:txBody>
          <a:bodyPr/>
          <a:lstStyle/>
          <a:p>
            <a:r>
              <a:rPr lang="sv-SE" dirty="0"/>
              <a:t>Lagen om underrättelseskyldighet (2008:206)</a:t>
            </a:r>
          </a:p>
        </p:txBody>
      </p:sp>
      <p:sp>
        <p:nvSpPr>
          <p:cNvPr id="3" name="Platshållare för innehåll 2">
            <a:extLst>
              <a:ext uri="{FF2B5EF4-FFF2-40B4-BE49-F238E27FC236}">
                <a16:creationId xmlns:a16="http://schemas.microsoft.com/office/drawing/2014/main" id="{BD1E17F9-D7D6-4A70-8A0C-5980BC26C887}"/>
              </a:ext>
            </a:extLst>
          </p:cNvPr>
          <p:cNvSpPr>
            <a:spLocks noGrp="1"/>
          </p:cNvSpPr>
          <p:nvPr>
            <p:ph idx="1"/>
          </p:nvPr>
        </p:nvSpPr>
        <p:spPr/>
        <p:txBody>
          <a:bodyPr/>
          <a:lstStyle/>
          <a:p>
            <a:r>
              <a:rPr lang="sv-SE" sz="2800" dirty="0"/>
              <a:t>4 § Av underrättelsen ska det framgå vilka omständigheter som ligger till grund för antagandet att en ekonomisk förmån eller ett ekonomiskt stöd har beslutats, betalats ut eller tillgodoräknats felaktigt eller med ett för högt belopp. </a:t>
            </a:r>
          </a:p>
          <a:p>
            <a:pPr marL="0" indent="0">
              <a:buNone/>
            </a:pPr>
            <a:endParaRPr lang="sv-SE" dirty="0"/>
          </a:p>
        </p:txBody>
      </p:sp>
      <p:pic>
        <p:nvPicPr>
          <p:cNvPr id="4" name="Bildobjekt 3" descr="QBANK_eyJNZWRpYUlkIjo3MTYsIlVzYWdlSWQiOjAsIkRhdGUiOiIyMDIwLTExLTE3In0=">
            <a:extLst>
              <a:ext uri="{FF2B5EF4-FFF2-40B4-BE49-F238E27FC236}">
                <a16:creationId xmlns:a16="http://schemas.microsoft.com/office/drawing/2014/main" id="{20F3D9CC-B407-4BA1-9ED9-B3A1708A43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567364"/>
            <a:ext cx="721068" cy="721068"/>
          </a:xfrm>
          <a:prstGeom prst="rect">
            <a:avLst/>
          </a:prstGeom>
        </p:spPr>
      </p:pic>
      <p:pic>
        <p:nvPicPr>
          <p:cNvPr id="5" name="Bildobjekt 4">
            <a:extLst>
              <a:ext uri="{FF2B5EF4-FFF2-40B4-BE49-F238E27FC236}">
                <a16:creationId xmlns:a16="http://schemas.microsoft.com/office/drawing/2014/main" id="{F6117BB3-1D5D-4191-B8F3-79B8D9A2EDB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4493335"/>
            <a:ext cx="721068" cy="721068"/>
          </a:xfrm>
          <a:prstGeom prst="rect">
            <a:avLst/>
          </a:prstGeom>
        </p:spPr>
      </p:pic>
      <p:pic>
        <p:nvPicPr>
          <p:cNvPr id="6" name="Bildobjekt 5" descr="QBANK_eyJNZWRpYUlkIjoxNjk1LCJVc2FnZUlkIjowLCJEYXRlIjoiMjAyMC0xMS0xNyJ9">
            <a:extLst>
              <a:ext uri="{FF2B5EF4-FFF2-40B4-BE49-F238E27FC236}">
                <a16:creationId xmlns:a16="http://schemas.microsoft.com/office/drawing/2014/main" id="{68EACB4B-C71E-4EDF-ABC3-3DCCF71830F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8200" y="5415877"/>
            <a:ext cx="721069" cy="721069"/>
          </a:xfrm>
          <a:prstGeom prst="rect">
            <a:avLst/>
          </a:prstGeom>
        </p:spPr>
      </p:pic>
      <p:sp>
        <p:nvSpPr>
          <p:cNvPr id="7" name="Rektangel 6">
            <a:extLst>
              <a:ext uri="{FF2B5EF4-FFF2-40B4-BE49-F238E27FC236}">
                <a16:creationId xmlns:a16="http://schemas.microsoft.com/office/drawing/2014/main" id="{3E3654AB-187C-4BB5-B5FF-6E2A01DAC9F2}"/>
              </a:ext>
            </a:extLst>
          </p:cNvPr>
          <p:cNvSpPr/>
          <p:nvPr/>
        </p:nvSpPr>
        <p:spPr>
          <a:xfrm>
            <a:off x="1793179" y="3702738"/>
            <a:ext cx="4547357" cy="584775"/>
          </a:xfrm>
          <a:prstGeom prst="rect">
            <a:avLst/>
          </a:prstGeom>
        </p:spPr>
        <p:txBody>
          <a:bodyPr wrap="square">
            <a:spAutoFit/>
          </a:bodyPr>
          <a:lstStyle/>
          <a:p>
            <a:pPr marL="317554" indent="-317554">
              <a:buFont typeface="Arial" panose="020B0604020202020204" pitchFamily="34" charset="0"/>
              <a:buChar char="•"/>
            </a:pPr>
            <a:r>
              <a:rPr lang="sv-SE" sz="1600" dirty="0"/>
              <a:t>Varför finns det en misstanke om att ersättning betalats ut felaktigt?</a:t>
            </a:r>
          </a:p>
        </p:txBody>
      </p:sp>
      <p:sp>
        <p:nvSpPr>
          <p:cNvPr id="8" name="Rektangel 7">
            <a:extLst>
              <a:ext uri="{FF2B5EF4-FFF2-40B4-BE49-F238E27FC236}">
                <a16:creationId xmlns:a16="http://schemas.microsoft.com/office/drawing/2014/main" id="{5361EAB9-28E5-413F-B975-21BB6CDAFDC7}"/>
              </a:ext>
            </a:extLst>
          </p:cNvPr>
          <p:cNvSpPr/>
          <p:nvPr/>
        </p:nvSpPr>
        <p:spPr>
          <a:xfrm>
            <a:off x="1793179" y="4449560"/>
            <a:ext cx="6474326" cy="907941"/>
          </a:xfrm>
          <a:prstGeom prst="rect">
            <a:avLst/>
          </a:prstGeom>
        </p:spPr>
        <p:txBody>
          <a:bodyPr wrap="square">
            <a:spAutoFit/>
          </a:bodyPr>
          <a:lstStyle/>
          <a:p>
            <a:pPr marL="317554" indent="-317554">
              <a:spcAft>
                <a:spcPts val="333"/>
              </a:spcAft>
              <a:buFont typeface="Arial" panose="020B0604020202020204" pitchFamily="34" charset="0"/>
              <a:buChar char="•"/>
            </a:pPr>
            <a:r>
              <a:rPr lang="sv-SE" sz="1600" dirty="0"/>
              <a:t>Omständigheter som gör att misstanken uppstår.</a:t>
            </a:r>
          </a:p>
          <a:p>
            <a:pPr marL="317554" indent="-317554">
              <a:spcAft>
                <a:spcPts val="333"/>
              </a:spcAft>
              <a:buFont typeface="Arial" panose="020B0604020202020204" pitchFamily="34" charset="0"/>
              <a:buChar char="•"/>
            </a:pPr>
            <a:r>
              <a:rPr lang="sv-SE" sz="1600" dirty="0"/>
              <a:t>Tidpunkt för när felaktig utbetalningen kan ha skett.</a:t>
            </a:r>
          </a:p>
          <a:p>
            <a:pPr marL="317554" indent="-317554">
              <a:spcAft>
                <a:spcPts val="333"/>
              </a:spcAft>
              <a:buFont typeface="Arial" panose="020B0604020202020204" pitchFamily="34" charset="0"/>
              <a:buChar char="•"/>
            </a:pPr>
            <a:r>
              <a:rPr lang="sv-SE" sz="1600" dirty="0"/>
              <a:t>Sammanhang (t ex. utredning/kontroll) när detta uppmärksammades.</a:t>
            </a:r>
          </a:p>
        </p:txBody>
      </p:sp>
      <p:sp>
        <p:nvSpPr>
          <p:cNvPr id="9" name="Rektangel 8">
            <a:extLst>
              <a:ext uri="{FF2B5EF4-FFF2-40B4-BE49-F238E27FC236}">
                <a16:creationId xmlns:a16="http://schemas.microsoft.com/office/drawing/2014/main" id="{18269F3E-AC5B-4110-81C9-85194536A8C5}"/>
              </a:ext>
            </a:extLst>
          </p:cNvPr>
          <p:cNvSpPr/>
          <p:nvPr/>
        </p:nvSpPr>
        <p:spPr>
          <a:xfrm>
            <a:off x="1861095" y="5591788"/>
            <a:ext cx="3096177" cy="338554"/>
          </a:xfrm>
          <a:prstGeom prst="rect">
            <a:avLst/>
          </a:prstGeom>
        </p:spPr>
        <p:txBody>
          <a:bodyPr wrap="square">
            <a:spAutoFit/>
          </a:bodyPr>
          <a:lstStyle/>
          <a:p>
            <a:pPr marL="317554" indent="-317554">
              <a:buFont typeface="Arial" panose="020B0604020202020204" pitchFamily="34" charset="0"/>
              <a:buChar char="•"/>
            </a:pPr>
            <a:r>
              <a:rPr lang="sv-SE" sz="1600" dirty="0"/>
              <a:t>Inga bilagor.</a:t>
            </a:r>
          </a:p>
        </p:txBody>
      </p:sp>
      <p:cxnSp>
        <p:nvCxnSpPr>
          <p:cNvPr id="10" name="Rak koppling 9">
            <a:extLst>
              <a:ext uri="{FF2B5EF4-FFF2-40B4-BE49-F238E27FC236}">
                <a16:creationId xmlns:a16="http://schemas.microsoft.com/office/drawing/2014/main" id="{F1EE941E-3A11-442D-A9AA-E154BF3BD052}"/>
              </a:ext>
            </a:extLst>
          </p:cNvPr>
          <p:cNvCxnSpPr>
            <a:cxnSpLocks/>
          </p:cNvCxnSpPr>
          <p:nvPr/>
        </p:nvCxnSpPr>
        <p:spPr>
          <a:xfrm>
            <a:off x="880545" y="5469789"/>
            <a:ext cx="657551" cy="586156"/>
          </a:xfrm>
          <a:prstGeom prst="line">
            <a:avLst/>
          </a:prstGeom>
          <a:ln w="76200" cap="sq">
            <a:solidFill>
              <a:srgbClr val="DA002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Rak koppling 10">
            <a:extLst>
              <a:ext uri="{FF2B5EF4-FFF2-40B4-BE49-F238E27FC236}">
                <a16:creationId xmlns:a16="http://schemas.microsoft.com/office/drawing/2014/main" id="{DE4C5493-8922-4B0A-9F77-444AD59541A3}"/>
              </a:ext>
            </a:extLst>
          </p:cNvPr>
          <p:cNvCxnSpPr>
            <a:cxnSpLocks/>
          </p:cNvCxnSpPr>
          <p:nvPr/>
        </p:nvCxnSpPr>
        <p:spPr>
          <a:xfrm flipV="1">
            <a:off x="880545" y="5469789"/>
            <a:ext cx="636378" cy="604649"/>
          </a:xfrm>
          <a:prstGeom prst="line">
            <a:avLst/>
          </a:prstGeom>
          <a:ln w="76200" cap="sq">
            <a:solidFill>
              <a:srgbClr val="DA002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3616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9EB2C41-C4AB-4391-8C8F-C4EC7A0B302C}"/>
              </a:ext>
            </a:extLst>
          </p:cNvPr>
          <p:cNvSpPr>
            <a:spLocks noGrp="1"/>
          </p:cNvSpPr>
          <p:nvPr>
            <p:ph type="title"/>
          </p:nvPr>
        </p:nvSpPr>
        <p:spPr/>
        <p:txBody>
          <a:bodyPr/>
          <a:lstStyle/>
          <a:p>
            <a:r>
              <a:rPr lang="sv-SE" dirty="0"/>
              <a:t>§ 1 - Mottagare av underrättelser</a:t>
            </a:r>
          </a:p>
        </p:txBody>
      </p:sp>
      <p:pic>
        <p:nvPicPr>
          <p:cNvPr id="4" name="Platshållare för innehåll 3">
            <a:extLst>
              <a:ext uri="{FF2B5EF4-FFF2-40B4-BE49-F238E27FC236}">
                <a16:creationId xmlns:a16="http://schemas.microsoft.com/office/drawing/2014/main" id="{71B0888A-89FA-4316-A812-66B848FF6E7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4994" y="2109914"/>
            <a:ext cx="3429176" cy="431822"/>
          </a:xfrm>
          <a:prstGeom prst="rect">
            <a:avLst/>
          </a:prstGeom>
        </p:spPr>
      </p:pic>
      <p:sp>
        <p:nvSpPr>
          <p:cNvPr id="11" name="Alternativ process 7">
            <a:extLst>
              <a:ext uri="{FF2B5EF4-FFF2-40B4-BE49-F238E27FC236}">
                <a16:creationId xmlns:a16="http://schemas.microsoft.com/office/drawing/2014/main" id="{283AF63B-DC38-4E3E-AFCE-AF5419FE6EC8}"/>
              </a:ext>
            </a:extLst>
          </p:cNvPr>
          <p:cNvSpPr/>
          <p:nvPr/>
        </p:nvSpPr>
        <p:spPr>
          <a:xfrm>
            <a:off x="6621909" y="1905205"/>
            <a:ext cx="2460183" cy="695422"/>
          </a:xfrm>
          <a:prstGeom prst="flowChartAlternateProcess">
            <a:avLst/>
          </a:prstGeom>
          <a:solidFill>
            <a:srgbClr val="DDDDDD"/>
          </a:solidFill>
          <a:ln w="19050" cap="flat" cmpd="sng" algn="ctr">
            <a:noFill/>
            <a:prstDash val="solid"/>
          </a:ln>
          <a:effectLst>
            <a:outerShdw blurRad="12700" dist="12700" dir="5400000" algn="t" rotWithShape="0">
              <a:prstClr val="black">
                <a:alpha val="40000"/>
              </a:prstClr>
            </a:outerShdw>
          </a:effectLst>
        </p:spPr>
        <p:txBody>
          <a:bodyPr rot="0" spcFirstLastPara="0" vertOverflow="overflow" horzOverflow="overflow" vert="horz" wrap="square" lIns="30002" tIns="60005" rIns="30002" bIns="60005"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ts val="500"/>
              </a:spcAft>
              <a:buClrTx/>
              <a:buSzTx/>
              <a:buFontTx/>
              <a:buNone/>
              <a:tabLst/>
              <a:defRPr/>
            </a:pPr>
            <a:r>
              <a:rPr kumimoji="0" lang="sv-SE" sz="2000" b="1" i="0" u="none" strike="noStrike" kern="0" cap="none" spc="0" normalizeH="0" baseline="0" noProof="0" dirty="0">
                <a:ln>
                  <a:noFill/>
                </a:ln>
                <a:solidFill>
                  <a:prstClr val="black">
                    <a:lumMod val="90000"/>
                    <a:lumOff val="10000"/>
                  </a:prstClr>
                </a:solidFill>
                <a:effectLst/>
                <a:uLnTx/>
                <a:uFillTx/>
                <a:latin typeface="Arial"/>
                <a:ea typeface="+mn-ea"/>
                <a:cs typeface="+mn-cs"/>
              </a:rPr>
              <a:t>Kommunerna</a:t>
            </a:r>
          </a:p>
        </p:txBody>
      </p:sp>
      <p:pic>
        <p:nvPicPr>
          <p:cNvPr id="12" name="Bild 11">
            <a:extLst>
              <a:ext uri="{FF2B5EF4-FFF2-40B4-BE49-F238E27FC236}">
                <a16:creationId xmlns:a16="http://schemas.microsoft.com/office/drawing/2014/main" id="{31CC7FAC-402F-4C0F-A0F5-59D039CD9B1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94317" y="4515600"/>
            <a:ext cx="2705100" cy="971550"/>
          </a:xfrm>
          <a:prstGeom prst="rect">
            <a:avLst/>
          </a:prstGeom>
        </p:spPr>
      </p:pic>
      <p:pic>
        <p:nvPicPr>
          <p:cNvPr id="13" name="Bild 12">
            <a:extLst>
              <a:ext uri="{FF2B5EF4-FFF2-40B4-BE49-F238E27FC236}">
                <a16:creationId xmlns:a16="http://schemas.microsoft.com/office/drawing/2014/main" id="{FB37109E-A046-4A6A-B7B3-95D9089C86E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098484" y="4425311"/>
            <a:ext cx="2460183" cy="1152128"/>
          </a:xfrm>
          <a:prstGeom prst="rect">
            <a:avLst/>
          </a:prstGeom>
        </p:spPr>
      </p:pic>
      <p:pic>
        <p:nvPicPr>
          <p:cNvPr id="14" name="Bildobjekt 13" descr="QBANK_eyJNZWRpYUlkIjoyODI5LCJVc2FnZUlkIjowLCJEYXRlIjoiMjAyMC0xMS0xNyJ9">
            <a:extLst>
              <a:ext uri="{FF2B5EF4-FFF2-40B4-BE49-F238E27FC236}">
                <a16:creationId xmlns:a16="http://schemas.microsoft.com/office/drawing/2014/main" id="{150E644A-F3DD-47D0-91EE-FA8EBE92946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69582" y="3144198"/>
            <a:ext cx="3689310" cy="520354"/>
          </a:xfrm>
          <a:prstGeom prst="rect">
            <a:avLst/>
          </a:prstGeom>
        </p:spPr>
      </p:pic>
      <p:pic>
        <p:nvPicPr>
          <p:cNvPr id="15" name="Bildobjekt 14">
            <a:extLst>
              <a:ext uri="{FF2B5EF4-FFF2-40B4-BE49-F238E27FC236}">
                <a16:creationId xmlns:a16="http://schemas.microsoft.com/office/drawing/2014/main" id="{E6DA582E-FB10-475B-BAE9-E371F6960CB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72774" y="3073247"/>
            <a:ext cx="1321543" cy="1321543"/>
          </a:xfrm>
          <a:prstGeom prst="rect">
            <a:avLst/>
          </a:prstGeom>
        </p:spPr>
      </p:pic>
      <p:pic>
        <p:nvPicPr>
          <p:cNvPr id="5" name="Bildobjekt 4">
            <a:extLst>
              <a:ext uri="{FF2B5EF4-FFF2-40B4-BE49-F238E27FC236}">
                <a16:creationId xmlns:a16="http://schemas.microsoft.com/office/drawing/2014/main" id="{1DA03934-0307-46BA-A493-C8E623E89903}"/>
              </a:ext>
            </a:extLst>
          </p:cNvPr>
          <p:cNvPicPr>
            <a:picLocks noChangeAspect="1"/>
          </p:cNvPicPr>
          <p:nvPr/>
        </p:nvPicPr>
        <p:blipFill>
          <a:blip r:embed="rId9"/>
          <a:stretch>
            <a:fillRect/>
          </a:stretch>
        </p:blipFill>
        <p:spPr>
          <a:xfrm>
            <a:off x="7968261" y="3165258"/>
            <a:ext cx="2191056" cy="695422"/>
          </a:xfrm>
          <a:prstGeom prst="rect">
            <a:avLst/>
          </a:prstGeom>
        </p:spPr>
      </p:pic>
    </p:spTree>
    <p:extLst>
      <p:ext uri="{BB962C8B-B14F-4D97-AF65-F5344CB8AC3E}">
        <p14:creationId xmlns:p14="http://schemas.microsoft.com/office/powerpoint/2010/main" val="591056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E9AFC1-BB19-4E42-975C-E052396B2F03}"/>
              </a:ext>
            </a:extLst>
          </p:cNvPr>
          <p:cNvSpPr>
            <a:spLocks noGrp="1"/>
          </p:cNvSpPr>
          <p:nvPr>
            <p:ph type="title"/>
          </p:nvPr>
        </p:nvSpPr>
        <p:spPr/>
        <p:txBody>
          <a:bodyPr/>
          <a:lstStyle/>
          <a:p>
            <a:r>
              <a:rPr lang="sv-SE" dirty="0"/>
              <a:t>§ 2 – Skyldighet att lämna underrättelser</a:t>
            </a:r>
          </a:p>
        </p:txBody>
      </p:sp>
      <p:pic>
        <p:nvPicPr>
          <p:cNvPr id="4" name="Platshållare för innehåll 3">
            <a:extLst>
              <a:ext uri="{FF2B5EF4-FFF2-40B4-BE49-F238E27FC236}">
                <a16:creationId xmlns:a16="http://schemas.microsoft.com/office/drawing/2014/main" id="{8646438B-0390-48F5-9BEF-80700501B3B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3596" y="2087694"/>
            <a:ext cx="3429176" cy="431822"/>
          </a:xfrm>
          <a:prstGeom prst="rect">
            <a:avLst/>
          </a:prstGeom>
        </p:spPr>
      </p:pic>
      <p:pic>
        <p:nvPicPr>
          <p:cNvPr id="5" name="Bildobjekt 4">
            <a:extLst>
              <a:ext uri="{FF2B5EF4-FFF2-40B4-BE49-F238E27FC236}">
                <a16:creationId xmlns:a16="http://schemas.microsoft.com/office/drawing/2014/main" id="{12A2F7FB-E3F6-49BF-AAD4-ABF4C9B57A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0301" y="1788409"/>
            <a:ext cx="3671168" cy="952228"/>
          </a:xfrm>
          <a:prstGeom prst="rect">
            <a:avLst/>
          </a:prstGeom>
        </p:spPr>
      </p:pic>
      <p:pic>
        <p:nvPicPr>
          <p:cNvPr id="7" name="Bildobjekt 6">
            <a:extLst>
              <a:ext uri="{FF2B5EF4-FFF2-40B4-BE49-F238E27FC236}">
                <a16:creationId xmlns:a16="http://schemas.microsoft.com/office/drawing/2014/main" id="{79AA5778-71B2-445F-A44D-5085B3516E4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6646" y="2916522"/>
            <a:ext cx="1218179" cy="1218179"/>
          </a:xfrm>
          <a:prstGeom prst="rect">
            <a:avLst/>
          </a:prstGeom>
        </p:spPr>
      </p:pic>
      <p:pic>
        <p:nvPicPr>
          <p:cNvPr id="8" name="Bildobjekt 7" descr="QBANK_eyJNZWRpYUlkIjoyODI5LCJVc2FnZUlkIjowLCJEYXRlIjoiMjAyMC0xMS0xNyJ9">
            <a:extLst>
              <a:ext uri="{FF2B5EF4-FFF2-40B4-BE49-F238E27FC236}">
                <a16:creationId xmlns:a16="http://schemas.microsoft.com/office/drawing/2014/main" id="{1C8BC233-DE49-4CBF-9EC5-7CF5EC4A2DA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52660" y="3312230"/>
            <a:ext cx="3283379" cy="463100"/>
          </a:xfrm>
          <a:prstGeom prst="rect">
            <a:avLst/>
          </a:prstGeom>
        </p:spPr>
      </p:pic>
      <p:sp>
        <p:nvSpPr>
          <p:cNvPr id="10" name="Alternativ process 7">
            <a:extLst>
              <a:ext uri="{FF2B5EF4-FFF2-40B4-BE49-F238E27FC236}">
                <a16:creationId xmlns:a16="http://schemas.microsoft.com/office/drawing/2014/main" id="{3234B06E-E547-4C69-A906-F3E83CDE76ED}"/>
              </a:ext>
            </a:extLst>
          </p:cNvPr>
          <p:cNvSpPr/>
          <p:nvPr/>
        </p:nvSpPr>
        <p:spPr>
          <a:xfrm>
            <a:off x="5774547" y="3113304"/>
            <a:ext cx="2539425" cy="824613"/>
          </a:xfrm>
          <a:prstGeom prst="flowChartAlternateProcess">
            <a:avLst/>
          </a:prstGeom>
          <a:solidFill>
            <a:schemeClr val="bg2">
              <a:lumMod val="90000"/>
            </a:schemeClr>
          </a:solidFill>
          <a:ln w="19050">
            <a:noFill/>
          </a:ln>
          <a:effectLst>
            <a:outerShdw blurRad="127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002" tIns="60005" rIns="30002" bIns="60005" numCol="1" spcCol="0" rtlCol="0" fromWordArt="0" anchor="ctr" anchorCtr="0" forceAA="0" compatLnSpc="1">
            <a:prstTxWarp prst="textNoShape">
              <a:avLst/>
            </a:prstTxWarp>
            <a:noAutofit/>
          </a:bodyPr>
          <a:lstStyle/>
          <a:p>
            <a:pPr algn="ctr">
              <a:spcAft>
                <a:spcPts val="500"/>
              </a:spcAft>
            </a:pPr>
            <a:r>
              <a:rPr lang="sv-SE" sz="2000" b="1" dirty="0">
                <a:solidFill>
                  <a:schemeClr val="tx1">
                    <a:lumMod val="90000"/>
                    <a:lumOff val="10000"/>
                  </a:schemeClr>
                </a:solidFill>
                <a:latin typeface="Arial" panose="020B0604020202020204" pitchFamily="34" charset="0"/>
                <a:cs typeface="Arial" panose="020B0604020202020204" pitchFamily="34" charset="0"/>
              </a:rPr>
              <a:t>Kommunerna</a:t>
            </a:r>
          </a:p>
        </p:txBody>
      </p:sp>
      <p:pic>
        <p:nvPicPr>
          <p:cNvPr id="11" name="Bild 10">
            <a:extLst>
              <a:ext uri="{FF2B5EF4-FFF2-40B4-BE49-F238E27FC236}">
                <a16:creationId xmlns:a16="http://schemas.microsoft.com/office/drawing/2014/main" id="{D5C4A6A9-6D94-474C-8127-35146C9A065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652481" y="3334230"/>
            <a:ext cx="2705100" cy="419100"/>
          </a:xfrm>
          <a:prstGeom prst="rect">
            <a:avLst/>
          </a:prstGeom>
        </p:spPr>
      </p:pic>
      <p:pic>
        <p:nvPicPr>
          <p:cNvPr id="12" name="Bild 11">
            <a:extLst>
              <a:ext uri="{FF2B5EF4-FFF2-40B4-BE49-F238E27FC236}">
                <a16:creationId xmlns:a16="http://schemas.microsoft.com/office/drawing/2014/main" id="{EEBEBD36-6B2B-4EFF-857B-53A23FC7979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10335" y="4717050"/>
            <a:ext cx="2510778" cy="901758"/>
          </a:xfrm>
          <a:prstGeom prst="rect">
            <a:avLst/>
          </a:prstGeom>
        </p:spPr>
      </p:pic>
      <p:pic>
        <p:nvPicPr>
          <p:cNvPr id="13" name="Bild 12">
            <a:extLst>
              <a:ext uri="{FF2B5EF4-FFF2-40B4-BE49-F238E27FC236}">
                <a16:creationId xmlns:a16="http://schemas.microsoft.com/office/drawing/2014/main" id="{300FCC57-275E-48C1-9076-3C0FB60A655D}"/>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3794349" y="4683251"/>
            <a:ext cx="2360662" cy="1105521"/>
          </a:xfrm>
          <a:prstGeom prst="rect">
            <a:avLst/>
          </a:prstGeom>
        </p:spPr>
      </p:pic>
      <p:pic>
        <p:nvPicPr>
          <p:cNvPr id="14" name="Bildobjekt 13">
            <a:extLst>
              <a:ext uri="{FF2B5EF4-FFF2-40B4-BE49-F238E27FC236}">
                <a16:creationId xmlns:a16="http://schemas.microsoft.com/office/drawing/2014/main" id="{05B3ABC8-2F64-4C3E-9AA8-7561FF0CFEE4}"/>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553025" y="4683251"/>
            <a:ext cx="1422439" cy="1289840"/>
          </a:xfrm>
          <a:prstGeom prst="rect">
            <a:avLst/>
          </a:prstGeom>
        </p:spPr>
      </p:pic>
      <p:sp>
        <p:nvSpPr>
          <p:cNvPr id="15" name="Oval 10">
            <a:extLst>
              <a:ext uri="{FF2B5EF4-FFF2-40B4-BE49-F238E27FC236}">
                <a16:creationId xmlns:a16="http://schemas.microsoft.com/office/drawing/2014/main" id="{157CE0B4-59FD-491F-9B38-C656D4E42803}"/>
              </a:ext>
            </a:extLst>
          </p:cNvPr>
          <p:cNvSpPr/>
          <p:nvPr/>
        </p:nvSpPr>
        <p:spPr>
          <a:xfrm>
            <a:off x="8798964" y="4752262"/>
            <a:ext cx="2289403" cy="1289840"/>
          </a:xfrm>
          <a:prstGeom prst="wedgeEllipseCallout">
            <a:avLst>
              <a:gd name="adj1" fmla="val -75461"/>
              <a:gd name="adj2" fmla="val -38926"/>
            </a:avLst>
          </a:prstGeom>
          <a:solidFill>
            <a:schemeClr val="tx1">
              <a:lumMod val="50000"/>
              <a:lumOff val="50000"/>
            </a:schemeClr>
          </a:solidFill>
          <a:ln w="19050">
            <a:noFill/>
          </a:ln>
          <a:effectLst>
            <a:outerShdw blurRad="127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002" tIns="60005" rIns="30002" bIns="60005" numCol="1" spcCol="0" rtlCol="0" fromWordArt="0" anchor="ctr" anchorCtr="0" forceAA="0" compatLnSpc="1">
            <a:prstTxWarp prst="textNoShape">
              <a:avLst/>
            </a:prstTxWarp>
            <a:noAutofit/>
          </a:bodyPr>
          <a:lstStyle/>
          <a:p>
            <a:pPr algn="ctr">
              <a:spcAft>
                <a:spcPts val="500"/>
              </a:spcAft>
            </a:pPr>
            <a:r>
              <a:rPr lang="sv-SE" sz="1400" dirty="0">
                <a:solidFill>
                  <a:schemeClr val="bg1"/>
                </a:solidFill>
              </a:rPr>
              <a:t>Gäller inte den brottsbekämpande verksamheten (SBE)</a:t>
            </a:r>
          </a:p>
        </p:txBody>
      </p:sp>
      <p:pic>
        <p:nvPicPr>
          <p:cNvPr id="6" name="Bildobjekt 5">
            <a:extLst>
              <a:ext uri="{FF2B5EF4-FFF2-40B4-BE49-F238E27FC236}">
                <a16:creationId xmlns:a16="http://schemas.microsoft.com/office/drawing/2014/main" id="{DDABF0B7-D0A1-4370-816F-B9825E0E0551}"/>
              </a:ext>
            </a:extLst>
          </p:cNvPr>
          <p:cNvPicPr>
            <a:picLocks noChangeAspect="1"/>
          </p:cNvPicPr>
          <p:nvPr/>
        </p:nvPicPr>
        <p:blipFill>
          <a:blip r:embed="rId13"/>
          <a:stretch>
            <a:fillRect/>
          </a:stretch>
        </p:blipFill>
        <p:spPr>
          <a:xfrm>
            <a:off x="8752043" y="1937756"/>
            <a:ext cx="2191056" cy="695422"/>
          </a:xfrm>
          <a:prstGeom prst="rect">
            <a:avLst/>
          </a:prstGeom>
        </p:spPr>
      </p:pic>
    </p:spTree>
    <p:extLst>
      <p:ext uri="{BB962C8B-B14F-4D97-AF65-F5344CB8AC3E}">
        <p14:creationId xmlns:p14="http://schemas.microsoft.com/office/powerpoint/2010/main" val="2852461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0E95C2-08CE-4E63-8705-ECDE629A54B0}"/>
              </a:ext>
            </a:extLst>
          </p:cNvPr>
          <p:cNvSpPr>
            <a:spLocks noGrp="1"/>
          </p:cNvSpPr>
          <p:nvPr>
            <p:ph type="title"/>
          </p:nvPr>
        </p:nvSpPr>
        <p:spPr>
          <a:xfrm>
            <a:off x="515352" y="269140"/>
            <a:ext cx="11161295" cy="1325563"/>
          </a:xfrm>
        </p:spPr>
        <p:txBody>
          <a:bodyPr/>
          <a:lstStyle/>
          <a:p>
            <a:r>
              <a:rPr lang="sv-SE" dirty="0"/>
              <a:t>Utbetalande myndigheter och exempel på förmåner</a:t>
            </a:r>
          </a:p>
        </p:txBody>
      </p:sp>
      <p:pic>
        <p:nvPicPr>
          <p:cNvPr id="4" name="Bildobjekt 3">
            <a:extLst>
              <a:ext uri="{FF2B5EF4-FFF2-40B4-BE49-F238E27FC236}">
                <a16:creationId xmlns:a16="http://schemas.microsoft.com/office/drawing/2014/main" id="{E2BDDF2F-2412-42F6-A354-6E3CD8E8B6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5581" y="1391472"/>
            <a:ext cx="3429176" cy="431822"/>
          </a:xfrm>
          <a:prstGeom prst="rect">
            <a:avLst/>
          </a:prstGeom>
        </p:spPr>
      </p:pic>
      <p:sp>
        <p:nvSpPr>
          <p:cNvPr id="5" name="textruta 4">
            <a:extLst>
              <a:ext uri="{FF2B5EF4-FFF2-40B4-BE49-F238E27FC236}">
                <a16:creationId xmlns:a16="http://schemas.microsoft.com/office/drawing/2014/main" id="{89E30492-43BC-4BB9-B393-86DDE116EF97}"/>
              </a:ext>
            </a:extLst>
          </p:cNvPr>
          <p:cNvSpPr txBox="1"/>
          <p:nvPr/>
        </p:nvSpPr>
        <p:spPr>
          <a:xfrm>
            <a:off x="455581" y="1929963"/>
            <a:ext cx="3548718" cy="2031325"/>
          </a:xfrm>
          <a:prstGeom prst="rect">
            <a:avLst/>
          </a:prstGeom>
          <a:noFill/>
        </p:spPr>
        <p:txBody>
          <a:bodyPr wrap="square" rtlCol="0">
            <a:spAutoFit/>
          </a:bodyPr>
          <a:lstStyle/>
          <a:p>
            <a:pPr marL="317554" indent="-317554">
              <a:buFont typeface="Courier New" panose="02070309020205020404" pitchFamily="49" charset="0"/>
              <a:buChar char="o"/>
            </a:pPr>
            <a:r>
              <a:rPr lang="sv-SE" dirty="0"/>
              <a:t>Lönestöd till arbetsgivare:</a:t>
            </a:r>
          </a:p>
          <a:p>
            <a:pPr marL="825640" lvl="1" indent="-317554">
              <a:buFont typeface="Courier New" panose="02070309020205020404" pitchFamily="49" charset="0"/>
              <a:buChar char="o"/>
            </a:pPr>
            <a:r>
              <a:rPr lang="sv-SE" dirty="0"/>
              <a:t>Introduktionsjobb</a:t>
            </a:r>
          </a:p>
          <a:p>
            <a:pPr marL="825640" lvl="1" indent="-317554">
              <a:buFont typeface="Courier New" panose="02070309020205020404" pitchFamily="49" charset="0"/>
              <a:buChar char="o"/>
            </a:pPr>
            <a:r>
              <a:rPr lang="sv-SE" dirty="0"/>
              <a:t>Lönebidrag</a:t>
            </a:r>
          </a:p>
          <a:p>
            <a:pPr marL="825640" lvl="1" indent="-317554">
              <a:buFont typeface="Courier New" panose="02070309020205020404" pitchFamily="49" charset="0"/>
              <a:buChar char="o"/>
            </a:pPr>
            <a:r>
              <a:rPr lang="sv-SE" dirty="0"/>
              <a:t>Nystartsjobb</a:t>
            </a:r>
          </a:p>
          <a:p>
            <a:pPr marL="368440" indent="-317554">
              <a:buFont typeface="Courier New" panose="02070309020205020404" pitchFamily="49" charset="0"/>
              <a:buChar char="o"/>
            </a:pPr>
            <a:endParaRPr lang="sv-SE" dirty="0"/>
          </a:p>
          <a:p>
            <a:pPr marL="368440" indent="-317554">
              <a:buFont typeface="Courier New" panose="02070309020205020404" pitchFamily="49" charset="0"/>
              <a:buChar char="o"/>
            </a:pPr>
            <a:r>
              <a:rPr lang="sv-SE" dirty="0"/>
              <a:t>Programresor</a:t>
            </a:r>
          </a:p>
          <a:p>
            <a:pPr marL="368440" indent="-317554">
              <a:buFont typeface="Courier New" panose="02070309020205020404" pitchFamily="49" charset="0"/>
              <a:buChar char="o"/>
            </a:pPr>
            <a:r>
              <a:rPr lang="sv-SE" dirty="0"/>
              <a:t>Resebidrag vid intervjuresor</a:t>
            </a:r>
          </a:p>
        </p:txBody>
      </p:sp>
      <p:pic>
        <p:nvPicPr>
          <p:cNvPr id="6" name="Bildobjekt 5">
            <a:extLst>
              <a:ext uri="{FF2B5EF4-FFF2-40B4-BE49-F238E27FC236}">
                <a16:creationId xmlns:a16="http://schemas.microsoft.com/office/drawing/2014/main" id="{6F521C31-5ADD-4660-BEC3-A1A7256AEA2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74456" y="1988436"/>
            <a:ext cx="1321543" cy="1321543"/>
          </a:xfrm>
          <a:prstGeom prst="rect">
            <a:avLst/>
          </a:prstGeom>
        </p:spPr>
      </p:pic>
      <p:sp>
        <p:nvSpPr>
          <p:cNvPr id="7" name="textruta 6">
            <a:extLst>
              <a:ext uri="{FF2B5EF4-FFF2-40B4-BE49-F238E27FC236}">
                <a16:creationId xmlns:a16="http://schemas.microsoft.com/office/drawing/2014/main" id="{765FEF7F-822B-4106-92F7-508A41F09C42}"/>
              </a:ext>
            </a:extLst>
          </p:cNvPr>
          <p:cNvSpPr txBox="1"/>
          <p:nvPr/>
        </p:nvSpPr>
        <p:spPr>
          <a:xfrm>
            <a:off x="4634083" y="3347394"/>
            <a:ext cx="2834103" cy="923330"/>
          </a:xfrm>
          <a:prstGeom prst="rect">
            <a:avLst/>
          </a:prstGeom>
          <a:noFill/>
        </p:spPr>
        <p:txBody>
          <a:bodyPr wrap="square" rtlCol="0">
            <a:spAutoFit/>
          </a:bodyPr>
          <a:lstStyle/>
          <a:p>
            <a:pPr marL="317554" indent="-317554">
              <a:buFont typeface="Courier New" panose="02070309020205020404" pitchFamily="49" charset="0"/>
              <a:buChar char="o"/>
            </a:pPr>
            <a:r>
              <a:rPr lang="sv-SE" dirty="0"/>
              <a:t>Hemutrustningslån</a:t>
            </a:r>
          </a:p>
          <a:p>
            <a:pPr marL="317554" indent="-317554">
              <a:buFont typeface="Courier New" panose="02070309020205020404" pitchFamily="49" charset="0"/>
              <a:buChar char="o"/>
            </a:pPr>
            <a:r>
              <a:rPr lang="sv-SE" dirty="0"/>
              <a:t>Körkortslån</a:t>
            </a:r>
          </a:p>
          <a:p>
            <a:pPr marL="317554" indent="-317554">
              <a:buFont typeface="Courier New" panose="02070309020205020404" pitchFamily="49" charset="0"/>
              <a:buChar char="o"/>
            </a:pPr>
            <a:r>
              <a:rPr lang="sv-SE" dirty="0"/>
              <a:t>Studiestöd</a:t>
            </a:r>
          </a:p>
        </p:txBody>
      </p:sp>
      <p:pic>
        <p:nvPicPr>
          <p:cNvPr id="8" name="Bildobjekt 7" descr="QBANK_eyJNZWRpYUlkIjoyODI5LCJVc2FnZUlkIjowLCJEYXRlIjoiMjAyMC0xMS0xNyJ9">
            <a:extLst>
              <a:ext uri="{FF2B5EF4-FFF2-40B4-BE49-F238E27FC236}">
                <a16:creationId xmlns:a16="http://schemas.microsoft.com/office/drawing/2014/main" id="{11AA06FD-BC22-4BA2-98C5-2945B81C409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20298" y="1366112"/>
            <a:ext cx="3240360" cy="457182"/>
          </a:xfrm>
          <a:prstGeom prst="rect">
            <a:avLst/>
          </a:prstGeom>
        </p:spPr>
      </p:pic>
      <p:sp>
        <p:nvSpPr>
          <p:cNvPr id="9" name="textruta 8">
            <a:extLst>
              <a:ext uri="{FF2B5EF4-FFF2-40B4-BE49-F238E27FC236}">
                <a16:creationId xmlns:a16="http://schemas.microsoft.com/office/drawing/2014/main" id="{53305DF8-FB7B-47CA-90F4-4984EB05EDD7}"/>
              </a:ext>
            </a:extLst>
          </p:cNvPr>
          <p:cNvSpPr txBox="1"/>
          <p:nvPr/>
        </p:nvSpPr>
        <p:spPr>
          <a:xfrm>
            <a:off x="7620298" y="1823294"/>
            <a:ext cx="3392472" cy="4247317"/>
          </a:xfrm>
          <a:prstGeom prst="rect">
            <a:avLst/>
          </a:prstGeom>
          <a:noFill/>
        </p:spPr>
        <p:txBody>
          <a:bodyPr wrap="square" rtlCol="0">
            <a:spAutoFit/>
          </a:bodyPr>
          <a:lstStyle/>
          <a:p>
            <a:pPr marL="317554" indent="-317554">
              <a:buFont typeface="Courier New" panose="02070309020205020404" pitchFamily="49" charset="0"/>
              <a:buChar char="o"/>
            </a:pPr>
            <a:r>
              <a:rPr lang="sv-SE" dirty="0"/>
              <a:t>Aktivitetsstöd</a:t>
            </a:r>
          </a:p>
          <a:p>
            <a:pPr marL="317554" indent="-317554">
              <a:buFont typeface="Courier New" panose="02070309020205020404" pitchFamily="49" charset="0"/>
              <a:buChar char="o"/>
            </a:pPr>
            <a:r>
              <a:rPr lang="sv-SE" dirty="0"/>
              <a:t>Assistansersättning (skattefritt)</a:t>
            </a:r>
          </a:p>
          <a:p>
            <a:pPr marL="317554" indent="-317554">
              <a:buFont typeface="Courier New" panose="02070309020205020404" pitchFamily="49" charset="0"/>
              <a:buChar char="o"/>
            </a:pPr>
            <a:r>
              <a:rPr lang="sv-SE" dirty="0"/>
              <a:t>Barnbidrag (skattefritt)</a:t>
            </a:r>
          </a:p>
          <a:p>
            <a:pPr marL="317554" indent="-317554">
              <a:buFont typeface="Courier New" panose="02070309020205020404" pitchFamily="49" charset="0"/>
              <a:buChar char="o"/>
            </a:pPr>
            <a:r>
              <a:rPr lang="sv-SE" dirty="0"/>
              <a:t>Bostadsbidrag (skattefritt)</a:t>
            </a:r>
          </a:p>
          <a:p>
            <a:pPr marL="317554" indent="-317554">
              <a:buFont typeface="Courier New" panose="02070309020205020404" pitchFamily="49" charset="0"/>
              <a:buChar char="o"/>
            </a:pPr>
            <a:r>
              <a:rPr lang="sv-SE" dirty="0"/>
              <a:t>Bostadstillägg (skattefritt)</a:t>
            </a:r>
          </a:p>
          <a:p>
            <a:pPr marL="317554" indent="-317554">
              <a:buFont typeface="Courier New" panose="02070309020205020404" pitchFamily="49" charset="0"/>
              <a:buChar char="o"/>
            </a:pPr>
            <a:r>
              <a:rPr lang="sv-SE" dirty="0"/>
              <a:t>Etableringsersättning</a:t>
            </a:r>
          </a:p>
          <a:p>
            <a:pPr marL="317554" indent="-317554">
              <a:buFont typeface="Courier New" panose="02070309020205020404" pitchFamily="49" charset="0"/>
              <a:buChar char="o"/>
            </a:pPr>
            <a:r>
              <a:rPr lang="sv-SE" dirty="0"/>
              <a:t>Föräldrapenning</a:t>
            </a:r>
          </a:p>
          <a:p>
            <a:pPr marL="317554" indent="-317554">
              <a:buFont typeface="Courier New" panose="02070309020205020404" pitchFamily="49" charset="0"/>
              <a:buChar char="o"/>
            </a:pPr>
            <a:r>
              <a:rPr lang="sv-SE" dirty="0"/>
              <a:t>Närståendepenning</a:t>
            </a:r>
          </a:p>
          <a:p>
            <a:pPr marL="317554" indent="-317554">
              <a:buFont typeface="Courier New" panose="02070309020205020404" pitchFamily="49" charset="0"/>
              <a:buChar char="o"/>
            </a:pPr>
            <a:r>
              <a:rPr lang="sv-SE" dirty="0"/>
              <a:t>Rehabersättning</a:t>
            </a:r>
          </a:p>
          <a:p>
            <a:pPr marL="317554" indent="-317554">
              <a:buFont typeface="Courier New" panose="02070309020205020404" pitchFamily="49" charset="0"/>
              <a:buChar char="o"/>
            </a:pPr>
            <a:r>
              <a:rPr lang="sv-SE" dirty="0"/>
              <a:t>Sjukersättning</a:t>
            </a:r>
          </a:p>
          <a:p>
            <a:pPr marL="317554" indent="-317554">
              <a:buFont typeface="Courier New" panose="02070309020205020404" pitchFamily="49" charset="0"/>
              <a:buChar char="o"/>
            </a:pPr>
            <a:r>
              <a:rPr lang="sv-SE" dirty="0"/>
              <a:t>Sjukpenning</a:t>
            </a:r>
          </a:p>
          <a:p>
            <a:pPr marL="317554" indent="-317554">
              <a:buFont typeface="Courier New" panose="02070309020205020404" pitchFamily="49" charset="0"/>
              <a:buChar char="o"/>
            </a:pPr>
            <a:r>
              <a:rPr lang="sv-SE" dirty="0"/>
              <a:t>Tandvårdsstöd (skattefritt)</a:t>
            </a:r>
          </a:p>
          <a:p>
            <a:pPr marL="317554" indent="-317554">
              <a:buFont typeface="Courier New" panose="02070309020205020404" pitchFamily="49" charset="0"/>
              <a:buChar char="o"/>
            </a:pPr>
            <a:r>
              <a:rPr lang="sv-SE" dirty="0"/>
              <a:t>Tillfällig föräldrapenning</a:t>
            </a:r>
          </a:p>
          <a:p>
            <a:pPr marL="317554" indent="-317554">
              <a:buFont typeface="Courier New" panose="02070309020205020404" pitchFamily="49" charset="0"/>
              <a:buChar char="o"/>
            </a:pPr>
            <a:r>
              <a:rPr lang="sv-SE" dirty="0"/>
              <a:t>Underhållsstöd (skattefritt)</a:t>
            </a:r>
          </a:p>
          <a:p>
            <a:pPr marL="317554" indent="-317554">
              <a:buFont typeface="Courier New" panose="02070309020205020404" pitchFamily="49" charset="0"/>
              <a:buChar char="o"/>
            </a:pPr>
            <a:r>
              <a:rPr lang="sv-SE" dirty="0"/>
              <a:t>Utvecklingsersättning</a:t>
            </a:r>
          </a:p>
        </p:txBody>
      </p:sp>
      <p:sp>
        <p:nvSpPr>
          <p:cNvPr id="11" name="textruta 10">
            <a:extLst>
              <a:ext uri="{FF2B5EF4-FFF2-40B4-BE49-F238E27FC236}">
                <a16:creationId xmlns:a16="http://schemas.microsoft.com/office/drawing/2014/main" id="{2E5FB94B-9D5A-46F0-A0F7-EF28A3F0BF36}"/>
              </a:ext>
            </a:extLst>
          </p:cNvPr>
          <p:cNvSpPr txBox="1"/>
          <p:nvPr/>
        </p:nvSpPr>
        <p:spPr>
          <a:xfrm>
            <a:off x="1813243" y="5313760"/>
            <a:ext cx="3548718" cy="369332"/>
          </a:xfrm>
          <a:prstGeom prst="rect">
            <a:avLst/>
          </a:prstGeom>
          <a:noFill/>
        </p:spPr>
        <p:txBody>
          <a:bodyPr wrap="square" rtlCol="0">
            <a:spAutoFit/>
          </a:bodyPr>
          <a:lstStyle/>
          <a:p>
            <a:pPr marL="317554" indent="-317554">
              <a:buFont typeface="Courier New" panose="02070309020205020404" pitchFamily="49" charset="0"/>
              <a:buChar char="o"/>
            </a:pPr>
            <a:r>
              <a:rPr lang="sv-SE" dirty="0"/>
              <a:t>Arbetslöshetsersättning</a:t>
            </a:r>
          </a:p>
        </p:txBody>
      </p:sp>
      <p:pic>
        <p:nvPicPr>
          <p:cNvPr id="12" name="Bildobjekt 11">
            <a:extLst>
              <a:ext uri="{FF2B5EF4-FFF2-40B4-BE49-F238E27FC236}">
                <a16:creationId xmlns:a16="http://schemas.microsoft.com/office/drawing/2014/main" id="{334B56C9-8569-4987-8127-6EF6CAAC80EB}"/>
              </a:ext>
            </a:extLst>
          </p:cNvPr>
          <p:cNvPicPr>
            <a:picLocks noChangeAspect="1"/>
          </p:cNvPicPr>
          <p:nvPr/>
        </p:nvPicPr>
        <p:blipFill>
          <a:blip r:embed="rId6"/>
          <a:stretch>
            <a:fillRect/>
          </a:stretch>
        </p:blipFill>
        <p:spPr>
          <a:xfrm>
            <a:off x="1813243" y="4618338"/>
            <a:ext cx="2191056" cy="695422"/>
          </a:xfrm>
          <a:prstGeom prst="rect">
            <a:avLst/>
          </a:prstGeom>
        </p:spPr>
      </p:pic>
    </p:spTree>
    <p:extLst>
      <p:ext uri="{BB962C8B-B14F-4D97-AF65-F5344CB8AC3E}">
        <p14:creationId xmlns:p14="http://schemas.microsoft.com/office/powerpoint/2010/main" val="887355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32AC95C-C030-44F5-9966-51A89263A018}"/>
              </a:ext>
            </a:extLst>
          </p:cNvPr>
          <p:cNvSpPr>
            <a:spLocks noGrp="1"/>
          </p:cNvSpPr>
          <p:nvPr>
            <p:ph type="title"/>
          </p:nvPr>
        </p:nvSpPr>
        <p:spPr/>
        <p:txBody>
          <a:bodyPr/>
          <a:lstStyle/>
          <a:p>
            <a:r>
              <a:rPr lang="sv-SE" dirty="0"/>
              <a:t>Utbetalande myndigheter och förmåner</a:t>
            </a:r>
          </a:p>
        </p:txBody>
      </p:sp>
      <p:pic>
        <p:nvPicPr>
          <p:cNvPr id="7" name="Platshållare för innehåll 6">
            <a:extLst>
              <a:ext uri="{FF2B5EF4-FFF2-40B4-BE49-F238E27FC236}">
                <a16:creationId xmlns:a16="http://schemas.microsoft.com/office/drawing/2014/main" id="{A80DA814-DE9F-4F02-BF0E-DAD949527611}"/>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4420818" y="2099637"/>
            <a:ext cx="2705100" cy="971550"/>
          </a:xfrm>
          <a:prstGeom prst="rect">
            <a:avLst/>
          </a:prstGeom>
        </p:spPr>
      </p:pic>
      <p:pic>
        <p:nvPicPr>
          <p:cNvPr id="8" name="Bild 7">
            <a:extLst>
              <a:ext uri="{FF2B5EF4-FFF2-40B4-BE49-F238E27FC236}">
                <a16:creationId xmlns:a16="http://schemas.microsoft.com/office/drawing/2014/main" id="{E112B3A1-9719-4FC0-B581-8985D6E5D7E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56429" y="2099637"/>
            <a:ext cx="2144638" cy="1004355"/>
          </a:xfrm>
          <a:prstGeom prst="rect">
            <a:avLst/>
          </a:prstGeom>
        </p:spPr>
      </p:pic>
      <p:sp>
        <p:nvSpPr>
          <p:cNvPr id="9" name="Alternativ process 7">
            <a:extLst>
              <a:ext uri="{FF2B5EF4-FFF2-40B4-BE49-F238E27FC236}">
                <a16:creationId xmlns:a16="http://schemas.microsoft.com/office/drawing/2014/main" id="{2FA0C28A-2299-4906-9E49-F0B6355C0DF5}"/>
              </a:ext>
            </a:extLst>
          </p:cNvPr>
          <p:cNvSpPr/>
          <p:nvPr/>
        </p:nvSpPr>
        <p:spPr>
          <a:xfrm>
            <a:off x="1013418" y="2358642"/>
            <a:ext cx="2276890" cy="614041"/>
          </a:xfrm>
          <a:prstGeom prst="flowChartAlternateProcess">
            <a:avLst/>
          </a:prstGeom>
          <a:solidFill>
            <a:schemeClr val="bg2">
              <a:lumMod val="90000"/>
            </a:schemeClr>
          </a:solidFill>
          <a:ln w="19050">
            <a:noFill/>
          </a:ln>
          <a:effectLst>
            <a:outerShdw blurRad="127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002" tIns="60005" rIns="30002" bIns="60005" numCol="1" spcCol="0" rtlCol="0" fromWordArt="0" anchor="ctr" anchorCtr="0" forceAA="0" compatLnSpc="1">
            <a:prstTxWarp prst="textNoShape">
              <a:avLst/>
            </a:prstTxWarp>
            <a:noAutofit/>
          </a:bodyPr>
          <a:lstStyle/>
          <a:p>
            <a:pPr algn="ctr">
              <a:spcAft>
                <a:spcPts val="500"/>
              </a:spcAft>
            </a:pPr>
            <a:r>
              <a:rPr lang="sv-SE" sz="2000" b="1" dirty="0">
                <a:solidFill>
                  <a:schemeClr val="tx1">
                    <a:lumMod val="90000"/>
                    <a:lumOff val="10000"/>
                  </a:schemeClr>
                </a:solidFill>
              </a:rPr>
              <a:t>Kommunerna</a:t>
            </a:r>
          </a:p>
        </p:txBody>
      </p:sp>
      <p:sp>
        <p:nvSpPr>
          <p:cNvPr id="10" name="textruta 9">
            <a:extLst>
              <a:ext uri="{FF2B5EF4-FFF2-40B4-BE49-F238E27FC236}">
                <a16:creationId xmlns:a16="http://schemas.microsoft.com/office/drawing/2014/main" id="{036A1E16-442A-422E-9249-2091D350A48E}"/>
              </a:ext>
            </a:extLst>
          </p:cNvPr>
          <p:cNvSpPr txBox="1"/>
          <p:nvPr/>
        </p:nvSpPr>
        <p:spPr>
          <a:xfrm>
            <a:off x="838200" y="3213390"/>
            <a:ext cx="3265600" cy="1477328"/>
          </a:xfrm>
          <a:prstGeom prst="rect">
            <a:avLst/>
          </a:prstGeom>
          <a:noFill/>
        </p:spPr>
        <p:txBody>
          <a:bodyPr wrap="square" rtlCol="0">
            <a:spAutoFit/>
          </a:bodyPr>
          <a:lstStyle/>
          <a:p>
            <a:pPr marL="342900" indent="-342900">
              <a:buFont typeface="Courier New" panose="02070309020205020404" pitchFamily="49" charset="0"/>
              <a:buChar char="o"/>
            </a:pPr>
            <a:r>
              <a:rPr lang="sv-SE" dirty="0"/>
              <a:t>Bostadsanpassningsbidrag</a:t>
            </a:r>
          </a:p>
          <a:p>
            <a:pPr marL="342900" indent="-342900">
              <a:buFont typeface="Courier New" panose="02070309020205020404" pitchFamily="49" charset="0"/>
              <a:buChar char="o"/>
            </a:pPr>
            <a:r>
              <a:rPr lang="sv-SE" dirty="0"/>
              <a:t>Ekonomiskt bistånd till livsföringen i övrigt</a:t>
            </a:r>
          </a:p>
          <a:p>
            <a:pPr marL="342900" indent="-342900">
              <a:buFont typeface="Courier New" panose="02070309020205020404" pitchFamily="49" charset="0"/>
              <a:buChar char="o"/>
            </a:pPr>
            <a:r>
              <a:rPr lang="sv-SE" dirty="0"/>
              <a:t>Ersättning personlig assistans</a:t>
            </a:r>
          </a:p>
          <a:p>
            <a:pPr marL="342900" indent="-342900">
              <a:buFont typeface="Courier New" panose="02070309020205020404" pitchFamily="49" charset="0"/>
              <a:buChar char="o"/>
            </a:pPr>
            <a:r>
              <a:rPr lang="sv-SE" dirty="0"/>
              <a:t>Försörjningsstöd</a:t>
            </a:r>
          </a:p>
        </p:txBody>
      </p:sp>
      <p:sp>
        <p:nvSpPr>
          <p:cNvPr id="11" name="textruta 10">
            <a:extLst>
              <a:ext uri="{FF2B5EF4-FFF2-40B4-BE49-F238E27FC236}">
                <a16:creationId xmlns:a16="http://schemas.microsoft.com/office/drawing/2014/main" id="{3C1EA3D9-B955-483F-9DB2-2628F615CE1F}"/>
              </a:ext>
            </a:extLst>
          </p:cNvPr>
          <p:cNvSpPr txBox="1"/>
          <p:nvPr/>
        </p:nvSpPr>
        <p:spPr>
          <a:xfrm>
            <a:off x="4382495" y="3213390"/>
            <a:ext cx="3427010" cy="923330"/>
          </a:xfrm>
          <a:prstGeom prst="rect">
            <a:avLst/>
          </a:prstGeom>
          <a:noFill/>
        </p:spPr>
        <p:txBody>
          <a:bodyPr wrap="square" rtlCol="0">
            <a:spAutoFit/>
          </a:bodyPr>
          <a:lstStyle/>
          <a:p>
            <a:pPr marL="342900" indent="-342900">
              <a:buFont typeface="Courier New" panose="02070309020205020404" pitchFamily="49" charset="0"/>
              <a:buChar char="o"/>
            </a:pPr>
            <a:r>
              <a:rPr lang="sv-SE" dirty="0"/>
              <a:t>Dagersättning till asylsökande</a:t>
            </a:r>
          </a:p>
          <a:p>
            <a:pPr marL="342900" indent="-342900">
              <a:buFont typeface="Courier New" panose="02070309020205020404" pitchFamily="49" charset="0"/>
              <a:buChar char="o"/>
            </a:pPr>
            <a:r>
              <a:rPr lang="sv-SE" dirty="0"/>
              <a:t>Särskilt bidrag</a:t>
            </a:r>
          </a:p>
          <a:p>
            <a:pPr marL="342900" indent="-342900">
              <a:buFont typeface="Courier New" panose="02070309020205020404" pitchFamily="49" charset="0"/>
              <a:buChar char="o"/>
            </a:pPr>
            <a:r>
              <a:rPr lang="sv-SE" dirty="0"/>
              <a:t>Återvandringsbidrag</a:t>
            </a:r>
          </a:p>
        </p:txBody>
      </p:sp>
      <p:sp>
        <p:nvSpPr>
          <p:cNvPr id="12" name="textruta 11">
            <a:extLst>
              <a:ext uri="{FF2B5EF4-FFF2-40B4-BE49-F238E27FC236}">
                <a16:creationId xmlns:a16="http://schemas.microsoft.com/office/drawing/2014/main" id="{2745C5C4-84F8-40AB-B168-6148F4ADF5EF}"/>
              </a:ext>
            </a:extLst>
          </p:cNvPr>
          <p:cNvSpPr txBox="1"/>
          <p:nvPr/>
        </p:nvSpPr>
        <p:spPr>
          <a:xfrm>
            <a:off x="8233680" y="3213390"/>
            <a:ext cx="3120120" cy="1200329"/>
          </a:xfrm>
          <a:prstGeom prst="rect">
            <a:avLst/>
          </a:prstGeom>
          <a:noFill/>
        </p:spPr>
        <p:txBody>
          <a:bodyPr wrap="square" rtlCol="0">
            <a:spAutoFit/>
          </a:bodyPr>
          <a:lstStyle/>
          <a:p>
            <a:pPr marL="342900" indent="-342900">
              <a:buFont typeface="Courier New" panose="02070309020205020404" pitchFamily="49" charset="0"/>
              <a:buChar char="o"/>
            </a:pPr>
            <a:r>
              <a:rPr lang="sv-SE" dirty="0"/>
              <a:t>Allmän pension</a:t>
            </a:r>
          </a:p>
          <a:p>
            <a:pPr marL="342900" indent="-342900">
              <a:buFont typeface="Courier New" panose="02070309020205020404" pitchFamily="49" charset="0"/>
              <a:buChar char="o"/>
            </a:pPr>
            <a:r>
              <a:rPr lang="sv-SE" dirty="0"/>
              <a:t>Bostadstillägg</a:t>
            </a:r>
          </a:p>
          <a:p>
            <a:pPr marL="342900" indent="-342900">
              <a:buFont typeface="Courier New" panose="02070309020205020404" pitchFamily="49" charset="0"/>
              <a:buChar char="o"/>
            </a:pPr>
            <a:r>
              <a:rPr lang="sv-SE" dirty="0"/>
              <a:t>Efterlevandepension</a:t>
            </a:r>
          </a:p>
          <a:p>
            <a:pPr marL="342900" indent="-342900">
              <a:buFont typeface="Courier New" panose="02070309020205020404" pitchFamily="49" charset="0"/>
              <a:buChar char="o"/>
            </a:pPr>
            <a:r>
              <a:rPr lang="sv-SE" dirty="0"/>
              <a:t>Äldreförsörjningsstöd</a:t>
            </a:r>
          </a:p>
        </p:txBody>
      </p:sp>
    </p:spTree>
    <p:extLst>
      <p:ext uri="{BB962C8B-B14F-4D97-AF65-F5344CB8AC3E}">
        <p14:creationId xmlns:p14="http://schemas.microsoft.com/office/powerpoint/2010/main" val="412053008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2007 - 20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UR.potx" id="{3C45E7E6-0E0E-43DF-B732-1F4EEF9B3E84}" vid="{C14E06ED-20B4-4265-B664-ADCECAEDFFDB}"/>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0914f41c-5f0f-43f5-864d-828814af7558" ContentTypeId="0x0101004C9F790C08E10B48B1B75E883AE1E9CA10" PreviousValue="false"/>
</file>

<file path=customXml/item3.xml><?xml version="1.0" encoding="utf-8"?>
<?mso-contentType ?>
<customXsn xmlns="http://schemas.microsoft.com/office/2006/metadata/customXsn">
  <xsnLocation/>
  <cached>True</cached>
  <openByDefault>True</openByDefault>
  <xsnScope/>
</customXsn>
</file>

<file path=customXml/item4.xml><?xml version="1.0" encoding="utf-8"?>
<ct:contentTypeSchema xmlns:ct="http://schemas.microsoft.com/office/2006/metadata/contentType" xmlns:ma="http://schemas.microsoft.com/office/2006/metadata/properties/metaAttributes" ct:_="" ma:_="" ma:contentTypeName="FK Dokument Nätverk CTH" ma:contentTypeID="0x0101004C9F790C08E10B48B1B75E883AE1E9CA10006F2D1BA5CDAC4340829D7DF2F46D3B63" ma:contentTypeVersion="1" ma:contentTypeDescription="" ma:contentTypeScope="" ma:versionID="d5f70f21de60bac5aca92ee2d0091d22">
  <xsd:schema xmlns:xsd="http://www.w3.org/2001/XMLSchema" xmlns:xs="http://www.w3.org/2001/XMLSchema" xmlns:p="http://schemas.microsoft.com/office/2006/metadata/properties" xmlns:ns2="55233822-c5b8-47ca-8766-c186923f7da0" targetNamespace="http://schemas.microsoft.com/office/2006/metadata/properties" ma:root="true" ma:fieldsID="7c21442ade169c9d6dfab03b5bbe5d43" ns2:_="">
    <xsd:import namespace="55233822-c5b8-47ca-8766-c186923f7da0"/>
    <xsd:element name="properties">
      <xsd:complexType>
        <xsd:sequence>
          <xsd:element name="documentManagement">
            <xsd:complexType>
              <xsd:all>
                <xsd:element ref="ns2:Versionsnummer" minOccurs="0"/>
                <xsd:element ref="ns2:TaxKeywordTaxHTField" minOccurs="0"/>
                <xsd:element ref="ns2:TaxCatchAll" minOccurs="0"/>
                <xsd:element ref="ns2: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233822-c5b8-47ca-8766-c186923f7da0" elementFormDefault="qualified">
    <xsd:import namespace="http://schemas.microsoft.com/office/2006/documentManagement/types"/>
    <xsd:import namespace="http://schemas.microsoft.com/office/infopath/2007/PartnerControls"/>
    <xsd:element name="Versionsnummer" ma:index="8" nillable="true" ma:displayName="Ver.nr" ma:description="Nuvarande versionsnummer på dokumentet i grupprummet." ma:internalName="Versionsnummer" ma:readOnly="false">
      <xsd:simpleType>
        <xsd:restriction base="dms:Text">
          <xsd:maxLength value="255"/>
        </xsd:restriction>
      </xsd:simpleType>
    </xsd:element>
    <xsd:element name="TaxKeywordTaxHTField" ma:index="9" nillable="true" ma:taxonomy="true" ma:internalName="TaxKeywordTaxHTField" ma:taxonomyFieldName="TaxKeyword" ma:displayName="Taggar" ma:readOnly="false" ma:fieldId="{23f27201-bee3-471e-b2e7-b64fd8b7ca38}" ma:taxonomyMulti="true" ma:sspId="0914f41c-5f0f-43f5-864d-828814af7558" ma:termSetId="00000000-0000-0000-0000-000000000000" ma:anchorId="00000000-0000-0000-0000-000000000000" ma:open="true" ma:isKeyword="true">
      <xsd:complexType>
        <xsd:sequence>
          <xsd:element ref="pc:Terms" minOccurs="0" maxOccurs="1"/>
        </xsd:sequence>
      </xsd:complexType>
    </xsd:element>
    <xsd:element name="TaxCatchAll" ma:index="10" nillable="true" ma:displayName="Taxonomy Catch All Column" ma:hidden="true" ma:list="{f8c05672-65b2-4eb3-9b30-598b92f7c5d4}" ma:internalName="TaxCatchAll" ma:showField="CatchAllData" ma:web="b1c21c61-4512-4386-a450-8cb9b7b32a38">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f8c05672-65b2-4eb3-9b30-598b92f7c5d4}" ma:internalName="TaxCatchAllLabel" ma:readOnly="true" ma:showField="CatchAllDataLabel" ma:web="b1c21c61-4512-4386-a450-8cb9b7b32a3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TaxCatchAll xmlns="55233822-c5b8-47ca-8766-c186923f7da0"/>
    <Versionsnummer xmlns="55233822-c5b8-47ca-8766-c186923f7da0" xsi:nil="true"/>
    <TaxKeywordTaxHTField xmlns="55233822-c5b8-47ca-8766-c186923f7da0">
      <Terms xmlns="http://schemas.microsoft.com/office/infopath/2007/PartnerControls"/>
    </TaxKeywordTaxHTField>
  </documentManagement>
</p:properties>
</file>

<file path=customXml/itemProps1.xml><?xml version="1.0" encoding="utf-8"?>
<ds:datastoreItem xmlns:ds="http://schemas.openxmlformats.org/officeDocument/2006/customXml" ds:itemID="{09BC4D0D-AA45-4C71-8656-4BF46B049ADA}">
  <ds:schemaRefs>
    <ds:schemaRef ds:uri="http://schemas.microsoft.com/sharepoint/v3/contenttype/forms"/>
  </ds:schemaRefs>
</ds:datastoreItem>
</file>

<file path=customXml/itemProps2.xml><?xml version="1.0" encoding="utf-8"?>
<ds:datastoreItem xmlns:ds="http://schemas.openxmlformats.org/officeDocument/2006/customXml" ds:itemID="{91256825-D0A7-4D6C-8FCC-22B8340B8C08}">
  <ds:schemaRefs>
    <ds:schemaRef ds:uri="Microsoft.SharePoint.Taxonomy.ContentTypeSync"/>
  </ds:schemaRefs>
</ds:datastoreItem>
</file>

<file path=customXml/itemProps3.xml><?xml version="1.0" encoding="utf-8"?>
<ds:datastoreItem xmlns:ds="http://schemas.openxmlformats.org/officeDocument/2006/customXml" ds:itemID="{07404184-F258-42D8-A4FE-065DD6ACB775}">
  <ds:schemaRefs>
    <ds:schemaRef ds:uri="http://schemas.microsoft.com/office/2006/metadata/customXsn"/>
  </ds:schemaRefs>
</ds:datastoreItem>
</file>

<file path=customXml/itemProps4.xml><?xml version="1.0" encoding="utf-8"?>
<ds:datastoreItem xmlns:ds="http://schemas.openxmlformats.org/officeDocument/2006/customXml" ds:itemID="{94B2E0B2-5F3B-42D5-9CA6-34B729D2DF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233822-c5b8-47ca-8766-c186923f7d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48457D7D-7489-4FA8-929F-9E92ADAE00AD}">
  <ds:schemaRefs>
    <ds:schemaRef ds:uri="http://schemas.microsoft.com/office/2006/metadata/properties"/>
    <ds:schemaRef ds:uri="http://schemas.microsoft.com/office/infopath/2007/PartnerControls"/>
    <ds:schemaRef ds:uri="http://www.w3.org/XML/1998/namespace"/>
    <ds:schemaRef ds:uri="http://schemas.microsoft.com/office/2006/documentManagement/types"/>
    <ds:schemaRef ds:uri="http://purl.org/dc/terms/"/>
    <ds:schemaRef ds:uri="http://purl.org/dc/elements/1.1/"/>
    <ds:schemaRef ds:uri="http://purl.org/dc/dcmitype/"/>
    <ds:schemaRef ds:uri="55233822-c5b8-47ca-8766-c186923f7da0"/>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MUR ppt-mall</Template>
  <TotalTime>439</TotalTime>
  <Words>601</Words>
  <Application>Microsoft Office PowerPoint</Application>
  <PresentationFormat>Bredbild</PresentationFormat>
  <Paragraphs>88</Paragraphs>
  <Slides>11</Slides>
  <Notes>2</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11</vt:i4>
      </vt:variant>
    </vt:vector>
  </HeadingPairs>
  <TitlesOfParts>
    <vt:vector size="16" baseType="lpstr">
      <vt:lpstr>Arial</vt:lpstr>
      <vt:lpstr>Calibri</vt:lpstr>
      <vt:lpstr>Courier New</vt:lpstr>
      <vt:lpstr>open sans</vt:lpstr>
      <vt:lpstr>Office-tema</vt:lpstr>
      <vt:lpstr>Underrättelser vid misstanke om felaktiga utbetalningar från välfärdssystemen</vt:lpstr>
      <vt:lpstr>Bakgrund</vt:lpstr>
      <vt:lpstr>Lagen om underrättelseskyldighet (2008:206)</vt:lpstr>
      <vt:lpstr>Lagen om underrättelseskyldighet (2008:206)</vt:lpstr>
      <vt:lpstr>Lagen om underrättelseskyldighet (2008:206)</vt:lpstr>
      <vt:lpstr>§ 1 - Mottagare av underrättelser</vt:lpstr>
      <vt:lpstr>§ 2 – Skyldighet att lämna underrättelser</vt:lpstr>
      <vt:lpstr>Utbetalande myndigheter och exempel på förmåner</vt:lpstr>
      <vt:lpstr>Utbetalande myndigheter och förmåner</vt:lpstr>
      <vt:lpstr>PowerPoint-presentation</vt:lpstr>
      <vt:lpstr>Det går att lämna underrättelser elektroniskt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Underrättelser vid misstanke om felaktig utbetalning från välfärdssystemen</dc:title>
  <dc:creator>De Verdier Helena (41238)</dc:creator>
  <cp:keywords/>
  <cp:lastModifiedBy>Ibjer Johanna (7142)</cp:lastModifiedBy>
  <cp:revision>16</cp:revision>
  <dcterms:created xsi:type="dcterms:W3CDTF">2024-11-18T13:57:26Z</dcterms:created>
  <dcterms:modified xsi:type="dcterms:W3CDTF">2025-06-26T14:24:38Z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0x0101004C9F790C08E10B48B1B75E883AE1E9CA10006F2D1BA5CDAC4340829D7DF2F46D3B63</vt:lpwstr>
  </property>
  <property fmtid="{D5CDD505-2E9C-101B-9397-08002B2CF9AE}" pid="3" name="TaxKeyword">
    <vt:lpwstr/>
  </property>
</Properties>
</file>