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6"/>
  </p:sldMasterIdLst>
  <p:notesMasterIdLst>
    <p:notesMasterId r:id="rId18"/>
  </p:notesMasterIdLst>
  <p:handoutMasterIdLst>
    <p:handoutMasterId r:id="rId19"/>
  </p:handoutMasterIdLst>
  <p:sldIdLst>
    <p:sldId id="366" r:id="rId7"/>
    <p:sldId id="259" r:id="rId8"/>
    <p:sldId id="355" r:id="rId9"/>
    <p:sldId id="357" r:id="rId10"/>
    <p:sldId id="359" r:id="rId11"/>
    <p:sldId id="354" r:id="rId12"/>
    <p:sldId id="352" r:id="rId13"/>
    <p:sldId id="358" r:id="rId14"/>
    <p:sldId id="361" r:id="rId15"/>
    <p:sldId id="364" r:id="rId16"/>
    <p:sldId id="367" r:id="rId17"/>
  </p:sldIdLst>
  <p:sldSz cx="12193588" cy="7621588"/>
  <p:notesSz cx="6797675" cy="9856788"/>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609676" algn="l" rtl="0" fontAlgn="base">
      <a:spcBef>
        <a:spcPct val="0"/>
      </a:spcBef>
      <a:spcAft>
        <a:spcPct val="0"/>
      </a:spcAft>
      <a:defRPr kern="1200">
        <a:solidFill>
          <a:schemeClr val="tx1"/>
        </a:solidFill>
        <a:latin typeface="Arial" charset="0"/>
        <a:ea typeface="+mn-ea"/>
        <a:cs typeface="Arial" charset="0"/>
      </a:defRPr>
    </a:lvl2pPr>
    <a:lvl3pPr marL="1219352" algn="l" rtl="0" fontAlgn="base">
      <a:spcBef>
        <a:spcPct val="0"/>
      </a:spcBef>
      <a:spcAft>
        <a:spcPct val="0"/>
      </a:spcAft>
      <a:defRPr kern="1200">
        <a:solidFill>
          <a:schemeClr val="tx1"/>
        </a:solidFill>
        <a:latin typeface="Arial" charset="0"/>
        <a:ea typeface="+mn-ea"/>
        <a:cs typeface="Arial" charset="0"/>
      </a:defRPr>
    </a:lvl3pPr>
    <a:lvl4pPr marL="1829029" algn="l" rtl="0" fontAlgn="base">
      <a:spcBef>
        <a:spcPct val="0"/>
      </a:spcBef>
      <a:spcAft>
        <a:spcPct val="0"/>
      </a:spcAft>
      <a:defRPr kern="1200">
        <a:solidFill>
          <a:schemeClr val="tx1"/>
        </a:solidFill>
        <a:latin typeface="Arial" charset="0"/>
        <a:ea typeface="+mn-ea"/>
        <a:cs typeface="Arial" charset="0"/>
      </a:defRPr>
    </a:lvl4pPr>
    <a:lvl5pPr marL="2438705" algn="l" rtl="0" fontAlgn="base">
      <a:spcBef>
        <a:spcPct val="0"/>
      </a:spcBef>
      <a:spcAft>
        <a:spcPct val="0"/>
      </a:spcAft>
      <a:defRPr kern="1200">
        <a:solidFill>
          <a:schemeClr val="tx1"/>
        </a:solidFill>
        <a:latin typeface="Arial" charset="0"/>
        <a:ea typeface="+mn-ea"/>
        <a:cs typeface="Arial" charset="0"/>
      </a:defRPr>
    </a:lvl5pPr>
    <a:lvl6pPr marL="3048381" algn="l" defTabSz="1219352" rtl="0" eaLnBrk="1" latinLnBrk="0" hangingPunct="1">
      <a:defRPr kern="1200">
        <a:solidFill>
          <a:schemeClr val="tx1"/>
        </a:solidFill>
        <a:latin typeface="Arial" charset="0"/>
        <a:ea typeface="+mn-ea"/>
        <a:cs typeface="Arial" charset="0"/>
      </a:defRPr>
    </a:lvl6pPr>
    <a:lvl7pPr marL="3658057" algn="l" defTabSz="1219352" rtl="0" eaLnBrk="1" latinLnBrk="0" hangingPunct="1">
      <a:defRPr kern="1200">
        <a:solidFill>
          <a:schemeClr val="tx1"/>
        </a:solidFill>
        <a:latin typeface="Arial" charset="0"/>
        <a:ea typeface="+mn-ea"/>
        <a:cs typeface="Arial" charset="0"/>
      </a:defRPr>
    </a:lvl7pPr>
    <a:lvl8pPr marL="4267733" algn="l" defTabSz="1219352" rtl="0" eaLnBrk="1" latinLnBrk="0" hangingPunct="1">
      <a:defRPr kern="1200">
        <a:solidFill>
          <a:schemeClr val="tx1"/>
        </a:solidFill>
        <a:latin typeface="Arial" charset="0"/>
        <a:ea typeface="+mn-ea"/>
        <a:cs typeface="Arial" charset="0"/>
      </a:defRPr>
    </a:lvl8pPr>
    <a:lvl9pPr marL="4877410" algn="l" defTabSz="1219352"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01"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05"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96191"/>
    <a:srgbClr val="006C31"/>
    <a:srgbClr val="DA002F"/>
    <a:srgbClr val="FEF4F0"/>
    <a:srgbClr val="B3CCAC"/>
    <a:srgbClr val="B0D0A6"/>
    <a:srgbClr val="FBE1E8"/>
    <a:srgbClr val="C6DAC0"/>
    <a:srgbClr val="E6C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8466" autoAdjust="0"/>
  </p:normalViewPr>
  <p:slideViewPr>
    <p:cSldViewPr>
      <p:cViewPr varScale="1">
        <p:scale>
          <a:sx n="88" d="100"/>
          <a:sy n="88" d="100"/>
        </p:scale>
        <p:origin x="1392" y="90"/>
      </p:cViewPr>
      <p:guideLst>
        <p:guide orient="horz" pos="2401"/>
        <p:guide pos="3841"/>
      </p:guideLst>
    </p:cSldViewPr>
  </p:slideViewPr>
  <p:notesTextViewPr>
    <p:cViewPr>
      <p:scale>
        <a:sx n="1" d="1"/>
        <a:sy n="1" d="1"/>
      </p:scale>
      <p:origin x="0" y="0"/>
    </p:cViewPr>
  </p:notesTextViewPr>
  <p:sorterViewPr>
    <p:cViewPr varScale="1">
      <p:scale>
        <a:sx n="100" d="100"/>
        <a:sy n="100" d="100"/>
      </p:scale>
      <p:origin x="0" y="1800"/>
    </p:cViewPr>
  </p:sorterViewPr>
  <p:notesViewPr>
    <p:cSldViewPr>
      <p:cViewPr varScale="1">
        <p:scale>
          <a:sx n="85" d="100"/>
          <a:sy n="85" d="100"/>
        </p:scale>
        <p:origin x="-3186" y="-90"/>
      </p:cViewPr>
      <p:guideLst>
        <p:guide orient="horz" pos="310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atin typeface="Arial" charset="0"/>
                <a:cs typeface="+mn-cs"/>
              </a:defRPr>
            </a:lvl1pPr>
          </a:lstStyle>
          <a:p>
            <a:pPr>
              <a:defRPr/>
            </a:pPr>
            <a:endParaRPr lang="sv-SE"/>
          </a:p>
        </p:txBody>
      </p:sp>
      <p:sp>
        <p:nvSpPr>
          <p:cNvPr id="3" name="Platshållare för datum 2"/>
          <p:cNvSpPr>
            <a:spLocks noGrp="1"/>
          </p:cNvSpPr>
          <p:nvPr>
            <p:ph type="dt" sz="quarter" idx="1"/>
          </p:nvPr>
        </p:nvSpPr>
        <p:spPr>
          <a:xfrm>
            <a:off x="3850443" y="0"/>
            <a:ext cx="2945659" cy="492839"/>
          </a:xfrm>
          <a:prstGeom prst="rect">
            <a:avLst/>
          </a:prstGeom>
        </p:spPr>
        <p:txBody>
          <a:bodyPr vert="horz" lIns="91440" tIns="45720" rIns="91440" bIns="45720" rtlCol="0"/>
          <a:lstStyle>
            <a:lvl1pPr algn="r">
              <a:defRPr sz="1200">
                <a:latin typeface="Arial" charset="0"/>
                <a:cs typeface="+mn-cs"/>
              </a:defRPr>
            </a:lvl1pPr>
          </a:lstStyle>
          <a:p>
            <a:pPr>
              <a:defRPr/>
            </a:pPr>
            <a:fld id="{8CC96780-9840-45C8-B3FF-D2CB0F162603}" type="datetimeFigureOut">
              <a:rPr lang="sv-SE"/>
              <a:pPr>
                <a:defRPr/>
              </a:pPr>
              <a:t>2024-02-13</a:t>
            </a:fld>
            <a:endParaRPr lang="sv-SE"/>
          </a:p>
        </p:txBody>
      </p:sp>
      <p:sp>
        <p:nvSpPr>
          <p:cNvPr id="4" name="Platshållare för sidfot 3"/>
          <p:cNvSpPr>
            <a:spLocks noGrp="1"/>
          </p:cNvSpPr>
          <p:nvPr>
            <p:ph type="ftr" sz="quarter" idx="2"/>
          </p:nvPr>
        </p:nvSpPr>
        <p:spPr>
          <a:xfrm>
            <a:off x="0" y="9362238"/>
            <a:ext cx="2945659" cy="492839"/>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sv-SE"/>
          </a:p>
        </p:txBody>
      </p:sp>
      <p:sp>
        <p:nvSpPr>
          <p:cNvPr id="5" name="Platshållare för bildnummer 4"/>
          <p:cNvSpPr>
            <a:spLocks noGrp="1"/>
          </p:cNvSpPr>
          <p:nvPr>
            <p:ph type="sldNum" sz="quarter" idx="3"/>
          </p:nvPr>
        </p:nvSpPr>
        <p:spPr>
          <a:xfrm>
            <a:off x="3850443" y="9362238"/>
            <a:ext cx="2945659" cy="492839"/>
          </a:xfrm>
          <a:prstGeom prst="rect">
            <a:avLst/>
          </a:prstGeom>
        </p:spPr>
        <p:txBody>
          <a:bodyPr vert="horz" lIns="91440" tIns="45720" rIns="91440" bIns="45720" rtlCol="0" anchor="b"/>
          <a:lstStyle>
            <a:lvl1pPr algn="r">
              <a:defRPr sz="1200">
                <a:latin typeface="Arial" charset="0"/>
                <a:cs typeface="+mn-cs"/>
              </a:defRPr>
            </a:lvl1pPr>
          </a:lstStyle>
          <a:p>
            <a:pPr>
              <a:defRPr/>
            </a:pPr>
            <a:fld id="{04C63394-F0ED-4F13-AD7C-755F7FC4D112}" type="slidenum">
              <a:rPr lang="sv-SE"/>
              <a:pPr>
                <a:defRPr/>
              </a:pPr>
              <a:t>‹#›</a:t>
            </a:fld>
            <a:endParaRPr lang="sv-SE"/>
          </a:p>
        </p:txBody>
      </p:sp>
    </p:spTree>
    <p:extLst>
      <p:ext uri="{BB962C8B-B14F-4D97-AF65-F5344CB8AC3E}">
        <p14:creationId xmlns:p14="http://schemas.microsoft.com/office/powerpoint/2010/main" val="4066485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5E8FDAF1-C826-4273-AFD9-16DD9780718F}" type="datetimeFigureOut">
              <a:rPr lang="sv-SE" smtClean="0"/>
              <a:t>2024-02-13</a:t>
            </a:fld>
            <a:endParaRPr lang="sv-SE"/>
          </a:p>
        </p:txBody>
      </p:sp>
      <p:sp>
        <p:nvSpPr>
          <p:cNvPr id="4" name="Platshållare för bildobjekt 3"/>
          <p:cNvSpPr>
            <a:spLocks noGrp="1" noRot="1" noChangeAspect="1"/>
          </p:cNvSpPr>
          <p:nvPr>
            <p:ph type="sldImg" idx="2"/>
          </p:nvPr>
        </p:nvSpPr>
        <p:spPr>
          <a:xfrm>
            <a:off x="442913" y="739775"/>
            <a:ext cx="5911850" cy="36957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0989E3C7-28AE-4353-AAA8-F0D47A823C63}" type="slidenum">
              <a:rPr lang="sv-SE" smtClean="0"/>
              <a:t>‹#›</a:t>
            </a:fld>
            <a:endParaRPr lang="sv-SE"/>
          </a:p>
        </p:txBody>
      </p:sp>
    </p:spTree>
    <p:extLst>
      <p:ext uri="{BB962C8B-B14F-4D97-AF65-F5344CB8AC3E}">
        <p14:creationId xmlns:p14="http://schemas.microsoft.com/office/powerpoint/2010/main" val="172843338"/>
      </p:ext>
    </p:extLst>
  </p:cSld>
  <p:clrMap bg1="lt1" tx1="dk1" bg2="lt2" tx2="dk2" accent1="accent1" accent2="accent2" accent3="accent3" accent4="accent4" accent5="accent5" accent6="accent6" hlink="hlink" folHlink="folHlink"/>
  <p:notesStyle>
    <a:lvl1pPr marL="0" algn="l" defTabSz="1219352" rtl="0" eaLnBrk="1" latinLnBrk="0" hangingPunct="1">
      <a:defRPr sz="1600" kern="1200">
        <a:solidFill>
          <a:schemeClr val="tx1"/>
        </a:solidFill>
        <a:latin typeface="+mn-lt"/>
        <a:ea typeface="+mn-ea"/>
        <a:cs typeface="+mn-cs"/>
      </a:defRPr>
    </a:lvl1pPr>
    <a:lvl2pPr marL="609676" algn="l" defTabSz="1219352" rtl="0" eaLnBrk="1" latinLnBrk="0" hangingPunct="1">
      <a:defRPr sz="1600" kern="1200">
        <a:solidFill>
          <a:schemeClr val="tx1"/>
        </a:solidFill>
        <a:latin typeface="+mn-lt"/>
        <a:ea typeface="+mn-ea"/>
        <a:cs typeface="+mn-cs"/>
      </a:defRPr>
    </a:lvl2pPr>
    <a:lvl3pPr marL="1219352" algn="l" defTabSz="1219352" rtl="0" eaLnBrk="1" latinLnBrk="0" hangingPunct="1">
      <a:defRPr sz="1600" kern="1200">
        <a:solidFill>
          <a:schemeClr val="tx1"/>
        </a:solidFill>
        <a:latin typeface="+mn-lt"/>
        <a:ea typeface="+mn-ea"/>
        <a:cs typeface="+mn-cs"/>
      </a:defRPr>
    </a:lvl3pPr>
    <a:lvl4pPr marL="1829029" algn="l" defTabSz="1219352" rtl="0" eaLnBrk="1" latinLnBrk="0" hangingPunct="1">
      <a:defRPr sz="1600" kern="1200">
        <a:solidFill>
          <a:schemeClr val="tx1"/>
        </a:solidFill>
        <a:latin typeface="+mn-lt"/>
        <a:ea typeface="+mn-ea"/>
        <a:cs typeface="+mn-cs"/>
      </a:defRPr>
    </a:lvl4pPr>
    <a:lvl5pPr marL="2438705" algn="l" defTabSz="1219352" rtl="0" eaLnBrk="1" latinLnBrk="0" hangingPunct="1">
      <a:defRPr sz="1600" kern="1200">
        <a:solidFill>
          <a:schemeClr val="tx1"/>
        </a:solidFill>
        <a:latin typeface="+mn-lt"/>
        <a:ea typeface="+mn-ea"/>
        <a:cs typeface="+mn-cs"/>
      </a:defRPr>
    </a:lvl5pPr>
    <a:lvl6pPr marL="3048381" algn="l" defTabSz="1219352" rtl="0" eaLnBrk="1" latinLnBrk="0" hangingPunct="1">
      <a:defRPr sz="1600" kern="1200">
        <a:solidFill>
          <a:schemeClr val="tx1"/>
        </a:solidFill>
        <a:latin typeface="+mn-lt"/>
        <a:ea typeface="+mn-ea"/>
        <a:cs typeface="+mn-cs"/>
      </a:defRPr>
    </a:lvl6pPr>
    <a:lvl7pPr marL="3658057" algn="l" defTabSz="1219352" rtl="0" eaLnBrk="1" latinLnBrk="0" hangingPunct="1">
      <a:defRPr sz="1600" kern="1200">
        <a:solidFill>
          <a:schemeClr val="tx1"/>
        </a:solidFill>
        <a:latin typeface="+mn-lt"/>
        <a:ea typeface="+mn-ea"/>
        <a:cs typeface="+mn-cs"/>
      </a:defRPr>
    </a:lvl7pPr>
    <a:lvl8pPr marL="4267733" algn="l" defTabSz="1219352" rtl="0" eaLnBrk="1" latinLnBrk="0" hangingPunct="1">
      <a:defRPr sz="1600" kern="1200">
        <a:solidFill>
          <a:schemeClr val="tx1"/>
        </a:solidFill>
        <a:latin typeface="+mn-lt"/>
        <a:ea typeface="+mn-ea"/>
        <a:cs typeface="+mn-cs"/>
      </a:defRPr>
    </a:lvl8pPr>
    <a:lvl9pPr marL="4877410" algn="l" defTabSz="1219352"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2005</a:t>
            </a:r>
            <a:r>
              <a:rPr lang="sv-SE" baseline="0" dirty="0"/>
              <a:t> års informationsutredning (SOU 2007:45) </a:t>
            </a:r>
          </a:p>
          <a:p>
            <a:r>
              <a:rPr lang="sv-SE" baseline="0" dirty="0"/>
              <a:t>Utredningen uppskattade att det årligen felaktigt utbetalades 18-20 miljarder kronor från välfärdssystemet i början av 2000-talet. </a:t>
            </a:r>
            <a:endParaRPr lang="sv-SE" b="1" baseline="0" dirty="0">
              <a:solidFill>
                <a:srgbClr val="FF0000"/>
              </a:solidFill>
            </a:endParaRPr>
          </a:p>
          <a:p>
            <a:endParaRPr lang="sv-SE" baseline="0" dirty="0"/>
          </a:p>
          <a:p>
            <a:r>
              <a:rPr lang="sv-SE" baseline="0" dirty="0"/>
              <a:t>För att minska dom felaktiga utbetalningarna kom lagen </a:t>
            </a:r>
            <a:r>
              <a:rPr lang="sv-SE" sz="1200" i="1" dirty="0"/>
              <a:t>om underrättelseskyldighet vid felaktigas utbetalningar från välfärdssystemen </a:t>
            </a:r>
            <a:r>
              <a:rPr lang="sv-SE" sz="1200" i="0" dirty="0"/>
              <a:t>till</a:t>
            </a:r>
            <a:r>
              <a:rPr lang="sv-SE" sz="1200" i="1" dirty="0"/>
              <a:t>.</a:t>
            </a:r>
            <a:r>
              <a:rPr lang="sv-SE" sz="1200" i="1" baseline="0" dirty="0"/>
              <a:t> </a:t>
            </a:r>
            <a:r>
              <a:rPr lang="sv-SE" sz="1200" i="0" baseline="0" dirty="0"/>
              <a:t>Lagen innebär en underrättelseskyldighet mellan myndigheter vid misstanke om felaktiga utbetalningar.  </a:t>
            </a:r>
            <a:endParaRPr lang="sv-SE" sz="1200" i="1" baseline="0" dirty="0"/>
          </a:p>
          <a:p>
            <a:endParaRPr lang="sv-SE" sz="1200" i="1" baseline="0" dirty="0"/>
          </a:p>
          <a:p>
            <a:r>
              <a:rPr lang="sv-SE" sz="1200" i="0" baseline="0" dirty="0"/>
              <a:t>Från och med 1 januari 2020 har lagens tillämpningsområde utökats. (SFS </a:t>
            </a:r>
            <a:r>
              <a:rPr lang="sv-SE" sz="1200" dirty="0"/>
              <a:t>2019:653) </a:t>
            </a:r>
            <a:endParaRPr lang="sv-SE" i="0" baseline="0" dirty="0"/>
          </a:p>
        </p:txBody>
      </p:sp>
      <p:sp>
        <p:nvSpPr>
          <p:cNvPr id="4" name="Platshållare för bildnummer 3"/>
          <p:cNvSpPr>
            <a:spLocks noGrp="1"/>
          </p:cNvSpPr>
          <p:nvPr>
            <p:ph type="sldNum" sz="quarter" idx="10"/>
          </p:nvPr>
        </p:nvSpPr>
        <p:spPr/>
        <p:txBody>
          <a:bodyPr/>
          <a:lstStyle/>
          <a:p>
            <a:fld id="{FE5C8991-D57F-4F57-99D8-D1041714389F}" type="slidenum">
              <a:rPr lang="sv-SE" smtClean="0"/>
              <a:t>2</a:t>
            </a:fld>
            <a:endParaRPr lang="sv-SE"/>
          </a:p>
        </p:txBody>
      </p:sp>
    </p:spTree>
    <p:extLst>
      <p:ext uri="{BB962C8B-B14F-4D97-AF65-F5344CB8AC3E}">
        <p14:creationId xmlns:p14="http://schemas.microsoft.com/office/powerpoint/2010/main" val="124062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1§ andra stycket:</a:t>
            </a:r>
          </a:p>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3</a:t>
            </a:fld>
            <a:endParaRPr lang="sv-SE"/>
          </a:p>
        </p:txBody>
      </p:sp>
    </p:spTree>
    <p:extLst>
      <p:ext uri="{BB962C8B-B14F-4D97-AF65-F5344CB8AC3E}">
        <p14:creationId xmlns:p14="http://schemas.microsoft.com/office/powerpoint/2010/main" val="2088137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4</a:t>
            </a:fld>
            <a:endParaRPr lang="sv-SE"/>
          </a:p>
        </p:txBody>
      </p:sp>
    </p:spTree>
    <p:extLst>
      <p:ext uri="{BB962C8B-B14F-4D97-AF65-F5344CB8AC3E}">
        <p14:creationId xmlns:p14="http://schemas.microsoft.com/office/powerpoint/2010/main" val="268623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5</a:t>
            </a:fld>
            <a:endParaRPr lang="sv-SE"/>
          </a:p>
        </p:txBody>
      </p:sp>
    </p:spTree>
    <p:extLst>
      <p:ext uri="{BB962C8B-B14F-4D97-AF65-F5344CB8AC3E}">
        <p14:creationId xmlns:p14="http://schemas.microsoft.com/office/powerpoint/2010/main" val="2417848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7</a:t>
            </a:fld>
            <a:endParaRPr lang="sv-SE"/>
          </a:p>
        </p:txBody>
      </p:sp>
    </p:spTree>
    <p:extLst>
      <p:ext uri="{BB962C8B-B14F-4D97-AF65-F5344CB8AC3E}">
        <p14:creationId xmlns:p14="http://schemas.microsoft.com/office/powerpoint/2010/main" val="200331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8</a:t>
            </a:fld>
            <a:endParaRPr lang="sv-SE"/>
          </a:p>
        </p:txBody>
      </p:sp>
    </p:spTree>
    <p:extLst>
      <p:ext uri="{BB962C8B-B14F-4D97-AF65-F5344CB8AC3E}">
        <p14:creationId xmlns:p14="http://schemas.microsoft.com/office/powerpoint/2010/main" val="2301693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5C8991-D57F-4F57-99D8-D1041714389F}" type="slidenum">
              <a:rPr lang="sv-SE" smtClean="0"/>
              <a:t>10</a:t>
            </a:fld>
            <a:endParaRPr lang="sv-SE"/>
          </a:p>
        </p:txBody>
      </p:sp>
    </p:spTree>
    <p:extLst>
      <p:ext uri="{BB962C8B-B14F-4D97-AF65-F5344CB8AC3E}">
        <p14:creationId xmlns:p14="http://schemas.microsoft.com/office/powerpoint/2010/main" val="3541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text 9" title="Liten rubrik startsida"/>
          <p:cNvSpPr>
            <a:spLocks noGrp="1"/>
          </p:cNvSpPr>
          <p:nvPr>
            <p:ph type="body" sz="quarter" idx="10" hasCustomPrompt="1"/>
          </p:nvPr>
        </p:nvSpPr>
        <p:spPr>
          <a:xfrm>
            <a:off x="2351892" y="1969274"/>
            <a:ext cx="7489807" cy="575853"/>
          </a:xfrm>
        </p:spPr>
        <p:txBody>
          <a:bodyPr/>
          <a:lstStyle>
            <a:lvl1pPr marL="0" indent="0" algn="ctr">
              <a:buNone/>
              <a:defRPr sz="2667" b="0" spc="0" baseline="0">
                <a:solidFill>
                  <a:schemeClr val="tx1">
                    <a:lumMod val="90000"/>
                    <a:lumOff val="10000"/>
                  </a:schemeClr>
                </a:solidFill>
              </a:defRPr>
            </a:lvl1pPr>
          </a:lstStyle>
          <a:p>
            <a:pPr lvl="0"/>
            <a:r>
              <a:rPr lang="sv-SE" dirty="0"/>
              <a:t>Liten rubrik</a:t>
            </a:r>
          </a:p>
        </p:txBody>
      </p:sp>
      <p:sp>
        <p:nvSpPr>
          <p:cNvPr id="2" name="Rubrik 1" title="Rubrik titelsida"/>
          <p:cNvSpPr>
            <a:spLocks noGrp="1"/>
          </p:cNvSpPr>
          <p:nvPr>
            <p:ph type="ctrTitle"/>
          </p:nvPr>
        </p:nvSpPr>
        <p:spPr>
          <a:xfrm>
            <a:off x="914519" y="2753277"/>
            <a:ext cx="10364550" cy="1633702"/>
          </a:xfrm>
        </p:spPr>
        <p:txBody>
          <a:bodyPr/>
          <a:lstStyle>
            <a:lvl1pPr algn="ctr">
              <a:defRPr sz="4801" baseline="0"/>
            </a:lvl1pPr>
          </a:lstStyle>
          <a:p>
            <a:r>
              <a:rPr lang="sv-SE"/>
              <a:t>Klicka här för att ändra mall för rubrikformat</a:t>
            </a:r>
            <a:endParaRPr lang="sv-SE" dirty="0"/>
          </a:p>
        </p:txBody>
      </p:sp>
      <p:sp>
        <p:nvSpPr>
          <p:cNvPr id="3" name="Underrubrik 2" title="Underrubrik titelsida"/>
          <p:cNvSpPr>
            <a:spLocks noGrp="1"/>
          </p:cNvSpPr>
          <p:nvPr>
            <p:ph type="subTitle" idx="1" hasCustomPrompt="1"/>
          </p:nvPr>
        </p:nvSpPr>
        <p:spPr>
          <a:xfrm>
            <a:off x="1829038" y="4675070"/>
            <a:ext cx="8535512" cy="1947739"/>
          </a:xfrm>
        </p:spPr>
        <p:txBody>
          <a:bodyPr/>
          <a:lstStyle>
            <a:lvl1pPr marL="0" indent="0" algn="ctr">
              <a:spcBef>
                <a:spcPts val="800"/>
              </a:spcBef>
              <a:buNone/>
              <a:defRPr sz="2134" spc="0" baseline="0">
                <a:solidFill>
                  <a:schemeClr val="tx1">
                    <a:lumMod val="75000"/>
                    <a:lumOff val="25000"/>
                  </a:schemeClr>
                </a:solidFill>
              </a:defRPr>
            </a:lvl1pPr>
            <a:lvl2pPr marL="609676" indent="0" algn="ctr">
              <a:buNone/>
              <a:defRPr/>
            </a:lvl2pPr>
            <a:lvl3pPr marL="1219352" indent="0" algn="ctr">
              <a:buNone/>
              <a:defRPr/>
            </a:lvl3pPr>
            <a:lvl4pPr marL="1829029" indent="0" algn="ctr">
              <a:buNone/>
              <a:defRPr/>
            </a:lvl4pPr>
            <a:lvl5pPr marL="2438705" indent="0" algn="ctr">
              <a:buNone/>
              <a:defRPr/>
            </a:lvl5pPr>
            <a:lvl6pPr marL="3048381" indent="0" algn="ctr">
              <a:buNone/>
              <a:defRPr/>
            </a:lvl6pPr>
            <a:lvl7pPr marL="3658057" indent="0" algn="ctr">
              <a:buNone/>
              <a:defRPr/>
            </a:lvl7pPr>
            <a:lvl8pPr marL="4267733" indent="0" algn="ctr">
              <a:buNone/>
              <a:defRPr/>
            </a:lvl8pPr>
            <a:lvl9pPr marL="4877410" indent="0" algn="ctr">
              <a:buNone/>
              <a:defRPr/>
            </a:lvl9pPr>
          </a:lstStyle>
          <a:p>
            <a:r>
              <a:rPr lang="sv-SE" dirty="0"/>
              <a:t>Underrubrik</a:t>
            </a:r>
          </a:p>
        </p:txBody>
      </p:sp>
      <p:cxnSp>
        <p:nvCxnSpPr>
          <p:cNvPr id="5" name="Rak 4">
            <a:extLst>
              <a:ext uri="{FF2B5EF4-FFF2-40B4-BE49-F238E27FC236}">
                <a16:creationId xmlns:a16="http://schemas.microsoft.com/office/drawing/2014/main" id="{9D80730E-9B74-8B42-84F2-18F6E03553E3}"/>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46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d och rubrik">
    <p:spTree>
      <p:nvGrpSpPr>
        <p:cNvPr id="1" name=""/>
        <p:cNvGrpSpPr/>
        <p:nvPr/>
      </p:nvGrpSpPr>
      <p:grpSpPr>
        <a:xfrm>
          <a:off x="0" y="0"/>
          <a:ext cx="0" cy="0"/>
          <a:chOff x="0" y="0"/>
          <a:chExt cx="0" cy="0"/>
        </a:xfrm>
      </p:grpSpPr>
      <p:sp>
        <p:nvSpPr>
          <p:cNvPr id="8" name="Platshållare för bild 7" title="Fotografi"/>
          <p:cNvSpPr>
            <a:spLocks noGrp="1"/>
          </p:cNvSpPr>
          <p:nvPr>
            <p:ph type="pic" sz="quarter" idx="12"/>
          </p:nvPr>
        </p:nvSpPr>
        <p:spPr>
          <a:xfrm>
            <a:off x="0" y="0"/>
            <a:ext cx="12193589" cy="7048799"/>
          </a:xfrm>
        </p:spPr>
        <p:txBody>
          <a:bodyPr/>
          <a:lstStyle>
            <a:lvl1pPr marL="0" marR="0" indent="0" algn="l" defTabSz="1219352" rtl="0" eaLnBrk="1" fontAlgn="base" latinLnBrk="0" hangingPunct="1">
              <a:lnSpc>
                <a:spcPct val="100000"/>
              </a:lnSpc>
              <a:spcBef>
                <a:spcPts val="1067"/>
              </a:spcBef>
              <a:spcAft>
                <a:spcPts val="400"/>
              </a:spcAft>
              <a:buClr>
                <a:srgbClr val="52A259"/>
              </a:buClr>
              <a:buSzPct val="120000"/>
              <a:buFontTx/>
              <a:buNone/>
              <a:tabLst/>
              <a:defRPr>
                <a:solidFill>
                  <a:schemeClr val="bg1"/>
                </a:solidFill>
              </a:defRPr>
            </a:lvl1pPr>
          </a:lstStyle>
          <a:p>
            <a:pPr marL="288036" marR="0" lvl="0" indent="-288036" algn="l" defTabSz="1219352" rtl="0" eaLnBrk="1" fontAlgn="base" latinLnBrk="0" hangingPunct="1">
              <a:lnSpc>
                <a:spcPct val="100000"/>
              </a:lnSpc>
              <a:spcBef>
                <a:spcPts val="1067"/>
              </a:spcBef>
              <a:spcAft>
                <a:spcPts val="400"/>
              </a:spcAft>
              <a:buClr>
                <a:srgbClr val="52A259"/>
              </a:buClr>
              <a:buSzPct val="120000"/>
              <a:buFontTx/>
              <a:buChar char="•"/>
              <a:tabLst/>
              <a:defRPr/>
            </a:pPr>
            <a:r>
              <a:rPr kumimoji="0" lang="sv-SE" sz="2667" b="0" i="0" u="none" strike="noStrike" kern="0" cap="none" spc="0" normalizeH="0" baseline="0" noProof="0">
                <a:ln>
                  <a:noFill/>
                </a:ln>
                <a:solidFill>
                  <a:srgbClr val="1E1E1E">
                    <a:lumMod val="90000"/>
                    <a:lumOff val="10000"/>
                  </a:srgbClr>
                </a:solidFill>
                <a:effectLst/>
                <a:uLnTx/>
                <a:uFillTx/>
                <a:latin typeface="+mn-lt"/>
                <a:ea typeface="+mn-ea"/>
                <a:cs typeface="+mn-cs"/>
              </a:rPr>
              <a:t>Klicka på ikonen för att lägga till en bild</a:t>
            </a:r>
            <a:endParaRPr kumimoji="0" lang="sv-SE" sz="2667" b="0" i="0" u="none" strike="noStrike" kern="0" cap="none" spc="0" normalizeH="0" baseline="0" noProof="0" dirty="0">
              <a:ln>
                <a:noFill/>
              </a:ln>
              <a:solidFill>
                <a:srgbClr val="1E1E1E">
                  <a:lumMod val="90000"/>
                  <a:lumOff val="10000"/>
                </a:srgbClr>
              </a:solidFill>
              <a:effectLst/>
              <a:uLnTx/>
              <a:uFillTx/>
              <a:latin typeface="+mn-lt"/>
              <a:ea typeface="+mn-ea"/>
              <a:cs typeface="+mn-cs"/>
            </a:endParaRPr>
          </a:p>
        </p:txBody>
      </p:sp>
      <p:sp>
        <p:nvSpPr>
          <p:cNvPr id="2" name="Rubrik 1" title="Rubrik"/>
          <p:cNvSpPr>
            <a:spLocks noGrp="1"/>
          </p:cNvSpPr>
          <p:nvPr>
            <p:ph type="ctrTitle" hasCustomPrompt="1"/>
          </p:nvPr>
        </p:nvSpPr>
        <p:spPr>
          <a:xfrm>
            <a:off x="-1071" y="5513454"/>
            <a:ext cx="12193588" cy="820031"/>
          </a:xfrm>
          <a:solidFill>
            <a:schemeClr val="bg2">
              <a:alpha val="83000"/>
            </a:schemeClr>
          </a:solidFill>
        </p:spPr>
        <p:txBody>
          <a:bodyPr tIns="108000" bIns="108000">
            <a:spAutoFit/>
          </a:bodyPr>
          <a:lstStyle>
            <a:lvl1pPr algn="ctr">
              <a:defRPr sz="4267" baseline="0">
                <a:solidFill>
                  <a:schemeClr val="tx1"/>
                </a:solidFill>
              </a:defRPr>
            </a:lvl1pPr>
          </a:lstStyle>
          <a:p>
            <a:r>
              <a:rPr lang="sv-SE" dirty="0"/>
              <a:t>Rubrik</a:t>
            </a:r>
          </a:p>
        </p:txBody>
      </p:sp>
      <p:cxnSp>
        <p:nvCxnSpPr>
          <p:cNvPr id="4" name="Rak 3">
            <a:extLst>
              <a:ext uri="{FF2B5EF4-FFF2-40B4-BE49-F238E27FC236}">
                <a16:creationId xmlns:a16="http://schemas.microsoft.com/office/drawing/2014/main" id="{8096C541-0BF2-3941-B1E2-088A7CF0CFAB}"/>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782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kärmsbild">
    <p:spTree>
      <p:nvGrpSpPr>
        <p:cNvPr id="1" name=""/>
        <p:cNvGrpSpPr/>
        <p:nvPr/>
      </p:nvGrpSpPr>
      <p:grpSpPr>
        <a:xfrm>
          <a:off x="0" y="0"/>
          <a:ext cx="0" cy="0"/>
          <a:chOff x="0" y="0"/>
          <a:chExt cx="0" cy="0"/>
        </a:xfrm>
      </p:grpSpPr>
      <p:sp>
        <p:nvSpPr>
          <p:cNvPr id="7" name="Platshållare för bild 6" title="Fotografi"/>
          <p:cNvSpPr>
            <a:spLocks noGrp="1"/>
          </p:cNvSpPr>
          <p:nvPr>
            <p:ph type="pic" sz="quarter" idx="12"/>
          </p:nvPr>
        </p:nvSpPr>
        <p:spPr>
          <a:xfrm>
            <a:off x="0" y="0"/>
            <a:ext cx="12193588" cy="7056321"/>
          </a:xfrm>
        </p:spPr>
        <p:txBody>
          <a:bodyPr bIns="432000" anchor="b"/>
          <a:lstStyle>
            <a:lvl1pPr marL="0" indent="0" algn="ctr">
              <a:buNone/>
              <a:defRPr/>
            </a:lvl1pPr>
          </a:lstStyle>
          <a:p>
            <a:r>
              <a:rPr lang="sv-SE"/>
              <a:t>Klicka på ikonen för att lägga till en bild</a:t>
            </a:r>
            <a:endParaRPr lang="sv-SE" dirty="0"/>
          </a:p>
        </p:txBody>
      </p:sp>
      <p:cxnSp>
        <p:nvCxnSpPr>
          <p:cNvPr id="3" name="Rak 2">
            <a:extLst>
              <a:ext uri="{FF2B5EF4-FFF2-40B4-BE49-F238E27FC236}">
                <a16:creationId xmlns:a16="http://schemas.microsoft.com/office/drawing/2014/main" id="{350E0BE8-47BC-054D-9A84-408379D4AFB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1719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1 bild">
    <p:spTree>
      <p:nvGrpSpPr>
        <p:cNvPr id="1" name=""/>
        <p:cNvGrpSpPr/>
        <p:nvPr/>
      </p:nvGrpSpPr>
      <p:grpSpPr>
        <a:xfrm>
          <a:off x="0" y="0"/>
          <a:ext cx="0" cy="0"/>
          <a:chOff x="0" y="0"/>
          <a:chExt cx="0" cy="0"/>
        </a:xfrm>
      </p:grpSpPr>
      <p:sp>
        <p:nvSpPr>
          <p:cNvPr id="3" name="Platshållare för innehåll 2" title="Bildmaterial"/>
          <p:cNvSpPr>
            <a:spLocks noGrp="1"/>
          </p:cNvSpPr>
          <p:nvPr>
            <p:ph sz="quarter" idx="15" hasCustomPrompt="1"/>
          </p:nvPr>
        </p:nvSpPr>
        <p:spPr>
          <a:xfrm>
            <a:off x="623888" y="1506538"/>
            <a:ext cx="10945812" cy="5377238"/>
          </a:xfrm>
        </p:spPr>
        <p:txBody>
          <a:bodyPr/>
          <a:lstStyle>
            <a:lvl1pPr>
              <a:defRPr/>
            </a:lvl1pPr>
          </a:lstStyle>
          <a:p>
            <a:pPr lvl="0"/>
            <a:r>
              <a:rPr lang="sv-SE" noProof="0" dirty="0"/>
              <a:t>Klicka på en ikon för att lägga till bildmaterial</a:t>
            </a:r>
          </a:p>
        </p:txBody>
      </p:sp>
      <p:cxnSp>
        <p:nvCxnSpPr>
          <p:cNvPr id="4" name="Rak 3">
            <a:extLst>
              <a:ext uri="{FF2B5EF4-FFF2-40B4-BE49-F238E27FC236}">
                <a16:creationId xmlns:a16="http://schemas.microsoft.com/office/drawing/2014/main" id="{B49C9A3A-CED5-F748-886F-1B275BF3D306}"/>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ubrik 1" title="Rubrik">
            <a:extLst>
              <a:ext uri="{FF2B5EF4-FFF2-40B4-BE49-F238E27FC236}">
                <a16:creationId xmlns:a16="http://schemas.microsoft.com/office/drawing/2014/main" id="{C2194841-4E5B-B64B-A71B-A510103F49DD}"/>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18456714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2 bilder">
    <p:spTree>
      <p:nvGrpSpPr>
        <p:cNvPr id="1" name=""/>
        <p:cNvGrpSpPr/>
        <p:nvPr/>
      </p:nvGrpSpPr>
      <p:grpSpPr>
        <a:xfrm>
          <a:off x="0" y="0"/>
          <a:ext cx="0" cy="0"/>
          <a:chOff x="0" y="0"/>
          <a:chExt cx="0" cy="0"/>
        </a:xfrm>
      </p:grpSpPr>
      <p:cxnSp>
        <p:nvCxnSpPr>
          <p:cNvPr id="5" name="Rak 4">
            <a:extLst>
              <a:ext uri="{FF2B5EF4-FFF2-40B4-BE49-F238E27FC236}">
                <a16:creationId xmlns:a16="http://schemas.microsoft.com/office/drawing/2014/main" id="{24BDC1BA-61DA-5F41-9FAA-9D1F4FA46F2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EE6F58-AF26-6E40-BB20-5752DD11CDB3}"/>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6" title="Text">
            <a:extLst>
              <a:ext uri="{FF2B5EF4-FFF2-40B4-BE49-F238E27FC236}">
                <a16:creationId xmlns:a16="http://schemas.microsoft.com/office/drawing/2014/main" id="{16401DE6-0A42-6D4F-83DE-CF580E1FEB61}"/>
              </a:ext>
            </a:extLst>
          </p:cNvPr>
          <p:cNvSpPr>
            <a:spLocks noGrp="1"/>
          </p:cNvSpPr>
          <p:nvPr>
            <p:ph type="body" sz="quarter" idx="13"/>
          </p:nvPr>
        </p:nvSpPr>
        <p:spPr>
          <a:xfrm>
            <a:off x="607937"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0" name="Platshållare för text 6" title="Text">
            <a:extLst>
              <a:ext uri="{FF2B5EF4-FFF2-40B4-BE49-F238E27FC236}">
                <a16:creationId xmlns:a16="http://schemas.microsoft.com/office/drawing/2014/main" id="{B30B6FB9-231C-C240-827C-20F1AEE666AB}"/>
              </a:ext>
            </a:extLst>
          </p:cNvPr>
          <p:cNvSpPr>
            <a:spLocks noGrp="1"/>
          </p:cNvSpPr>
          <p:nvPr>
            <p:ph type="body" sz="quarter" idx="14"/>
          </p:nvPr>
        </p:nvSpPr>
        <p:spPr>
          <a:xfrm>
            <a:off x="6152553" y="1506538"/>
            <a:ext cx="541684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1659328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3 bilder">
    <p:spTree>
      <p:nvGrpSpPr>
        <p:cNvPr id="1" name=""/>
        <p:cNvGrpSpPr/>
        <p:nvPr/>
      </p:nvGrpSpPr>
      <p:grpSpPr>
        <a:xfrm>
          <a:off x="0" y="0"/>
          <a:ext cx="0" cy="0"/>
          <a:chOff x="0" y="0"/>
          <a:chExt cx="0" cy="0"/>
        </a:xfrm>
      </p:grpSpPr>
      <p:sp>
        <p:nvSpPr>
          <p:cNvPr id="12" name="Platshållare för innehåll 11" title="Bildmaterial"/>
          <p:cNvSpPr>
            <a:spLocks noGrp="1"/>
          </p:cNvSpPr>
          <p:nvPr>
            <p:ph sz="quarter" idx="14" hasCustomPrompt="1"/>
          </p:nvPr>
        </p:nvSpPr>
        <p:spPr>
          <a:xfrm>
            <a:off x="623887" y="1506538"/>
            <a:ext cx="6971773" cy="5281207"/>
          </a:xfrm>
        </p:spPr>
        <p:txBody>
          <a:bodyPr/>
          <a:lstStyle/>
          <a:p>
            <a:pPr lvl="0"/>
            <a:r>
              <a:rPr lang="sv-SE" noProof="0" dirty="0"/>
              <a:t>Klicka på en ikon för att lägga till bildmaterial</a:t>
            </a:r>
          </a:p>
        </p:txBody>
      </p:sp>
      <p:sp>
        <p:nvSpPr>
          <p:cNvPr id="5" name="Platshållare för bild 3" title="Bildmaterial"/>
          <p:cNvSpPr>
            <a:spLocks noGrp="1"/>
          </p:cNvSpPr>
          <p:nvPr>
            <p:ph type="pic" sz="quarter" idx="11"/>
          </p:nvPr>
        </p:nvSpPr>
        <p:spPr>
          <a:xfrm>
            <a:off x="7710025" y="1506537"/>
            <a:ext cx="3859675" cy="2563555"/>
          </a:xfrm>
        </p:spPr>
        <p:txBody>
          <a:bodyPr/>
          <a:lstStyle/>
          <a:p>
            <a:pPr lvl="0"/>
            <a:r>
              <a:rPr lang="sv-SE" noProof="0"/>
              <a:t>Klicka på ikonen för att lägga till en bild</a:t>
            </a:r>
            <a:endParaRPr lang="sv-SE" noProof="0" dirty="0"/>
          </a:p>
        </p:txBody>
      </p:sp>
      <p:sp>
        <p:nvSpPr>
          <p:cNvPr id="9" name="Platshållare för bild 3" title="Bildmaterial"/>
          <p:cNvSpPr>
            <a:spLocks noGrp="1"/>
          </p:cNvSpPr>
          <p:nvPr>
            <p:ph type="pic" sz="quarter" idx="12"/>
          </p:nvPr>
        </p:nvSpPr>
        <p:spPr>
          <a:xfrm>
            <a:off x="7710025" y="4202705"/>
            <a:ext cx="3859675" cy="2585040"/>
          </a:xfrm>
        </p:spPr>
        <p:txBody>
          <a:bodyPr/>
          <a:lstStyle/>
          <a:p>
            <a:pPr lvl="0"/>
            <a:r>
              <a:rPr lang="sv-SE" noProof="0"/>
              <a:t>Klicka på ikonen för att lägga till en bild</a:t>
            </a:r>
            <a:endParaRPr lang="sv-SE" noProof="0" dirty="0"/>
          </a:p>
        </p:txBody>
      </p:sp>
      <p:cxnSp>
        <p:nvCxnSpPr>
          <p:cNvPr id="6" name="Rak 5">
            <a:extLst>
              <a:ext uri="{FF2B5EF4-FFF2-40B4-BE49-F238E27FC236}">
                <a16:creationId xmlns:a16="http://schemas.microsoft.com/office/drawing/2014/main" id="{C35DF01B-94AC-3B49-8464-A1F720385A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22560BC4-5C53-1440-A51F-837FA38DC28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2280196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4 bilder">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a:xfrm>
            <a:off x="607507" y="1506058"/>
            <a:ext cx="3663325" cy="5257064"/>
          </a:xfrm>
        </p:spPr>
        <p:txBody>
          <a:bodyPr/>
          <a:lstStyle/>
          <a:p>
            <a:pPr lvl="0"/>
            <a:r>
              <a:rPr lang="sv-SE" noProof="0"/>
              <a:t>Klicka på ikonen för att lägga till en bild</a:t>
            </a:r>
            <a:endParaRPr lang="sv-SE" noProof="0" dirty="0"/>
          </a:p>
        </p:txBody>
      </p:sp>
      <p:sp>
        <p:nvSpPr>
          <p:cNvPr id="5" name="Platshållare för bild 3"/>
          <p:cNvSpPr>
            <a:spLocks noGrp="1"/>
          </p:cNvSpPr>
          <p:nvPr>
            <p:ph type="pic" sz="quarter" idx="11"/>
          </p:nvPr>
        </p:nvSpPr>
        <p:spPr>
          <a:xfrm>
            <a:off x="4389873" y="1506059"/>
            <a:ext cx="3408444" cy="2287235"/>
          </a:xfrm>
        </p:spPr>
        <p:txBody>
          <a:bodyPr/>
          <a:lstStyle/>
          <a:p>
            <a:pPr lvl="0"/>
            <a:r>
              <a:rPr lang="sv-SE" noProof="0"/>
              <a:t>Klicka på ikonen för att lägga till en bild</a:t>
            </a:r>
            <a:endParaRPr lang="sv-SE" noProof="0" dirty="0"/>
          </a:p>
        </p:txBody>
      </p:sp>
      <p:sp>
        <p:nvSpPr>
          <p:cNvPr id="12" name="Platshållare för bild 3"/>
          <p:cNvSpPr>
            <a:spLocks noGrp="1"/>
          </p:cNvSpPr>
          <p:nvPr>
            <p:ph type="pic" sz="quarter" idx="14"/>
          </p:nvPr>
        </p:nvSpPr>
        <p:spPr>
          <a:xfrm>
            <a:off x="4389873" y="3923762"/>
            <a:ext cx="3408444" cy="2839360"/>
          </a:xfrm>
        </p:spPr>
        <p:txBody>
          <a:bodyPr/>
          <a:lstStyle/>
          <a:p>
            <a:pPr lvl="0"/>
            <a:r>
              <a:rPr lang="sv-SE" noProof="0"/>
              <a:t>Klicka på ikonen för att lägga till en bild</a:t>
            </a:r>
            <a:endParaRPr lang="sv-SE" noProof="0" dirty="0"/>
          </a:p>
        </p:txBody>
      </p:sp>
      <p:sp>
        <p:nvSpPr>
          <p:cNvPr id="13" name="Platshållare för bild 3"/>
          <p:cNvSpPr>
            <a:spLocks noGrp="1"/>
          </p:cNvSpPr>
          <p:nvPr>
            <p:ph type="pic" sz="quarter" idx="15"/>
          </p:nvPr>
        </p:nvSpPr>
        <p:spPr>
          <a:xfrm>
            <a:off x="7908863" y="1506058"/>
            <a:ext cx="3660838" cy="5257064"/>
          </a:xfrm>
        </p:spPr>
        <p:txBody>
          <a:bodyPr/>
          <a:lstStyle/>
          <a:p>
            <a:pPr lvl="0"/>
            <a:r>
              <a:rPr lang="sv-SE" noProof="0"/>
              <a:t>Klicka på ikonen för att lägga till en bild</a:t>
            </a:r>
            <a:endParaRPr lang="sv-SE" noProof="0" dirty="0"/>
          </a:p>
        </p:txBody>
      </p:sp>
      <p:cxnSp>
        <p:nvCxnSpPr>
          <p:cNvPr id="7" name="Rak 6">
            <a:extLst>
              <a:ext uri="{FF2B5EF4-FFF2-40B4-BE49-F238E27FC236}">
                <a16:creationId xmlns:a16="http://schemas.microsoft.com/office/drawing/2014/main" id="{D1595F28-83AF-8844-BDCC-9B46A439118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ubrik 1" title="Rubrik">
            <a:extLst>
              <a:ext uri="{FF2B5EF4-FFF2-40B4-BE49-F238E27FC236}">
                <a16:creationId xmlns:a16="http://schemas.microsoft.com/office/drawing/2014/main" id="{10DFC882-19AE-334C-B23B-E474E3958248}"/>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903743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grön avsnittsrubrik">
    <p:bg>
      <p:bgPr>
        <a:solidFill>
          <a:schemeClr val="accent6"/>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79788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grön avsnittsrubrik">
    <p:bg>
      <p:bgPr>
        <a:solidFill>
          <a:schemeClr val="accent1"/>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tx1"/>
                </a:solidFill>
              </a:defRPr>
            </a:lvl1pPr>
          </a:lstStyle>
          <a:p>
            <a:r>
              <a:rPr lang="sv-SE" dirty="0"/>
              <a:t>Rubrik</a:t>
            </a:r>
          </a:p>
        </p:txBody>
      </p:sp>
    </p:spTree>
    <p:extLst>
      <p:ext uri="{BB962C8B-B14F-4D97-AF65-F5344CB8AC3E}">
        <p14:creationId xmlns:p14="http://schemas.microsoft.com/office/powerpoint/2010/main" val="415565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rön avsnittsrubrik">
    <p:bg>
      <p:bgPr>
        <a:solidFill>
          <a:schemeClr val="tx2"/>
        </a:solidFill>
        <a:effectLst/>
      </p:bgPr>
    </p:bg>
    <p:spTree>
      <p:nvGrpSpPr>
        <p:cNvPr id="1" name=""/>
        <p:cNvGrpSpPr/>
        <p:nvPr/>
      </p:nvGrpSpPr>
      <p:grpSpPr>
        <a:xfrm>
          <a:off x="0" y="0"/>
          <a:ext cx="0" cy="0"/>
          <a:chOff x="0" y="0"/>
          <a:chExt cx="0" cy="0"/>
        </a:xfrm>
      </p:grpSpPr>
      <p:sp>
        <p:nvSpPr>
          <p:cNvPr id="3" name="Rubrik 1" title="Rubrik">
            <a:extLst>
              <a:ext uri="{FF2B5EF4-FFF2-40B4-BE49-F238E27FC236}">
                <a16:creationId xmlns:a16="http://schemas.microsoft.com/office/drawing/2014/main" id="{9D163174-A216-1E4D-BA65-C171E0670250}"/>
              </a:ext>
            </a:extLst>
          </p:cNvPr>
          <p:cNvSpPr>
            <a:spLocks noGrp="1"/>
          </p:cNvSpPr>
          <p:nvPr>
            <p:ph type="title" hasCustomPrompt="1"/>
          </p:nvPr>
        </p:nvSpPr>
        <p:spPr>
          <a:xfrm>
            <a:off x="431427" y="2874690"/>
            <a:ext cx="11281469" cy="1270265"/>
          </a:xfrm>
        </p:spPr>
        <p:txBody>
          <a:bodyPr/>
          <a:lstStyle>
            <a:lvl1pPr algn="ctr">
              <a:defRPr baseline="0">
                <a:solidFill>
                  <a:schemeClr val="bg1"/>
                </a:solidFill>
              </a:defRPr>
            </a:lvl1pPr>
          </a:lstStyle>
          <a:p>
            <a:r>
              <a:rPr lang="sv-SE" dirty="0"/>
              <a:t>Rubrik</a:t>
            </a:r>
          </a:p>
        </p:txBody>
      </p:sp>
    </p:spTree>
    <p:extLst>
      <p:ext uri="{BB962C8B-B14F-4D97-AF65-F5344CB8AC3E}">
        <p14:creationId xmlns:p14="http://schemas.microsoft.com/office/powerpoint/2010/main" val="3688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FDB03D-A6D7-4606-9BE4-CE04FBE4495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DBC6A3DC-AD5D-45E7-A458-75DD5D545517}"/>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2AD2FB97-0F6D-4CFC-9A04-6D63132E72BC}"/>
              </a:ext>
            </a:extLst>
          </p:cNvPr>
          <p:cNvSpPr>
            <a:spLocks noGrp="1"/>
          </p:cNvSpPr>
          <p:nvPr>
            <p:ph type="dt" sz="half" idx="10"/>
          </p:nvPr>
        </p:nvSpPr>
        <p:spPr/>
        <p:txBody>
          <a:bodyPr/>
          <a:lstStyle/>
          <a:p>
            <a:fld id="{C3CAB3A1-2D40-4BA9-A61B-AFD14D1D0A73}" type="datetimeFigureOut">
              <a:rPr lang="sv-SE" smtClean="0"/>
              <a:t>2024-02-13</a:t>
            </a:fld>
            <a:endParaRPr lang="sv-SE"/>
          </a:p>
        </p:txBody>
      </p:sp>
      <p:sp>
        <p:nvSpPr>
          <p:cNvPr id="5" name="Platshållare för sidfot 4">
            <a:extLst>
              <a:ext uri="{FF2B5EF4-FFF2-40B4-BE49-F238E27FC236}">
                <a16:creationId xmlns:a16="http://schemas.microsoft.com/office/drawing/2014/main" id="{969EF2DC-A044-4F97-B0CD-431ABA5352C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07E2176-57E5-4456-A5A4-651722E60A2E}"/>
              </a:ext>
            </a:extLst>
          </p:cNvPr>
          <p:cNvSpPr>
            <a:spLocks noGrp="1"/>
          </p:cNvSpPr>
          <p:nvPr>
            <p:ph type="sldNum" sz="quarter" idx="12"/>
          </p:nvPr>
        </p:nvSpPr>
        <p:spPr/>
        <p:txBody>
          <a:bodyPr/>
          <a:lstStyle/>
          <a:p>
            <a:fld id="{696A28D3-22CF-4FB0-80FD-EC473B325B38}" type="slidenum">
              <a:rPr lang="sv-SE" smtClean="0"/>
              <a:t>‹#›</a:t>
            </a:fld>
            <a:endParaRPr lang="sv-SE"/>
          </a:p>
        </p:txBody>
      </p:sp>
    </p:spTree>
    <p:extLst>
      <p:ext uri="{BB962C8B-B14F-4D97-AF65-F5344CB8AC3E}">
        <p14:creationId xmlns:p14="http://schemas.microsoft.com/office/powerpoint/2010/main" val="333992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7"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7" y="15065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547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2" name="Rubrik 1" title="Rubrik"/>
          <p:cNvSpPr>
            <a:spLocks noGrp="1"/>
          </p:cNvSpPr>
          <p:nvPr>
            <p:ph type="title" hasCustomPrompt="1"/>
          </p:nvPr>
        </p:nvSpPr>
        <p:spPr>
          <a:xfrm>
            <a:off x="607507" y="124063"/>
            <a:ext cx="10889888" cy="1270265"/>
          </a:xfrm>
        </p:spPr>
        <p:txBody>
          <a:bodyPr/>
          <a:lstStyle>
            <a:lvl1pPr>
              <a:defRPr baseline="0"/>
            </a:lvl1pPr>
          </a:lstStyle>
          <a:p>
            <a:r>
              <a:rPr lang="sv-SE" dirty="0"/>
              <a:t>Rubrik</a:t>
            </a:r>
          </a:p>
        </p:txBody>
      </p:sp>
      <p:sp>
        <p:nvSpPr>
          <p:cNvPr id="7" name="Platshållare för text 6" title="Text"/>
          <p:cNvSpPr>
            <a:spLocks noGrp="1"/>
          </p:cNvSpPr>
          <p:nvPr>
            <p:ph type="body" sz="quarter" idx="12"/>
          </p:nvPr>
        </p:nvSpPr>
        <p:spPr>
          <a:xfrm>
            <a:off x="607938" y="1506538"/>
            <a:ext cx="8641359" cy="5227140"/>
          </a:xfrm>
        </p:spPr>
        <p:txBody>
          <a:bodyPr/>
          <a:lstStyle>
            <a:lvl3pPr>
              <a:defRPr sz="1500"/>
            </a:lvl3pPr>
          </a:lstStyle>
          <a:p>
            <a:pPr lvl="0"/>
            <a:r>
              <a:rPr lang="sv-SE"/>
              <a:t>Klicka här för att ändra format på bakgrundstexten</a:t>
            </a:r>
          </a:p>
          <a:p>
            <a:pPr lvl="1"/>
            <a:r>
              <a:rPr lang="sv-SE"/>
              <a:t>Nivå två</a:t>
            </a:r>
          </a:p>
          <a:p>
            <a:pPr lvl="2"/>
            <a:r>
              <a:rPr lang="sv-SE"/>
              <a:t>Nivå tre</a:t>
            </a:r>
          </a:p>
        </p:txBody>
      </p:sp>
      <p:cxnSp>
        <p:nvCxnSpPr>
          <p:cNvPr id="4" name="Rak 3">
            <a:extLst>
              <a:ext uri="{FF2B5EF4-FFF2-40B4-BE49-F238E27FC236}">
                <a16:creationId xmlns:a16="http://schemas.microsoft.com/office/drawing/2014/main" id="{DB3A38F6-B6DC-D847-8C4B-612F817A8C7F}"/>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96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cxnSp>
        <p:nvCxnSpPr>
          <p:cNvPr id="6" name="Rak 5">
            <a:extLst>
              <a:ext uri="{FF2B5EF4-FFF2-40B4-BE49-F238E27FC236}">
                <a16:creationId xmlns:a16="http://schemas.microsoft.com/office/drawing/2014/main" id="{293F6F8B-6323-A145-A493-43DA47A99E4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DE0DE361-D559-CC40-AF24-0169782F41A2}"/>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6" title="Text">
            <a:extLst>
              <a:ext uri="{FF2B5EF4-FFF2-40B4-BE49-F238E27FC236}">
                <a16:creationId xmlns:a16="http://schemas.microsoft.com/office/drawing/2014/main" id="{8390DEE6-F18F-514C-8348-25DC82432D8C}"/>
              </a:ext>
            </a:extLst>
          </p:cNvPr>
          <p:cNvSpPr>
            <a:spLocks noGrp="1"/>
          </p:cNvSpPr>
          <p:nvPr>
            <p:ph type="body" sz="quarter" idx="12"/>
          </p:nvPr>
        </p:nvSpPr>
        <p:spPr>
          <a:xfrm>
            <a:off x="607937" y="2154238"/>
            <a:ext cx="864135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
        <p:nvSpPr>
          <p:cNvPr id="12" name="Platshållare för text 12">
            <a:extLst>
              <a:ext uri="{FF2B5EF4-FFF2-40B4-BE49-F238E27FC236}">
                <a16:creationId xmlns:a16="http://schemas.microsoft.com/office/drawing/2014/main" id="{841B0CD3-E4C9-2842-A82C-12536631AC86}"/>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3868679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amp; underrubrik">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ubrik 1" title="Rubrik">
            <a:extLst>
              <a:ext uri="{FF2B5EF4-FFF2-40B4-BE49-F238E27FC236}">
                <a16:creationId xmlns:a16="http://schemas.microsoft.com/office/drawing/2014/main" id="{6EDC7DCB-3E51-4F4A-8FDC-283B790A6314}"/>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9" name="Platshållare för text 12">
            <a:extLst>
              <a:ext uri="{FF2B5EF4-FFF2-40B4-BE49-F238E27FC236}">
                <a16:creationId xmlns:a16="http://schemas.microsoft.com/office/drawing/2014/main" id="{683CAA3C-A172-1746-9CEF-822656725F29}"/>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4222280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cxnSp>
        <p:nvCxnSpPr>
          <p:cNvPr id="3" name="Rak 2">
            <a:extLst>
              <a:ext uri="{FF2B5EF4-FFF2-40B4-BE49-F238E27FC236}">
                <a16:creationId xmlns:a16="http://schemas.microsoft.com/office/drawing/2014/main" id="{74610EF0-951C-C647-B91B-E8AA352E1791}"/>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Rubrik 1" title="Rubrik">
            <a:extLst>
              <a:ext uri="{FF2B5EF4-FFF2-40B4-BE49-F238E27FC236}">
                <a16:creationId xmlns:a16="http://schemas.microsoft.com/office/drawing/2014/main" id="{5A5B65EA-9B29-0E4F-A264-E4F25E32111B}"/>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Tree>
    <p:extLst>
      <p:ext uri="{BB962C8B-B14F-4D97-AF65-F5344CB8AC3E}">
        <p14:creationId xmlns:p14="http://schemas.microsoft.com/office/powerpoint/2010/main" val="3110189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layout">
    <p:spTree>
      <p:nvGrpSpPr>
        <p:cNvPr id="1" name=""/>
        <p:cNvGrpSpPr/>
        <p:nvPr/>
      </p:nvGrpSpPr>
      <p:grpSpPr>
        <a:xfrm>
          <a:off x="0" y="0"/>
          <a:ext cx="0" cy="0"/>
          <a:chOff x="0" y="0"/>
          <a:chExt cx="0" cy="0"/>
        </a:xfrm>
      </p:grpSpPr>
      <p:cxnSp>
        <p:nvCxnSpPr>
          <p:cNvPr id="2" name="Rak 1">
            <a:extLst>
              <a:ext uri="{FF2B5EF4-FFF2-40B4-BE49-F238E27FC236}">
                <a16:creationId xmlns:a16="http://schemas.microsoft.com/office/drawing/2014/main" id="{8CD6B4D6-B5AB-FD41-B8E5-4E72A9993917}"/>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845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ligga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6888544" y="1506538"/>
            <a:ext cx="4703846" cy="3457236"/>
          </a:xfrm>
        </p:spPr>
        <p:txBody>
          <a:bodyPr/>
          <a:lstStyle>
            <a:lvl1pPr>
              <a:defRPr/>
            </a:lvl1pPr>
          </a:lstStyle>
          <a:p>
            <a:pPr lvl="0"/>
            <a:r>
              <a:rPr lang="sv-SE" noProof="0" dirty="0"/>
              <a:t>Klicka på en ikon för att lägga till liggande bildmaterial</a:t>
            </a:r>
          </a:p>
        </p:txBody>
      </p:sp>
      <p:cxnSp>
        <p:nvCxnSpPr>
          <p:cNvPr id="6" name="Rak 5">
            <a:extLst>
              <a:ext uri="{FF2B5EF4-FFF2-40B4-BE49-F238E27FC236}">
                <a16:creationId xmlns:a16="http://schemas.microsoft.com/office/drawing/2014/main" id="{A45E828D-8472-E947-9F9B-D263F40A0CE4}"/>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ubrik 1" title="Rubrik">
            <a:extLst>
              <a:ext uri="{FF2B5EF4-FFF2-40B4-BE49-F238E27FC236}">
                <a16:creationId xmlns:a16="http://schemas.microsoft.com/office/drawing/2014/main" id="{487CC6FD-B291-9540-A9EE-8B20378DC2F0}"/>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8" name="Platshållare för text 6" title="Text">
            <a:extLst>
              <a:ext uri="{FF2B5EF4-FFF2-40B4-BE49-F238E27FC236}">
                <a16:creationId xmlns:a16="http://schemas.microsoft.com/office/drawing/2014/main" id="{548F190E-A9C9-5846-B4C3-CCEFB081B6D4}"/>
              </a:ext>
            </a:extLst>
          </p:cNvPr>
          <p:cNvSpPr>
            <a:spLocks noGrp="1"/>
          </p:cNvSpPr>
          <p:nvPr>
            <p:ph type="body" sz="quarter" idx="13"/>
          </p:nvPr>
        </p:nvSpPr>
        <p:spPr>
          <a:xfrm>
            <a:off x="607937" y="1506538"/>
            <a:ext cx="6136929"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023445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och stående bild">
    <p:spTree>
      <p:nvGrpSpPr>
        <p:cNvPr id="1" name=""/>
        <p:cNvGrpSpPr/>
        <p:nvPr/>
      </p:nvGrpSpPr>
      <p:grpSpPr>
        <a:xfrm>
          <a:off x="0" y="0"/>
          <a:ext cx="0" cy="0"/>
          <a:chOff x="0" y="0"/>
          <a:chExt cx="0" cy="0"/>
        </a:xfrm>
      </p:grpSpPr>
      <p:sp>
        <p:nvSpPr>
          <p:cNvPr id="4" name="Platshållare för innehåll 3" title="Foto/illustration"/>
          <p:cNvSpPr>
            <a:spLocks noGrp="1"/>
          </p:cNvSpPr>
          <p:nvPr>
            <p:ph sz="quarter" idx="12" hasCustomPrompt="1"/>
          </p:nvPr>
        </p:nvSpPr>
        <p:spPr>
          <a:xfrm>
            <a:off x="8038032" y="1506538"/>
            <a:ext cx="3552229" cy="4496737"/>
          </a:xfrm>
        </p:spPr>
        <p:txBody>
          <a:bodyPr/>
          <a:lstStyle>
            <a:lvl1pPr>
              <a:defRPr/>
            </a:lvl1pPr>
          </a:lstStyle>
          <a:p>
            <a:pPr lvl="0"/>
            <a:r>
              <a:rPr lang="sv-SE" noProof="0" dirty="0"/>
              <a:t>Klicka på en ikon för att lägga till stående bildmaterial</a:t>
            </a:r>
          </a:p>
        </p:txBody>
      </p:sp>
      <p:cxnSp>
        <p:nvCxnSpPr>
          <p:cNvPr id="5" name="Rak 4">
            <a:extLst>
              <a:ext uri="{FF2B5EF4-FFF2-40B4-BE49-F238E27FC236}">
                <a16:creationId xmlns:a16="http://schemas.microsoft.com/office/drawing/2014/main" id="{9DDAE5C9-A4F9-3B4C-86FC-87CC3CF01008}"/>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Rubrik 1" title="Rubrik">
            <a:extLst>
              <a:ext uri="{FF2B5EF4-FFF2-40B4-BE49-F238E27FC236}">
                <a16:creationId xmlns:a16="http://schemas.microsoft.com/office/drawing/2014/main" id="{CEF85690-60EF-2B48-8C7D-57605090A511}"/>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7" name="Platshållare för text 6" title="Text">
            <a:extLst>
              <a:ext uri="{FF2B5EF4-FFF2-40B4-BE49-F238E27FC236}">
                <a16:creationId xmlns:a16="http://schemas.microsoft.com/office/drawing/2014/main" id="{4A6018F0-0809-574E-A8CF-5504E37A4539}"/>
              </a:ext>
            </a:extLst>
          </p:cNvPr>
          <p:cNvSpPr>
            <a:spLocks noGrp="1"/>
          </p:cNvSpPr>
          <p:nvPr>
            <p:ph type="body" sz="quarter" idx="13"/>
          </p:nvPr>
        </p:nvSpPr>
        <p:spPr>
          <a:xfrm>
            <a:off x="607937" y="1506538"/>
            <a:ext cx="7073033" cy="5227140"/>
          </a:xfrm>
        </p:spPr>
        <p:txBody>
          <a:bodyPr/>
          <a:lstStyle>
            <a:lvl3pPr>
              <a:defRPr sz="1800"/>
            </a:lvl3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3850664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underrubrik, punkter &amp; bild">
    <p:spTree>
      <p:nvGrpSpPr>
        <p:cNvPr id="1" name=""/>
        <p:cNvGrpSpPr/>
        <p:nvPr/>
      </p:nvGrpSpPr>
      <p:grpSpPr>
        <a:xfrm>
          <a:off x="0" y="0"/>
          <a:ext cx="0" cy="0"/>
          <a:chOff x="0" y="0"/>
          <a:chExt cx="0" cy="0"/>
        </a:xfrm>
      </p:grpSpPr>
      <p:cxnSp>
        <p:nvCxnSpPr>
          <p:cNvPr id="4" name="Rak 3">
            <a:extLst>
              <a:ext uri="{FF2B5EF4-FFF2-40B4-BE49-F238E27FC236}">
                <a16:creationId xmlns:a16="http://schemas.microsoft.com/office/drawing/2014/main" id="{03B7FA0E-1019-974A-AE27-EA2544F03E0A}"/>
              </a:ext>
            </a:extLst>
          </p:cNvPr>
          <p:cNvCxnSpPr/>
          <p:nvPr userDrawn="1"/>
        </p:nvCxnSpPr>
        <p:spPr>
          <a:xfrm>
            <a:off x="0" y="7056022"/>
            <a:ext cx="1219358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text 10" title="Text">
            <a:extLst>
              <a:ext uri="{FF2B5EF4-FFF2-40B4-BE49-F238E27FC236}">
                <a16:creationId xmlns:a16="http://schemas.microsoft.com/office/drawing/2014/main" id="{5AB4EBF9-5C4C-DF4D-A473-31FEE85CBA4B}"/>
              </a:ext>
            </a:extLst>
          </p:cNvPr>
          <p:cNvSpPr>
            <a:spLocks noGrp="1"/>
          </p:cNvSpPr>
          <p:nvPr>
            <p:ph type="body" sz="quarter" idx="14" hasCustomPrompt="1"/>
          </p:nvPr>
        </p:nvSpPr>
        <p:spPr>
          <a:xfrm>
            <a:off x="608195" y="2154239"/>
            <a:ext cx="6240746" cy="4536876"/>
          </a:xfrm>
        </p:spPr>
        <p:txBody>
          <a:bodyPr lIns="0" tIns="0" rIns="0" bIns="0"/>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innehåll 3" title="Foto/illustration">
            <a:extLst>
              <a:ext uri="{FF2B5EF4-FFF2-40B4-BE49-F238E27FC236}">
                <a16:creationId xmlns:a16="http://schemas.microsoft.com/office/drawing/2014/main" id="{44A260B7-EA5D-0247-8A30-47821A2683EA}"/>
              </a:ext>
            </a:extLst>
          </p:cNvPr>
          <p:cNvSpPr>
            <a:spLocks noGrp="1"/>
          </p:cNvSpPr>
          <p:nvPr>
            <p:ph sz="quarter" idx="12" hasCustomPrompt="1"/>
          </p:nvPr>
        </p:nvSpPr>
        <p:spPr>
          <a:xfrm>
            <a:off x="7248922" y="2225766"/>
            <a:ext cx="4343038" cy="3457236"/>
          </a:xfrm>
        </p:spPr>
        <p:txBody>
          <a:bodyPr lIns="0" tIns="0" rIns="0" bIns="0"/>
          <a:lstStyle>
            <a:lvl1pPr>
              <a:defRPr/>
            </a:lvl1pPr>
          </a:lstStyle>
          <a:p>
            <a:pPr lvl="0"/>
            <a:r>
              <a:rPr lang="sv-SE" noProof="0" dirty="0"/>
              <a:t>Klicka på en ikon för att lägga till liggande bildmaterial</a:t>
            </a:r>
          </a:p>
        </p:txBody>
      </p:sp>
      <p:sp>
        <p:nvSpPr>
          <p:cNvPr id="9" name="Rubrik 1" title="Rubrik">
            <a:extLst>
              <a:ext uri="{FF2B5EF4-FFF2-40B4-BE49-F238E27FC236}">
                <a16:creationId xmlns:a16="http://schemas.microsoft.com/office/drawing/2014/main" id="{29282C17-0959-D14F-8DBE-B5789E9CAC79}"/>
              </a:ext>
            </a:extLst>
          </p:cNvPr>
          <p:cNvSpPr>
            <a:spLocks noGrp="1"/>
          </p:cNvSpPr>
          <p:nvPr>
            <p:ph type="title" hasCustomPrompt="1"/>
          </p:nvPr>
        </p:nvSpPr>
        <p:spPr>
          <a:xfrm>
            <a:off x="607507" y="124063"/>
            <a:ext cx="10889887" cy="1270265"/>
          </a:xfrm>
        </p:spPr>
        <p:txBody>
          <a:bodyPr anchor="ctr" anchorCtr="0"/>
          <a:lstStyle>
            <a:lvl1pPr>
              <a:defRPr baseline="0"/>
            </a:lvl1pPr>
          </a:lstStyle>
          <a:p>
            <a:r>
              <a:rPr lang="sv-SE" dirty="0"/>
              <a:t>Rubrik</a:t>
            </a:r>
          </a:p>
        </p:txBody>
      </p:sp>
      <p:sp>
        <p:nvSpPr>
          <p:cNvPr id="10" name="Platshållare för text 12">
            <a:extLst>
              <a:ext uri="{FF2B5EF4-FFF2-40B4-BE49-F238E27FC236}">
                <a16:creationId xmlns:a16="http://schemas.microsoft.com/office/drawing/2014/main" id="{DF3B1A68-7188-0E41-9576-1D14C4EABD95}"/>
              </a:ext>
            </a:extLst>
          </p:cNvPr>
          <p:cNvSpPr>
            <a:spLocks noGrp="1"/>
          </p:cNvSpPr>
          <p:nvPr>
            <p:ph type="body" sz="quarter" idx="15" hasCustomPrompt="1"/>
          </p:nvPr>
        </p:nvSpPr>
        <p:spPr>
          <a:xfrm>
            <a:off x="608013" y="1506538"/>
            <a:ext cx="10961687" cy="576262"/>
          </a:xfrm>
        </p:spPr>
        <p:txBody>
          <a:bodyPr/>
          <a:lstStyle>
            <a:lvl1pPr marL="0" indent="0">
              <a:buFontTx/>
              <a:buNone/>
              <a:defRPr sz="2800" b="1"/>
            </a:lvl1pPr>
          </a:lstStyle>
          <a:p>
            <a:r>
              <a:rPr lang="sv-SE" dirty="0"/>
              <a:t>Underrubrik</a:t>
            </a:r>
          </a:p>
        </p:txBody>
      </p:sp>
    </p:spTree>
    <p:extLst>
      <p:ext uri="{BB962C8B-B14F-4D97-AF65-F5344CB8AC3E}">
        <p14:creationId xmlns:p14="http://schemas.microsoft.com/office/powerpoint/2010/main" val="708401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CC780C3-A024-C44A-8146-90F730DD7D7A}"/>
              </a:ext>
            </a:extLst>
          </p:cNvPr>
          <p:cNvSpPr/>
          <p:nvPr userDrawn="1"/>
        </p:nvSpPr>
        <p:spPr>
          <a:xfrm>
            <a:off x="0" y="7056022"/>
            <a:ext cx="12193588" cy="565566"/>
          </a:xfrm>
          <a:prstGeom prst="rect">
            <a:avLst/>
          </a:prstGeom>
          <a:solidFill>
            <a:schemeClr val="bg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p>
            <a:pPr algn="ctr">
              <a:spcAft>
                <a:spcPts val="600"/>
              </a:spcAft>
            </a:pPr>
            <a:endParaRPr lang="sv-SE" sz="1400">
              <a:solidFill>
                <a:schemeClr val="tx1">
                  <a:lumMod val="90000"/>
                  <a:lumOff val="10000"/>
                </a:schemeClr>
              </a:solidFill>
            </a:endParaRPr>
          </a:p>
        </p:txBody>
      </p:sp>
      <p:sp>
        <p:nvSpPr>
          <p:cNvPr id="1026" name="Rectangle 2" title="Rubrik"/>
          <p:cNvSpPr>
            <a:spLocks noGrp="1" noChangeArrowheads="1"/>
          </p:cNvSpPr>
          <p:nvPr>
            <p:ph type="title"/>
          </p:nvPr>
        </p:nvSpPr>
        <p:spPr bwMode="auto">
          <a:xfrm>
            <a:off x="583115" y="140400"/>
            <a:ext cx="10992736" cy="12702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sv-SE" altLang="sv-SE" dirty="0"/>
              <a:t>Klicka här för att ändra format på bakgrundsrubriken</a:t>
            </a:r>
          </a:p>
        </p:txBody>
      </p:sp>
      <p:sp>
        <p:nvSpPr>
          <p:cNvPr id="1027" name="Rectangle 3" title="Text"/>
          <p:cNvSpPr>
            <a:spLocks noGrp="1" noChangeArrowheads="1"/>
          </p:cNvSpPr>
          <p:nvPr>
            <p:ph type="body" idx="1"/>
          </p:nvPr>
        </p:nvSpPr>
        <p:spPr bwMode="auto">
          <a:xfrm>
            <a:off x="601627" y="1506538"/>
            <a:ext cx="10974224" cy="53285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p:txBody>
      </p:sp>
      <p:sp>
        <p:nvSpPr>
          <p:cNvPr id="7" name="Text Box 13" title="Sidnummer"/>
          <p:cNvSpPr txBox="1">
            <a:spLocks noChangeArrowheads="1"/>
          </p:cNvSpPr>
          <p:nvPr/>
        </p:nvSpPr>
        <p:spPr bwMode="white">
          <a:xfrm>
            <a:off x="581925" y="7275944"/>
            <a:ext cx="4316242" cy="184666"/>
          </a:xfrm>
          <a:prstGeom prst="rect">
            <a:avLst/>
          </a:prstGeom>
          <a:noFill/>
          <a:ln>
            <a:noFill/>
          </a:ln>
          <a:effectLst/>
          <a:extLst>
            <a:ext uri="{909E8E84-426E-40dd-AFC4-6F175D3DCCD1}">
              <a14:hiddenFill xmlns="" xmlns:a14="http://schemas.microsoft.com/office/drawing/2010/main">
                <a:solidFill>
                  <a:srgbClr val="D0DE8E"/>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0" hangingPunct="0"/>
            <a:r>
              <a:rPr lang="sv-SE" altLang="sv-SE" sz="1200" b="0" kern="1200" dirty="0">
                <a:solidFill>
                  <a:schemeClr val="tx1">
                    <a:lumMod val="90000"/>
                    <a:lumOff val="10000"/>
                  </a:schemeClr>
                </a:solidFill>
                <a:latin typeface="Arial" charset="0"/>
                <a:ea typeface="+mn-ea"/>
                <a:cs typeface="Arial" charset="0"/>
              </a:rPr>
              <a:t>Sid </a:t>
            </a:r>
            <a:fld id="{92A271D3-63F0-4971-ADFC-80DA04F2BEB2}" type="slidenum">
              <a:rPr lang="sv-SE" altLang="sv-SE" sz="1200" b="0" kern="1200" smtClean="0">
                <a:solidFill>
                  <a:schemeClr val="tx1">
                    <a:lumMod val="90000"/>
                    <a:lumOff val="10000"/>
                  </a:schemeClr>
                </a:solidFill>
                <a:latin typeface="Arial" charset="0"/>
                <a:ea typeface="+mn-ea"/>
                <a:cs typeface="Arial" charset="0"/>
              </a:rPr>
              <a:pPr eaLnBrk="0" hangingPunct="0"/>
              <a:t>‹#›</a:t>
            </a:fld>
            <a:endParaRPr lang="sv-SE" altLang="sv-SE" sz="1200" b="0" kern="1200" dirty="0">
              <a:solidFill>
                <a:schemeClr val="tx1">
                  <a:lumMod val="90000"/>
                  <a:lumOff val="10000"/>
                </a:schemeClr>
              </a:solidFill>
              <a:latin typeface="Arial" charset="0"/>
              <a:ea typeface="+mn-ea"/>
              <a:cs typeface="Arial" charset="0"/>
            </a:endParaRPr>
          </a:p>
        </p:txBody>
      </p:sp>
    </p:spTree>
    <p:extLst>
      <p:ext uri="{BB962C8B-B14F-4D97-AF65-F5344CB8AC3E}">
        <p14:creationId xmlns:p14="http://schemas.microsoft.com/office/powerpoint/2010/main" val="106609537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76" r:id="rId9"/>
    <p:sldLayoutId id="2147483764" r:id="rId10"/>
    <p:sldLayoutId id="2147483765" r:id="rId11"/>
    <p:sldLayoutId id="2147483766" r:id="rId12"/>
    <p:sldLayoutId id="2147483767" r:id="rId13"/>
    <p:sldLayoutId id="2147483768" r:id="rId14"/>
    <p:sldLayoutId id="2147483769" r:id="rId15"/>
    <p:sldLayoutId id="2147483774" r:id="rId16"/>
    <p:sldLayoutId id="2147483778" r:id="rId17"/>
    <p:sldLayoutId id="2147483779" r:id="rId18"/>
    <p:sldLayoutId id="2147483781" r:id="rId19"/>
    <p:sldLayoutId id="2147483782" r:id="rId20"/>
  </p:sldLayoutIdLst>
  <p:hf hdr="0" dt="0"/>
  <p:txStyles>
    <p:titleStyle>
      <a:lvl1pPr algn="l" rtl="0" eaLnBrk="1" fontAlgn="base" hangingPunct="1">
        <a:lnSpc>
          <a:spcPct val="90000"/>
        </a:lnSpc>
        <a:spcBef>
          <a:spcPct val="0"/>
        </a:spcBef>
        <a:spcAft>
          <a:spcPct val="0"/>
        </a:spcAft>
        <a:defRPr sz="4267" b="1" spc="-107" baseline="0">
          <a:solidFill>
            <a:schemeClr val="accent6"/>
          </a:solidFill>
          <a:latin typeface="+mj-lt"/>
          <a:ea typeface="+mj-ea"/>
          <a:cs typeface="+mj-cs"/>
        </a:defRPr>
      </a:lvl1pPr>
      <a:lvl2pPr algn="l" rtl="0" eaLnBrk="1" fontAlgn="base" hangingPunct="1">
        <a:lnSpc>
          <a:spcPct val="90000"/>
        </a:lnSpc>
        <a:spcBef>
          <a:spcPct val="0"/>
        </a:spcBef>
        <a:spcAft>
          <a:spcPct val="0"/>
        </a:spcAft>
        <a:defRPr sz="4267" b="1">
          <a:solidFill>
            <a:schemeClr val="tx2"/>
          </a:solidFill>
          <a:latin typeface="Arial" charset="0"/>
        </a:defRPr>
      </a:lvl2pPr>
      <a:lvl3pPr algn="l" rtl="0" eaLnBrk="1" fontAlgn="base" hangingPunct="1">
        <a:lnSpc>
          <a:spcPct val="90000"/>
        </a:lnSpc>
        <a:spcBef>
          <a:spcPct val="0"/>
        </a:spcBef>
        <a:spcAft>
          <a:spcPct val="0"/>
        </a:spcAft>
        <a:defRPr sz="4267" b="1">
          <a:solidFill>
            <a:schemeClr val="tx2"/>
          </a:solidFill>
          <a:latin typeface="Arial" charset="0"/>
        </a:defRPr>
      </a:lvl3pPr>
      <a:lvl4pPr algn="l" rtl="0" eaLnBrk="1" fontAlgn="base" hangingPunct="1">
        <a:lnSpc>
          <a:spcPct val="90000"/>
        </a:lnSpc>
        <a:spcBef>
          <a:spcPct val="0"/>
        </a:spcBef>
        <a:spcAft>
          <a:spcPct val="0"/>
        </a:spcAft>
        <a:defRPr sz="4267" b="1">
          <a:solidFill>
            <a:schemeClr val="tx2"/>
          </a:solidFill>
          <a:latin typeface="Arial" charset="0"/>
        </a:defRPr>
      </a:lvl4pPr>
      <a:lvl5pPr algn="l" rtl="0" eaLnBrk="1" fontAlgn="base" hangingPunct="1">
        <a:lnSpc>
          <a:spcPct val="90000"/>
        </a:lnSpc>
        <a:spcBef>
          <a:spcPct val="0"/>
        </a:spcBef>
        <a:spcAft>
          <a:spcPct val="0"/>
        </a:spcAft>
        <a:defRPr sz="4267" b="1">
          <a:solidFill>
            <a:schemeClr val="tx2"/>
          </a:solidFill>
          <a:latin typeface="Arial" charset="0"/>
        </a:defRPr>
      </a:lvl5pPr>
      <a:lvl6pPr marL="609676" algn="l" rtl="0" eaLnBrk="1" fontAlgn="base" hangingPunct="1">
        <a:lnSpc>
          <a:spcPct val="90000"/>
        </a:lnSpc>
        <a:spcBef>
          <a:spcPct val="0"/>
        </a:spcBef>
        <a:spcAft>
          <a:spcPct val="0"/>
        </a:spcAft>
        <a:defRPr sz="5867" b="1">
          <a:solidFill>
            <a:srgbClr val="00601D"/>
          </a:solidFill>
          <a:latin typeface="Arial" charset="0"/>
        </a:defRPr>
      </a:lvl6pPr>
      <a:lvl7pPr marL="1219352" algn="l" rtl="0" eaLnBrk="1" fontAlgn="base" hangingPunct="1">
        <a:lnSpc>
          <a:spcPct val="90000"/>
        </a:lnSpc>
        <a:spcBef>
          <a:spcPct val="0"/>
        </a:spcBef>
        <a:spcAft>
          <a:spcPct val="0"/>
        </a:spcAft>
        <a:defRPr sz="5867" b="1">
          <a:solidFill>
            <a:srgbClr val="00601D"/>
          </a:solidFill>
          <a:latin typeface="Arial" charset="0"/>
        </a:defRPr>
      </a:lvl7pPr>
      <a:lvl8pPr marL="1829029" algn="l" rtl="0" eaLnBrk="1" fontAlgn="base" hangingPunct="1">
        <a:lnSpc>
          <a:spcPct val="90000"/>
        </a:lnSpc>
        <a:spcBef>
          <a:spcPct val="0"/>
        </a:spcBef>
        <a:spcAft>
          <a:spcPct val="0"/>
        </a:spcAft>
        <a:defRPr sz="5867" b="1">
          <a:solidFill>
            <a:srgbClr val="00601D"/>
          </a:solidFill>
          <a:latin typeface="Arial" charset="0"/>
        </a:defRPr>
      </a:lvl8pPr>
      <a:lvl9pPr marL="2438705" algn="l" rtl="0" eaLnBrk="1" fontAlgn="base" hangingPunct="1">
        <a:lnSpc>
          <a:spcPct val="90000"/>
        </a:lnSpc>
        <a:spcBef>
          <a:spcPct val="0"/>
        </a:spcBef>
        <a:spcAft>
          <a:spcPct val="0"/>
        </a:spcAft>
        <a:defRPr sz="5867" b="1">
          <a:solidFill>
            <a:srgbClr val="00601D"/>
          </a:solidFill>
          <a:latin typeface="Arial" charset="0"/>
        </a:defRPr>
      </a:lvl9pPr>
    </p:titleStyle>
    <p:bodyStyle>
      <a:lvl1pPr marL="288036" indent="-288036" algn="l" rtl="0" eaLnBrk="1" fontAlgn="base" hangingPunct="1">
        <a:spcBef>
          <a:spcPts val="1067"/>
        </a:spcBef>
        <a:spcAft>
          <a:spcPts val="400"/>
        </a:spcAft>
        <a:buClr>
          <a:schemeClr val="accent6"/>
        </a:buClr>
        <a:buSzPct val="120000"/>
        <a:buFont typeface="Arial" panose="020B0604020202020204" pitchFamily="34" charset="0"/>
        <a:buChar char="•"/>
        <a:defRPr sz="2667" spc="0" baseline="0">
          <a:solidFill>
            <a:schemeClr val="tx1">
              <a:lumMod val="90000"/>
              <a:lumOff val="10000"/>
            </a:schemeClr>
          </a:solidFill>
          <a:latin typeface="+mn-lt"/>
          <a:ea typeface="+mn-ea"/>
          <a:cs typeface="+mn-cs"/>
        </a:defRPr>
      </a:lvl1pPr>
      <a:lvl2pPr marL="672084" indent="-336042" algn="l" rtl="0" eaLnBrk="1" fontAlgn="base" hangingPunct="1">
        <a:spcBef>
          <a:spcPts val="0"/>
        </a:spcBef>
        <a:spcAft>
          <a:spcPts val="400"/>
        </a:spcAft>
        <a:buClr>
          <a:schemeClr val="tx1">
            <a:lumMod val="75000"/>
            <a:lumOff val="25000"/>
          </a:schemeClr>
        </a:buClr>
        <a:buSzPct val="120000"/>
        <a:buFont typeface="Arial" charset="0"/>
        <a:buChar char="–"/>
        <a:defRPr sz="2000" spc="0" baseline="0">
          <a:solidFill>
            <a:schemeClr val="tx1">
              <a:lumMod val="90000"/>
              <a:lumOff val="10000"/>
            </a:schemeClr>
          </a:solidFill>
          <a:latin typeface="+mn-lt"/>
        </a:defRPr>
      </a:lvl2pPr>
      <a:lvl3pPr marL="1008126" indent="-288036" algn="l" rtl="0" eaLnBrk="1" fontAlgn="base" hangingPunct="1">
        <a:spcBef>
          <a:spcPts val="0"/>
        </a:spcBef>
        <a:spcAft>
          <a:spcPts val="400"/>
        </a:spcAft>
        <a:buClr>
          <a:schemeClr val="tx1">
            <a:lumMod val="50000"/>
            <a:lumOff val="50000"/>
          </a:schemeClr>
        </a:buClr>
        <a:buSzPct val="120000"/>
        <a:buFont typeface="Arial" charset="0"/>
        <a:buChar char="–"/>
        <a:defRPr sz="2000" spc="0" baseline="0">
          <a:solidFill>
            <a:schemeClr val="tx1">
              <a:lumMod val="90000"/>
              <a:lumOff val="10000"/>
            </a:schemeClr>
          </a:solidFill>
          <a:latin typeface="+mn-lt"/>
        </a:defRPr>
      </a:lvl3pPr>
      <a:lvl4pPr marL="2133867" indent="-304838" algn="l" rtl="0" eaLnBrk="1" fontAlgn="base" hangingPunct="1">
        <a:spcBef>
          <a:spcPct val="20000"/>
        </a:spcBef>
        <a:spcAft>
          <a:spcPct val="0"/>
        </a:spcAft>
        <a:buChar char="–"/>
        <a:defRPr sz="2667">
          <a:solidFill>
            <a:schemeClr val="tx1"/>
          </a:solidFill>
          <a:latin typeface="+mn-lt"/>
        </a:defRPr>
      </a:lvl4pPr>
      <a:lvl5pPr marL="2743543" indent="-304838" algn="l" rtl="0" eaLnBrk="1" fontAlgn="base" hangingPunct="1">
        <a:spcBef>
          <a:spcPct val="20000"/>
        </a:spcBef>
        <a:spcAft>
          <a:spcPct val="0"/>
        </a:spcAft>
        <a:buChar char="»"/>
        <a:defRPr sz="2667">
          <a:solidFill>
            <a:schemeClr val="tx1"/>
          </a:solidFill>
          <a:latin typeface="+mn-lt"/>
        </a:defRPr>
      </a:lvl5pPr>
      <a:lvl6pPr marL="3353219" indent="-304838" algn="l" rtl="0" eaLnBrk="1" fontAlgn="base" hangingPunct="1">
        <a:spcBef>
          <a:spcPct val="20000"/>
        </a:spcBef>
        <a:spcAft>
          <a:spcPct val="0"/>
        </a:spcAft>
        <a:buChar char="»"/>
        <a:defRPr sz="2667">
          <a:solidFill>
            <a:schemeClr val="tx1"/>
          </a:solidFill>
          <a:latin typeface="+mn-lt"/>
        </a:defRPr>
      </a:lvl6pPr>
      <a:lvl7pPr marL="3962895" indent="-304838" algn="l" rtl="0" eaLnBrk="1" fontAlgn="base" hangingPunct="1">
        <a:spcBef>
          <a:spcPct val="20000"/>
        </a:spcBef>
        <a:spcAft>
          <a:spcPct val="0"/>
        </a:spcAft>
        <a:buChar char="»"/>
        <a:defRPr sz="2667">
          <a:solidFill>
            <a:schemeClr val="tx1"/>
          </a:solidFill>
          <a:latin typeface="+mn-lt"/>
        </a:defRPr>
      </a:lvl7pPr>
      <a:lvl8pPr marL="4572572" indent="-304838" algn="l" rtl="0" eaLnBrk="1" fontAlgn="base" hangingPunct="1">
        <a:spcBef>
          <a:spcPct val="20000"/>
        </a:spcBef>
        <a:spcAft>
          <a:spcPct val="0"/>
        </a:spcAft>
        <a:buChar char="»"/>
        <a:defRPr sz="2667">
          <a:solidFill>
            <a:schemeClr val="tx1"/>
          </a:solidFill>
          <a:latin typeface="+mn-lt"/>
        </a:defRPr>
      </a:lvl8pPr>
      <a:lvl9pPr marL="5182248" indent="-304838" algn="l" rtl="0" eaLnBrk="1" fontAlgn="base" hangingPunct="1">
        <a:spcBef>
          <a:spcPct val="20000"/>
        </a:spcBef>
        <a:spcAft>
          <a:spcPct val="0"/>
        </a:spcAft>
        <a:buChar char="»"/>
        <a:defRPr sz="2667">
          <a:solidFill>
            <a:schemeClr val="tx1"/>
          </a:solidFill>
          <a:latin typeface="+mn-lt"/>
        </a:defRPr>
      </a:lvl9pPr>
    </p:bodyStyle>
    <p:otherStyle>
      <a:defPPr>
        <a:defRPr lang="sv-SE"/>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arbetsformedlingen.se/kontakt/kontakt-for-offentlig-sektor/tipsa-om-misstankt-bidragsfusk" TargetMode="External"/><Relationship Id="rId2" Type="http://schemas.openxmlformats.org/officeDocument/2006/relationships/hyperlink" Target="https://www.forsakringskassan.se/myndigheter-och-samarbetspartner/e-tjanster-for-myndigheter-och-samarbetspartner/om-du-misstanker-felaktiga-utbetalningar-eller-bidragsbrott" TargetMode="External"/><Relationship Id="rId1" Type="http://schemas.openxmlformats.org/officeDocument/2006/relationships/slideLayout" Target="../slideLayouts/slideLayout2.xml"/><Relationship Id="rId4" Type="http://schemas.openxmlformats.org/officeDocument/2006/relationships/hyperlink" Target="https://www.pensionsmyndigheten.se/kontakta-oss/tips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0.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sv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8.png"/><Relationship Id="rId3" Type="http://schemas.openxmlformats.org/officeDocument/2006/relationships/image" Target="../media/image17.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D20A02DB-B257-504F-893D-E398B352B0AA}"/>
              </a:ext>
            </a:extLst>
          </p:cNvPr>
          <p:cNvSpPr>
            <a:spLocks noGrp="1"/>
          </p:cNvSpPr>
          <p:nvPr>
            <p:ph type="ctrTitle"/>
          </p:nvPr>
        </p:nvSpPr>
        <p:spPr>
          <a:xfrm>
            <a:off x="914519" y="1650554"/>
            <a:ext cx="10364550" cy="1633702"/>
          </a:xfrm>
        </p:spPr>
        <p:txBody>
          <a:bodyPr/>
          <a:lstStyle/>
          <a:p>
            <a:r>
              <a:rPr lang="sv-SE" dirty="0"/>
              <a:t>Underrättelse vid misstanke </a:t>
            </a:r>
            <a:br>
              <a:rPr lang="sv-SE" dirty="0"/>
            </a:br>
            <a:r>
              <a:rPr lang="sv-SE" dirty="0"/>
              <a:t>om felaktig utbetalning </a:t>
            </a:r>
            <a:br>
              <a:rPr lang="sv-SE" dirty="0"/>
            </a:br>
            <a:r>
              <a:rPr lang="sv-SE" dirty="0"/>
              <a:t>från välfärdssystemen </a:t>
            </a:r>
          </a:p>
        </p:txBody>
      </p:sp>
      <p:pic>
        <p:nvPicPr>
          <p:cNvPr id="18" name="Bildobjekt 17">
            <a:extLst>
              <a:ext uri="{FF2B5EF4-FFF2-40B4-BE49-F238E27FC236}">
                <a16:creationId xmlns:a16="http://schemas.microsoft.com/office/drawing/2014/main" id="{A5A58C34-B795-475C-A6E2-D646591DAD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6247" y="4026818"/>
            <a:ext cx="990787" cy="968541"/>
          </a:xfrm>
          <a:prstGeom prst="rect">
            <a:avLst/>
          </a:prstGeom>
        </p:spPr>
      </p:pic>
      <p:pic>
        <p:nvPicPr>
          <p:cNvPr id="22" name="Bildobjekt 21">
            <a:extLst>
              <a:ext uri="{FF2B5EF4-FFF2-40B4-BE49-F238E27FC236}">
                <a16:creationId xmlns:a16="http://schemas.microsoft.com/office/drawing/2014/main" id="{BC1BD753-9B2D-4B0A-A02B-1D67050D29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4735" y="5252964"/>
            <a:ext cx="1004627" cy="910976"/>
          </a:xfrm>
          <a:prstGeom prst="rect">
            <a:avLst/>
          </a:prstGeom>
        </p:spPr>
      </p:pic>
      <p:sp>
        <p:nvSpPr>
          <p:cNvPr id="13" name="Alternativ process 7">
            <a:extLst>
              <a:ext uri="{FF2B5EF4-FFF2-40B4-BE49-F238E27FC236}">
                <a16:creationId xmlns:a16="http://schemas.microsoft.com/office/drawing/2014/main" id="{403DB664-F5EA-44DB-BD6C-ADC2F4DB315C}"/>
              </a:ext>
            </a:extLst>
          </p:cNvPr>
          <p:cNvSpPr/>
          <p:nvPr/>
        </p:nvSpPr>
        <p:spPr>
          <a:xfrm>
            <a:off x="988915" y="5570126"/>
            <a:ext cx="1731531" cy="38405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600" b="1" dirty="0">
                <a:solidFill>
                  <a:schemeClr val="tx1">
                    <a:lumMod val="90000"/>
                    <a:lumOff val="10000"/>
                  </a:schemeClr>
                </a:solidFill>
              </a:rPr>
              <a:t>Kommunerna</a:t>
            </a:r>
          </a:p>
        </p:txBody>
      </p:sp>
      <p:sp>
        <p:nvSpPr>
          <p:cNvPr id="23" name="Alternativ process 8">
            <a:extLst>
              <a:ext uri="{FF2B5EF4-FFF2-40B4-BE49-F238E27FC236}">
                <a16:creationId xmlns:a16="http://schemas.microsoft.com/office/drawing/2014/main" id="{F4532A7F-A25E-4EDB-A8CF-040FBBC3AEA4}"/>
              </a:ext>
            </a:extLst>
          </p:cNvPr>
          <p:cNvSpPr/>
          <p:nvPr/>
        </p:nvSpPr>
        <p:spPr>
          <a:xfrm>
            <a:off x="4038840" y="4603345"/>
            <a:ext cx="2706026" cy="38405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600" b="1" dirty="0">
                <a:solidFill>
                  <a:schemeClr val="tx1">
                    <a:lumMod val="90000"/>
                    <a:lumOff val="10000"/>
                  </a:schemeClr>
                </a:solidFill>
              </a:rPr>
              <a:t>Arbetslöshetskassorna</a:t>
            </a:r>
          </a:p>
        </p:txBody>
      </p:sp>
      <p:pic>
        <p:nvPicPr>
          <p:cNvPr id="24" name="Bildobjekt 23" descr="QBANK_eyJNZWRpYUlkIjoyODI5LCJVc2FnZUlkIjowLCJEYXRlIjoiMjAyMC0xMS0xNyJ9">
            <a:extLst>
              <a:ext uri="{FF2B5EF4-FFF2-40B4-BE49-F238E27FC236}">
                <a16:creationId xmlns:a16="http://schemas.microsoft.com/office/drawing/2014/main" id="{DCDBF5C9-79B9-45A9-B05E-D579BF65D1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9205" y="4623314"/>
            <a:ext cx="2439757" cy="344112"/>
          </a:xfrm>
          <a:prstGeom prst="rect">
            <a:avLst/>
          </a:prstGeom>
        </p:spPr>
      </p:pic>
      <p:pic>
        <p:nvPicPr>
          <p:cNvPr id="2" name="Bild 1">
            <a:extLst>
              <a:ext uri="{FF2B5EF4-FFF2-40B4-BE49-F238E27FC236}">
                <a16:creationId xmlns:a16="http://schemas.microsoft.com/office/drawing/2014/main" id="{E031A54F-106B-4711-AF22-732E9353483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06312" y="5342855"/>
            <a:ext cx="1830582" cy="857279"/>
          </a:xfrm>
          <a:prstGeom prst="rect">
            <a:avLst/>
          </a:prstGeom>
        </p:spPr>
      </p:pic>
      <p:pic>
        <p:nvPicPr>
          <p:cNvPr id="4" name="Bild 3">
            <a:extLst>
              <a:ext uri="{FF2B5EF4-FFF2-40B4-BE49-F238E27FC236}">
                <a16:creationId xmlns:a16="http://schemas.microsoft.com/office/drawing/2014/main" id="{29D325A7-B7D1-4568-9E9A-77E51033671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188581" y="5642495"/>
            <a:ext cx="1907357" cy="295506"/>
          </a:xfrm>
          <a:prstGeom prst="rect">
            <a:avLst/>
          </a:prstGeom>
        </p:spPr>
      </p:pic>
      <p:pic>
        <p:nvPicPr>
          <p:cNvPr id="6" name="Bild 5">
            <a:extLst>
              <a:ext uri="{FF2B5EF4-FFF2-40B4-BE49-F238E27FC236}">
                <a16:creationId xmlns:a16="http://schemas.microsoft.com/office/drawing/2014/main" id="{0070E443-9E96-48BB-A5C1-0E582DA3F3B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31114" y="5252964"/>
            <a:ext cx="1907357" cy="685037"/>
          </a:xfrm>
          <a:prstGeom prst="rect">
            <a:avLst/>
          </a:prstGeom>
        </p:spPr>
      </p:pic>
      <p:pic>
        <p:nvPicPr>
          <p:cNvPr id="8" name="Bildobjekt 7">
            <a:extLst>
              <a:ext uri="{FF2B5EF4-FFF2-40B4-BE49-F238E27FC236}">
                <a16:creationId xmlns:a16="http://schemas.microsoft.com/office/drawing/2014/main" id="{F62E8D3F-15E7-49A7-A492-153BE7EC9B4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14519" y="4676174"/>
            <a:ext cx="2534706" cy="319185"/>
          </a:xfrm>
          <a:prstGeom prst="rect">
            <a:avLst/>
          </a:prstGeom>
        </p:spPr>
      </p:pic>
      <p:pic>
        <p:nvPicPr>
          <p:cNvPr id="7" name="Bildobjekt 6">
            <a:extLst>
              <a:ext uri="{FF2B5EF4-FFF2-40B4-BE49-F238E27FC236}">
                <a16:creationId xmlns:a16="http://schemas.microsoft.com/office/drawing/2014/main" id="{CA78AB7F-4395-4A81-B4C2-9A3287BC5E24}"/>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73142" y="6046428"/>
            <a:ext cx="3065698" cy="795181"/>
          </a:xfrm>
          <a:prstGeom prst="rect">
            <a:avLst/>
          </a:prstGeom>
        </p:spPr>
      </p:pic>
    </p:spTree>
    <p:extLst>
      <p:ext uri="{BB962C8B-B14F-4D97-AF65-F5344CB8AC3E}">
        <p14:creationId xmlns:p14="http://schemas.microsoft.com/office/powerpoint/2010/main" val="3261860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D1EA7-4B99-4839-878D-E084BF3215D2}"/>
              </a:ext>
            </a:extLst>
          </p:cNvPr>
          <p:cNvSpPr>
            <a:spLocks noGrp="1"/>
          </p:cNvSpPr>
          <p:nvPr>
            <p:ph type="title"/>
          </p:nvPr>
        </p:nvSpPr>
        <p:spPr/>
        <p:txBody>
          <a:bodyPr/>
          <a:lstStyle/>
          <a:p>
            <a:r>
              <a:rPr lang="sv-SE"/>
              <a:t>Att begära kompletterande uppgifter</a:t>
            </a:r>
            <a:endParaRPr lang="sv-SE" dirty="0"/>
          </a:p>
        </p:txBody>
      </p:sp>
      <p:sp>
        <p:nvSpPr>
          <p:cNvPr id="4" name="Alternativ process 8">
            <a:extLst>
              <a:ext uri="{FF2B5EF4-FFF2-40B4-BE49-F238E27FC236}">
                <a16:creationId xmlns:a16="http://schemas.microsoft.com/office/drawing/2014/main" id="{9B4B5F31-BB14-4D83-AF33-AB671D118815}"/>
              </a:ext>
            </a:extLst>
          </p:cNvPr>
          <p:cNvSpPr/>
          <p:nvPr/>
        </p:nvSpPr>
        <p:spPr>
          <a:xfrm>
            <a:off x="607507" y="1853627"/>
            <a:ext cx="1872208" cy="1021063"/>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Myndighet A</a:t>
            </a:r>
          </a:p>
        </p:txBody>
      </p:sp>
      <p:sp>
        <p:nvSpPr>
          <p:cNvPr id="5" name="Höger 11">
            <a:extLst>
              <a:ext uri="{FF2B5EF4-FFF2-40B4-BE49-F238E27FC236}">
                <a16:creationId xmlns:a16="http://schemas.microsoft.com/office/drawing/2014/main" id="{B3926456-9A54-423D-86BA-3244DB21C39A}"/>
              </a:ext>
            </a:extLst>
          </p:cNvPr>
          <p:cNvSpPr/>
          <p:nvPr/>
        </p:nvSpPr>
        <p:spPr>
          <a:xfrm>
            <a:off x="2663789" y="1576939"/>
            <a:ext cx="1697739" cy="1594312"/>
          </a:xfrm>
          <a:prstGeom prst="rightArrow">
            <a:avLst/>
          </a:prstGeom>
          <a:solidFill>
            <a:schemeClr val="accent5"/>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500" dirty="0">
                <a:solidFill>
                  <a:schemeClr val="bg1"/>
                </a:solidFill>
              </a:rPr>
              <a:t>Lämnar underrättelse</a:t>
            </a:r>
          </a:p>
        </p:txBody>
      </p:sp>
      <p:sp>
        <p:nvSpPr>
          <p:cNvPr id="6" name="Alternativ process 8">
            <a:extLst>
              <a:ext uri="{FF2B5EF4-FFF2-40B4-BE49-F238E27FC236}">
                <a16:creationId xmlns:a16="http://schemas.microsoft.com/office/drawing/2014/main" id="{FC1EB945-FC4D-4BBC-A473-095545C2C16D}"/>
              </a:ext>
            </a:extLst>
          </p:cNvPr>
          <p:cNvSpPr/>
          <p:nvPr/>
        </p:nvSpPr>
        <p:spPr>
          <a:xfrm>
            <a:off x="4522260" y="1844740"/>
            <a:ext cx="1897091" cy="1029950"/>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Myndighet B</a:t>
            </a:r>
          </a:p>
        </p:txBody>
      </p:sp>
      <p:sp>
        <p:nvSpPr>
          <p:cNvPr id="7" name="Höger 11">
            <a:extLst>
              <a:ext uri="{FF2B5EF4-FFF2-40B4-BE49-F238E27FC236}">
                <a16:creationId xmlns:a16="http://schemas.microsoft.com/office/drawing/2014/main" id="{BCF2B56A-CF80-4113-AFD7-82CE1F1557E3}"/>
              </a:ext>
            </a:extLst>
          </p:cNvPr>
          <p:cNvSpPr/>
          <p:nvPr/>
        </p:nvSpPr>
        <p:spPr>
          <a:xfrm>
            <a:off x="6612908" y="1521045"/>
            <a:ext cx="1697739" cy="1611308"/>
          </a:xfrm>
          <a:prstGeom prst="rightArrow">
            <a:avLst/>
          </a:prstGeom>
          <a:solidFill>
            <a:schemeClr val="accent5"/>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500" dirty="0">
                <a:solidFill>
                  <a:schemeClr val="bg1"/>
                </a:solidFill>
              </a:rPr>
              <a:t>Inleder utredning</a:t>
            </a:r>
          </a:p>
        </p:txBody>
      </p:sp>
      <p:sp>
        <p:nvSpPr>
          <p:cNvPr id="8" name="Alternativ process 8">
            <a:extLst>
              <a:ext uri="{FF2B5EF4-FFF2-40B4-BE49-F238E27FC236}">
                <a16:creationId xmlns:a16="http://schemas.microsoft.com/office/drawing/2014/main" id="{671E6C45-B57C-4FE5-8600-29F5DBDF27C1}"/>
              </a:ext>
            </a:extLst>
          </p:cNvPr>
          <p:cNvSpPr/>
          <p:nvPr/>
        </p:nvSpPr>
        <p:spPr>
          <a:xfrm>
            <a:off x="8494721" y="1673203"/>
            <a:ext cx="3091360" cy="128922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dirty="0">
                <a:solidFill>
                  <a:schemeClr val="tx1">
                    <a:lumMod val="90000"/>
                    <a:lumOff val="10000"/>
                  </a:schemeClr>
                </a:solidFill>
              </a:rPr>
              <a:t>Behov av </a:t>
            </a:r>
            <a:br>
              <a:rPr lang="sv-SE" sz="2000" dirty="0">
                <a:solidFill>
                  <a:schemeClr val="tx1">
                    <a:lumMod val="90000"/>
                    <a:lumOff val="10000"/>
                  </a:schemeClr>
                </a:solidFill>
              </a:rPr>
            </a:br>
            <a:r>
              <a:rPr lang="sv-SE" sz="2000" dirty="0">
                <a:solidFill>
                  <a:schemeClr val="tx1">
                    <a:lumMod val="90000"/>
                    <a:lumOff val="10000"/>
                  </a:schemeClr>
                </a:solidFill>
              </a:rPr>
              <a:t>kompletterande uppgifter från myndighet A</a:t>
            </a:r>
          </a:p>
        </p:txBody>
      </p:sp>
      <p:sp>
        <p:nvSpPr>
          <p:cNvPr id="9" name="Pil: böjd 8">
            <a:extLst>
              <a:ext uri="{FF2B5EF4-FFF2-40B4-BE49-F238E27FC236}">
                <a16:creationId xmlns:a16="http://schemas.microsoft.com/office/drawing/2014/main" id="{6EB992A5-86EA-4942-A5E6-CAD2F604DBB8}"/>
              </a:ext>
            </a:extLst>
          </p:cNvPr>
          <p:cNvSpPr/>
          <p:nvPr/>
        </p:nvSpPr>
        <p:spPr>
          <a:xfrm rot="10800000">
            <a:off x="8833097" y="3241299"/>
            <a:ext cx="1465557" cy="1594313"/>
          </a:xfrm>
          <a:prstGeom prst="ben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 name="Rektangel 10">
            <a:extLst>
              <a:ext uri="{FF2B5EF4-FFF2-40B4-BE49-F238E27FC236}">
                <a16:creationId xmlns:a16="http://schemas.microsoft.com/office/drawing/2014/main" id="{48711C05-C77F-490B-AFFC-2BF3E5C19ED5}"/>
              </a:ext>
            </a:extLst>
          </p:cNvPr>
          <p:cNvSpPr/>
          <p:nvPr/>
        </p:nvSpPr>
        <p:spPr>
          <a:xfrm>
            <a:off x="3841602" y="3821336"/>
            <a:ext cx="4659954" cy="1200329"/>
          </a:xfrm>
          <a:prstGeom prst="rect">
            <a:avLst/>
          </a:prstGeom>
        </p:spPr>
        <p:txBody>
          <a:bodyPr wrap="square">
            <a:spAutoFit/>
          </a:bodyPr>
          <a:lstStyle/>
          <a:p>
            <a:pPr marL="317554" indent="-317554">
              <a:buFont typeface="Arial" panose="020B0604020202020204" pitchFamily="34" charset="0"/>
              <a:buChar char="•"/>
            </a:pPr>
            <a:r>
              <a:rPr lang="sv-SE" dirty="0"/>
              <a:t>Krävs sekretessbrytande bestämmelse</a:t>
            </a:r>
          </a:p>
          <a:p>
            <a:pPr marL="317554" indent="-317554">
              <a:buFont typeface="Arial" panose="020B0604020202020204" pitchFamily="34" charset="0"/>
              <a:buChar char="•"/>
            </a:pPr>
            <a:r>
              <a:rPr lang="sv-SE" dirty="0"/>
              <a:t>10 kap. lagen om offentlighet och sekretess (2009:400)</a:t>
            </a:r>
          </a:p>
          <a:p>
            <a:pPr marL="317554" indent="-317554">
              <a:buFont typeface="Arial" panose="020B0604020202020204" pitchFamily="34" charset="0"/>
              <a:buChar char="•"/>
            </a:pPr>
            <a:r>
              <a:rPr lang="sv-SE" dirty="0"/>
              <a:t>Specifika lagrum för olika myndigheter</a:t>
            </a:r>
          </a:p>
        </p:txBody>
      </p:sp>
      <p:pic>
        <p:nvPicPr>
          <p:cNvPr id="12" name="Bildobjekt 11">
            <a:extLst>
              <a:ext uri="{FF2B5EF4-FFF2-40B4-BE49-F238E27FC236}">
                <a16:creationId xmlns:a16="http://schemas.microsoft.com/office/drawing/2014/main" id="{FE50BEF8-A79E-42EB-ACDF-47537CA93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0347" y="3619989"/>
            <a:ext cx="1594312" cy="1594312"/>
          </a:xfrm>
          <a:prstGeom prst="rect">
            <a:avLst/>
          </a:prstGeom>
        </p:spPr>
      </p:pic>
      <p:sp>
        <p:nvSpPr>
          <p:cNvPr id="13" name="Pratbubbla: rektangel med rundade hörn 12">
            <a:extLst>
              <a:ext uri="{FF2B5EF4-FFF2-40B4-BE49-F238E27FC236}">
                <a16:creationId xmlns:a16="http://schemas.microsoft.com/office/drawing/2014/main" id="{F196B1B1-6B38-4E5B-BB91-E7BF8012E94E}"/>
              </a:ext>
            </a:extLst>
          </p:cNvPr>
          <p:cNvSpPr/>
          <p:nvPr/>
        </p:nvSpPr>
        <p:spPr>
          <a:xfrm>
            <a:off x="5056593" y="5496080"/>
            <a:ext cx="3438128" cy="1112071"/>
          </a:xfrm>
          <a:prstGeom prst="wedgeRoundRectCallout">
            <a:avLst>
              <a:gd name="adj1" fmla="val -34224"/>
              <a:gd name="adj2" fmla="val -91760"/>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Till exempel bestämmelser </a:t>
            </a:r>
            <a:br>
              <a:rPr lang="sv-SE" dirty="0">
                <a:solidFill>
                  <a:schemeClr val="tx1"/>
                </a:solidFill>
              </a:rPr>
            </a:br>
            <a:r>
              <a:rPr lang="sv-SE" dirty="0">
                <a:solidFill>
                  <a:schemeClr val="tx1"/>
                </a:solidFill>
              </a:rPr>
              <a:t>i socialförsäkringsbalken (2010:110 )</a:t>
            </a:r>
          </a:p>
        </p:txBody>
      </p:sp>
    </p:spTree>
    <p:extLst>
      <p:ext uri="{BB962C8B-B14F-4D97-AF65-F5344CB8AC3E}">
        <p14:creationId xmlns:p14="http://schemas.microsoft.com/office/powerpoint/2010/main" val="41336811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04B4F0-6DB6-4A9C-BEC5-8C838D2E4E74}"/>
              </a:ext>
            </a:extLst>
          </p:cNvPr>
          <p:cNvSpPr>
            <a:spLocks noGrp="1"/>
          </p:cNvSpPr>
          <p:nvPr>
            <p:ph type="title"/>
          </p:nvPr>
        </p:nvSpPr>
        <p:spPr/>
        <p:txBody>
          <a:bodyPr/>
          <a:lstStyle/>
          <a:p>
            <a:r>
              <a:rPr lang="sv-SE" sz="3200" dirty="0"/>
              <a:t>Det går att lämna underrättelser </a:t>
            </a:r>
            <a:br>
              <a:rPr lang="sv-SE" sz="3200" dirty="0"/>
            </a:br>
            <a:r>
              <a:rPr lang="sv-SE" sz="3200" dirty="0"/>
              <a:t>elektroniskt till Försäkringskassan, Arbetsförmedlingen och Pensionsmyndigheten</a:t>
            </a:r>
          </a:p>
        </p:txBody>
      </p:sp>
      <p:sp>
        <p:nvSpPr>
          <p:cNvPr id="7" name="Platshållare för text 6">
            <a:extLst>
              <a:ext uri="{FF2B5EF4-FFF2-40B4-BE49-F238E27FC236}">
                <a16:creationId xmlns:a16="http://schemas.microsoft.com/office/drawing/2014/main" id="{F6B827B8-688F-4AA4-9D1D-88AC08732727}"/>
              </a:ext>
            </a:extLst>
          </p:cNvPr>
          <p:cNvSpPr>
            <a:spLocks noGrp="1"/>
          </p:cNvSpPr>
          <p:nvPr>
            <p:ph type="body" sz="quarter" idx="12"/>
          </p:nvPr>
        </p:nvSpPr>
        <p:spPr>
          <a:xfrm>
            <a:off x="1039985" y="1650554"/>
            <a:ext cx="10457409" cy="4982538"/>
          </a:xfrm>
        </p:spPr>
        <p:txBody>
          <a:bodyPr/>
          <a:lstStyle/>
          <a:p>
            <a:pPr marL="0" indent="0">
              <a:buNone/>
            </a:pPr>
            <a:r>
              <a:rPr lang="sv-SE" sz="3200" dirty="0">
                <a:solidFill>
                  <a:srgbClr val="006C31"/>
                </a:solidFill>
              </a:rPr>
              <a:t>Försäkringskassan:</a:t>
            </a:r>
            <a:endParaRPr lang="sv-SE" sz="2800" dirty="0"/>
          </a:p>
          <a:p>
            <a:pPr marL="0" indent="0">
              <a:buNone/>
            </a:pPr>
            <a:r>
              <a:rPr lang="sv-SE" sz="2800" dirty="0">
                <a:hlinkClick r:id="rId2"/>
              </a:rPr>
              <a:t>Om du misstänker felaktiga utbetalningar eller bidragsbrott - Försäkringskassan (forsakringskassan.se)</a:t>
            </a:r>
            <a:endParaRPr lang="sv-SE" sz="2800" dirty="0">
              <a:solidFill>
                <a:srgbClr val="002060"/>
              </a:solidFill>
            </a:endParaRPr>
          </a:p>
          <a:p>
            <a:pPr marL="0" indent="0">
              <a:buNone/>
            </a:pPr>
            <a:r>
              <a:rPr lang="sv-SE" sz="2800" dirty="0">
                <a:solidFill>
                  <a:srgbClr val="002060"/>
                </a:solidFill>
              </a:rPr>
              <a:t>Arbetsförmedlingen:</a:t>
            </a:r>
            <a:r>
              <a:rPr lang="sv-SE" sz="2800" dirty="0">
                <a:solidFill>
                  <a:srgbClr val="E96191"/>
                </a:solidFill>
              </a:rPr>
              <a:t> </a:t>
            </a:r>
          </a:p>
          <a:p>
            <a:pPr marL="0" indent="0">
              <a:buNone/>
            </a:pPr>
            <a:r>
              <a:rPr lang="sv-SE" u="sng" dirty="0">
                <a:hlinkClick r:id="rId3"/>
              </a:rPr>
              <a:t>Tipsa om misstänkt bidragsfusk - Arbetsförmedlingen (arbetsformedlingen.se)</a:t>
            </a:r>
            <a:endParaRPr lang="sv-SE" u="sng" dirty="0"/>
          </a:p>
          <a:p>
            <a:pPr marL="0" indent="0">
              <a:buNone/>
            </a:pPr>
            <a:r>
              <a:rPr lang="sv-SE" sz="2800" dirty="0">
                <a:solidFill>
                  <a:srgbClr val="FF3300"/>
                </a:solidFill>
              </a:rPr>
              <a:t>Pensionsmyndigheten:</a:t>
            </a:r>
          </a:p>
          <a:p>
            <a:pPr marL="0" indent="0">
              <a:buNone/>
            </a:pPr>
            <a:r>
              <a:rPr lang="sv-SE" sz="2800" dirty="0">
                <a:solidFill>
                  <a:srgbClr val="FF3300"/>
                </a:solidFill>
                <a:hlinkClick r:id="rId4"/>
              </a:rPr>
              <a:t>Tipsa om felaktiga utbetalningar eller bidragsfusk - Pensionsmyndigheten (pensionsmyndigheten.se)</a:t>
            </a:r>
            <a:endParaRPr lang="sv-SE" sz="2800" dirty="0">
              <a:solidFill>
                <a:srgbClr val="FF3300"/>
              </a:solidFill>
            </a:endParaRPr>
          </a:p>
          <a:p>
            <a:pPr marL="0" indent="0">
              <a:buNone/>
            </a:pPr>
            <a:endParaRPr lang="sv-SE" sz="2800" dirty="0">
              <a:solidFill>
                <a:srgbClr val="E96191"/>
              </a:solidFill>
            </a:endParaRPr>
          </a:p>
          <a:p>
            <a:pPr marL="0" indent="0">
              <a:buNone/>
            </a:pPr>
            <a:r>
              <a:rPr lang="sv-SE" dirty="0"/>
              <a:t> </a:t>
            </a:r>
          </a:p>
          <a:p>
            <a:pPr marL="0" indent="0">
              <a:buNone/>
            </a:pPr>
            <a:endParaRPr lang="sv-SE" sz="3600" dirty="0">
              <a:solidFill>
                <a:srgbClr val="0070C0"/>
              </a:solidFill>
            </a:endParaRPr>
          </a:p>
        </p:txBody>
      </p:sp>
    </p:spTree>
    <p:extLst>
      <p:ext uri="{BB962C8B-B14F-4D97-AF65-F5344CB8AC3E}">
        <p14:creationId xmlns:p14="http://schemas.microsoft.com/office/powerpoint/2010/main" val="27242565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BD9207D-BE16-41B1-92D3-89C83B6015C7}"/>
              </a:ext>
            </a:extLst>
          </p:cNvPr>
          <p:cNvSpPr>
            <a:spLocks noGrp="1"/>
          </p:cNvSpPr>
          <p:nvPr>
            <p:ph type="title"/>
          </p:nvPr>
        </p:nvSpPr>
        <p:spPr/>
        <p:txBody>
          <a:bodyPr/>
          <a:lstStyle/>
          <a:p>
            <a:r>
              <a:rPr lang="sv-SE" dirty="0"/>
              <a:t>Bakgrund</a:t>
            </a:r>
          </a:p>
        </p:txBody>
      </p:sp>
      <p:sp>
        <p:nvSpPr>
          <p:cNvPr id="5" name="Platshållare för innehåll 4">
            <a:extLst>
              <a:ext uri="{FF2B5EF4-FFF2-40B4-BE49-F238E27FC236}">
                <a16:creationId xmlns:a16="http://schemas.microsoft.com/office/drawing/2014/main" id="{83FAB962-5458-469B-A478-18645479F2AC}"/>
              </a:ext>
            </a:extLst>
          </p:cNvPr>
          <p:cNvSpPr>
            <a:spLocks noGrp="1"/>
          </p:cNvSpPr>
          <p:nvPr>
            <p:ph idx="1"/>
          </p:nvPr>
        </p:nvSpPr>
        <p:spPr>
          <a:xfrm>
            <a:off x="601627" y="1506538"/>
            <a:ext cx="9383599" cy="5328592"/>
          </a:xfrm>
        </p:spPr>
        <p:txBody>
          <a:bodyPr/>
          <a:lstStyle/>
          <a:p>
            <a:r>
              <a:rPr lang="sv-SE" dirty="0"/>
              <a:t>2005 års informationsutbytesutredning kom fram till att </a:t>
            </a:r>
            <a:br>
              <a:rPr lang="sv-SE" dirty="0"/>
            </a:br>
            <a:r>
              <a:rPr lang="sv-SE" dirty="0"/>
              <a:t>mellan 18 och 20 miljarder kronor per år felaktigt betalades </a:t>
            </a:r>
            <a:br>
              <a:rPr lang="sv-SE" dirty="0"/>
            </a:br>
            <a:r>
              <a:rPr lang="sv-SE" dirty="0"/>
              <a:t>ut från välfärdssystemen.</a:t>
            </a:r>
          </a:p>
          <a:p>
            <a:r>
              <a:rPr lang="sv-SE" dirty="0"/>
              <a:t>Lag (2008:206) om underrättelseskyldighet vid felaktiga utbetalningar från välfärdssystemen infördes 1 juni 2008.</a:t>
            </a:r>
          </a:p>
          <a:p>
            <a:r>
              <a:rPr lang="sv-SE" dirty="0"/>
              <a:t>1 januari 2020 utökades lagen till att även omfatta kommunerna. Den skulle även gälla sådant stöd som avser en person men betalas ut till annan (t.ex. ett företag eller en arbetsgivare).</a:t>
            </a:r>
          </a:p>
          <a:p>
            <a:r>
              <a:rPr lang="sv-SE" dirty="0"/>
              <a:t>1 januari 2024 utökades lagen till att även omfatta Utbetalningsmyndigheten.</a:t>
            </a:r>
          </a:p>
        </p:txBody>
      </p:sp>
    </p:spTree>
    <p:extLst>
      <p:ext uri="{BB962C8B-B14F-4D97-AF65-F5344CB8AC3E}">
        <p14:creationId xmlns:p14="http://schemas.microsoft.com/office/powerpoint/2010/main" val="343284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FC3B33-0C98-4419-AD8D-D7B9417EA8DC}"/>
              </a:ext>
            </a:extLst>
          </p:cNvPr>
          <p:cNvSpPr>
            <a:spLocks noGrp="1"/>
          </p:cNvSpPr>
          <p:nvPr>
            <p:ph type="title"/>
          </p:nvPr>
        </p:nvSpPr>
        <p:spPr>
          <a:xfrm>
            <a:off x="583114" y="140400"/>
            <a:ext cx="12066407" cy="1270265"/>
          </a:xfrm>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7622ECFE-D11E-44D6-92C3-474B59F6F195}"/>
              </a:ext>
            </a:extLst>
          </p:cNvPr>
          <p:cNvSpPr>
            <a:spLocks noGrp="1"/>
          </p:cNvSpPr>
          <p:nvPr>
            <p:ph idx="1"/>
          </p:nvPr>
        </p:nvSpPr>
        <p:spPr>
          <a:xfrm>
            <a:off x="601626" y="1506538"/>
            <a:ext cx="11039784" cy="3600400"/>
          </a:xfrm>
        </p:spPr>
        <p:txBody>
          <a:bodyPr/>
          <a:lstStyle/>
          <a:p>
            <a:r>
              <a:rPr lang="sv-SE" sz="2400" dirty="0"/>
              <a:t>1 § Denna lag gäller sådana bidrag, ersättningar, pensioner och lån för personligt ändamål som enligt lag eller förordning beslutas av Migrationsverket, Försäkringskassan, Pensionsmyndigheten, Centrala studiestödsnämnden, Arbetsförmedlingen, en kommun eller en arbetslöshetskassa och betalas ut till en enskild person (ekonomisk förmån).</a:t>
            </a:r>
          </a:p>
          <a:p>
            <a:r>
              <a:rPr lang="sv-SE" sz="2400" dirty="0"/>
              <a:t>Denna lag gäller även sådana stöd, bidrag och ersättningar som enligt lag eller förordning beslutas av Försäkringskassan, Arbetsförmedlingen eller en kommun och avser en enskild person, men betalas ut till eller tillgodoräknas någon annan än den enskilde (ekonomiskt stöd). </a:t>
            </a:r>
          </a:p>
        </p:txBody>
      </p:sp>
      <p:sp>
        <p:nvSpPr>
          <p:cNvPr id="6" name="Rektangel 5">
            <a:extLst>
              <a:ext uri="{FF2B5EF4-FFF2-40B4-BE49-F238E27FC236}">
                <a16:creationId xmlns:a16="http://schemas.microsoft.com/office/drawing/2014/main" id="{8EC193F6-2B50-4200-9474-11D91FF7F43E}"/>
              </a:ext>
            </a:extLst>
          </p:cNvPr>
          <p:cNvSpPr/>
          <p:nvPr/>
        </p:nvSpPr>
        <p:spPr>
          <a:xfrm>
            <a:off x="2280370" y="5761107"/>
            <a:ext cx="5233798" cy="707886"/>
          </a:xfrm>
          <a:prstGeom prst="rect">
            <a:avLst/>
          </a:prstGeom>
        </p:spPr>
        <p:txBody>
          <a:bodyPr wrap="square">
            <a:spAutoFit/>
          </a:bodyPr>
          <a:lstStyle/>
          <a:p>
            <a:r>
              <a:rPr lang="sv-SE" sz="2000" dirty="0"/>
              <a:t>Ekonomiskt stöd som betalas ut exempelvis till en arbetsgivare eller ett bolag. </a:t>
            </a:r>
          </a:p>
        </p:txBody>
      </p:sp>
      <p:pic>
        <p:nvPicPr>
          <p:cNvPr id="7" name="Bildobjekt 6" descr="QBANK_eyJNZWRpYUlkIjoxNjczLCJVc2FnZUlkIjowLCJEYXRlIjoiMjAyMC0xMS0xNyJ9">
            <a:extLst>
              <a:ext uri="{FF2B5EF4-FFF2-40B4-BE49-F238E27FC236}">
                <a16:creationId xmlns:a16="http://schemas.microsoft.com/office/drawing/2014/main" id="{B6E561D7-3CB1-4A13-828B-1E72E6406C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26" y="5374434"/>
            <a:ext cx="1481232" cy="1481232"/>
          </a:xfrm>
          <a:prstGeom prst="rect">
            <a:avLst/>
          </a:prstGeom>
        </p:spPr>
      </p:pic>
    </p:spTree>
    <p:extLst>
      <p:ext uri="{BB962C8B-B14F-4D97-AF65-F5344CB8AC3E}">
        <p14:creationId xmlns:p14="http://schemas.microsoft.com/office/powerpoint/2010/main" val="79356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99C42-8D5E-47C8-8E6B-33CB4B5484FE}"/>
              </a:ext>
            </a:extLst>
          </p:cNvPr>
          <p:cNvSpPr>
            <a:spLocks noGrp="1"/>
          </p:cNvSpPr>
          <p:nvPr>
            <p:ph type="title"/>
          </p:nvPr>
        </p:nvSpPr>
        <p:spPr>
          <a:xfrm>
            <a:off x="607506" y="124063"/>
            <a:ext cx="12330047" cy="1270265"/>
          </a:xfrm>
        </p:spPr>
        <p:txBody>
          <a:bodyPr/>
          <a:lstStyle/>
          <a:p>
            <a:r>
              <a:rPr lang="sv-SE" dirty="0"/>
              <a:t>Lagen om underrättelseskyldighet (2008:206)</a:t>
            </a:r>
          </a:p>
        </p:txBody>
      </p:sp>
      <p:sp>
        <p:nvSpPr>
          <p:cNvPr id="3" name="Platshållare för text 2">
            <a:extLst>
              <a:ext uri="{FF2B5EF4-FFF2-40B4-BE49-F238E27FC236}">
                <a16:creationId xmlns:a16="http://schemas.microsoft.com/office/drawing/2014/main" id="{1A1A87AC-9930-42DB-8E9E-6E756249AE1D}"/>
              </a:ext>
            </a:extLst>
          </p:cNvPr>
          <p:cNvSpPr>
            <a:spLocks noGrp="1"/>
          </p:cNvSpPr>
          <p:nvPr>
            <p:ph type="body" sz="quarter" idx="12"/>
          </p:nvPr>
        </p:nvSpPr>
        <p:spPr>
          <a:xfrm>
            <a:off x="607938" y="1506538"/>
            <a:ext cx="9161264" cy="3445081"/>
          </a:xfrm>
        </p:spPr>
        <p:txBody>
          <a:bodyPr/>
          <a:lstStyle/>
          <a:p>
            <a:r>
              <a:rPr lang="sv-SE" sz="2400" dirty="0"/>
              <a:t>3 § Om det finns anledning att anta att en ekonomisk förmån eller ett ekonomiskt stöd har beslutats, betalats ut eller tillgodoräknats felaktigt eller med ett för högt belopp, ska underrättelse om detta lämnas till den myndighet eller organisation som har fattat beslutet. Har förmån eller stöd beslutats efter överklagande ska underrättelse i stället lämnas till den myndighet eller organisation som följer av 1 §.</a:t>
            </a:r>
          </a:p>
          <a:p>
            <a:r>
              <a:rPr lang="sv-SE" sz="2400" dirty="0"/>
              <a:t> Underrättelseskyldigheten gäller inte om det finns särskilda skäl. </a:t>
            </a:r>
          </a:p>
        </p:txBody>
      </p:sp>
      <p:sp>
        <p:nvSpPr>
          <p:cNvPr id="6" name="Rektangel 5">
            <a:extLst>
              <a:ext uri="{FF2B5EF4-FFF2-40B4-BE49-F238E27FC236}">
                <a16:creationId xmlns:a16="http://schemas.microsoft.com/office/drawing/2014/main" id="{FF3A84A1-8935-41C8-A8EB-AD7F38FC008F}"/>
              </a:ext>
            </a:extLst>
          </p:cNvPr>
          <p:cNvSpPr/>
          <p:nvPr/>
        </p:nvSpPr>
        <p:spPr>
          <a:xfrm>
            <a:off x="2280370" y="5240943"/>
            <a:ext cx="6841856" cy="1015663"/>
          </a:xfrm>
          <a:prstGeom prst="rect">
            <a:avLst/>
          </a:prstGeom>
        </p:spPr>
        <p:txBody>
          <a:bodyPr wrap="square">
            <a:spAutoFit/>
          </a:bodyPr>
          <a:lstStyle/>
          <a:p>
            <a:pPr marL="317554" indent="-317554">
              <a:buFont typeface="Arial" panose="020B0604020202020204" pitchFamily="34" charset="0"/>
              <a:buChar char="•"/>
            </a:pPr>
            <a:r>
              <a:rPr lang="sv-SE" sz="2000" dirty="0"/>
              <a:t>Skyldighet att lämna underrättelse</a:t>
            </a:r>
          </a:p>
          <a:p>
            <a:pPr marL="317554" indent="-317554">
              <a:buFont typeface="Arial" panose="020B0604020202020204" pitchFamily="34" charset="0"/>
              <a:buChar char="•"/>
            </a:pPr>
            <a:r>
              <a:rPr lang="sv-SE" sz="2000" dirty="0"/>
              <a:t>Anledning att anta, vilket betyder låg misstankegrad</a:t>
            </a:r>
          </a:p>
          <a:p>
            <a:pPr marL="317554" indent="-317554">
              <a:buFont typeface="Arial" panose="020B0604020202020204" pitchFamily="34" charset="0"/>
              <a:buChar char="•"/>
            </a:pPr>
            <a:r>
              <a:rPr lang="sv-SE" sz="2000" dirty="0"/>
              <a:t>Gäller inte kommande utbetalningar</a:t>
            </a:r>
          </a:p>
        </p:txBody>
      </p:sp>
      <p:pic>
        <p:nvPicPr>
          <p:cNvPr id="7" name="Bildobjekt 6" descr="QBANK_eyJNZWRpYUlkIjoxNjczLCJVc2FnZUlkIjowLCJEYXRlIjoiMjAyMC0xMS0xNyJ9">
            <a:extLst>
              <a:ext uri="{FF2B5EF4-FFF2-40B4-BE49-F238E27FC236}">
                <a16:creationId xmlns:a16="http://schemas.microsoft.com/office/drawing/2014/main" id="{21BC5E30-B238-4CAB-B14F-2212C40C44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26" y="5008159"/>
            <a:ext cx="1481232" cy="1481232"/>
          </a:xfrm>
          <a:prstGeom prst="rect">
            <a:avLst/>
          </a:prstGeom>
        </p:spPr>
      </p:pic>
    </p:spTree>
    <p:extLst>
      <p:ext uri="{BB962C8B-B14F-4D97-AF65-F5344CB8AC3E}">
        <p14:creationId xmlns:p14="http://schemas.microsoft.com/office/powerpoint/2010/main" val="3515176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A6AE67-AF69-495D-B316-928771244720}"/>
              </a:ext>
            </a:extLst>
          </p:cNvPr>
          <p:cNvSpPr>
            <a:spLocks noGrp="1"/>
          </p:cNvSpPr>
          <p:nvPr>
            <p:ph type="title"/>
          </p:nvPr>
        </p:nvSpPr>
        <p:spPr>
          <a:xfrm>
            <a:off x="607506" y="124063"/>
            <a:ext cx="12042015" cy="1270265"/>
          </a:xfrm>
        </p:spPr>
        <p:txBody>
          <a:bodyPr/>
          <a:lstStyle/>
          <a:p>
            <a:r>
              <a:rPr lang="sv-SE" dirty="0"/>
              <a:t>Lagen om underrättelseskyldighet (2008:206)</a:t>
            </a:r>
          </a:p>
        </p:txBody>
      </p:sp>
      <p:sp>
        <p:nvSpPr>
          <p:cNvPr id="3" name="Platshållare för text 2">
            <a:extLst>
              <a:ext uri="{FF2B5EF4-FFF2-40B4-BE49-F238E27FC236}">
                <a16:creationId xmlns:a16="http://schemas.microsoft.com/office/drawing/2014/main" id="{7F4DFC48-CD74-4FF7-9B2C-5BA917AA93BF}"/>
              </a:ext>
            </a:extLst>
          </p:cNvPr>
          <p:cNvSpPr>
            <a:spLocks noGrp="1"/>
          </p:cNvSpPr>
          <p:nvPr>
            <p:ph type="body" sz="quarter" idx="12"/>
          </p:nvPr>
        </p:nvSpPr>
        <p:spPr>
          <a:xfrm>
            <a:off x="607938" y="1506538"/>
            <a:ext cx="8641359" cy="1596677"/>
          </a:xfrm>
        </p:spPr>
        <p:txBody>
          <a:bodyPr/>
          <a:lstStyle/>
          <a:p>
            <a:r>
              <a:rPr lang="sv-SE" sz="2400" dirty="0"/>
              <a:t>4 § Av underrättelsen ska det framgå vilka omständigheter som ligger till grund för antagandet att en ekonomisk förmån eller ett ekonomiskt stöd har beslutats, betalats ut eller tillgodoräknats felaktigt eller med ett för högt belopp. </a:t>
            </a:r>
          </a:p>
        </p:txBody>
      </p:sp>
      <p:sp>
        <p:nvSpPr>
          <p:cNvPr id="5" name="Rektangel 4">
            <a:extLst>
              <a:ext uri="{FF2B5EF4-FFF2-40B4-BE49-F238E27FC236}">
                <a16:creationId xmlns:a16="http://schemas.microsoft.com/office/drawing/2014/main" id="{06FE01AF-127D-4801-8A13-60EDE0613523}"/>
              </a:ext>
            </a:extLst>
          </p:cNvPr>
          <p:cNvSpPr/>
          <p:nvPr/>
        </p:nvSpPr>
        <p:spPr>
          <a:xfrm>
            <a:off x="1859428" y="3366695"/>
            <a:ext cx="4547357" cy="707886"/>
          </a:xfrm>
          <a:prstGeom prst="rect">
            <a:avLst/>
          </a:prstGeom>
        </p:spPr>
        <p:txBody>
          <a:bodyPr wrap="square">
            <a:spAutoFit/>
          </a:bodyPr>
          <a:lstStyle/>
          <a:p>
            <a:pPr marL="317554" indent="-317554">
              <a:buFont typeface="Arial" panose="020B0604020202020204" pitchFamily="34" charset="0"/>
              <a:buChar char="•"/>
            </a:pPr>
            <a:r>
              <a:rPr lang="sv-SE" sz="2000" dirty="0"/>
              <a:t>Varför finns det en misstanke om att ersättning betalats ut felaktigt?</a:t>
            </a:r>
          </a:p>
        </p:txBody>
      </p:sp>
      <p:pic>
        <p:nvPicPr>
          <p:cNvPr id="7" name="Bildobjekt 6">
            <a:extLst>
              <a:ext uri="{FF2B5EF4-FFF2-40B4-BE49-F238E27FC236}">
                <a16:creationId xmlns:a16="http://schemas.microsoft.com/office/drawing/2014/main" id="{78E73D32-F96A-489B-8AA5-5413D15B56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753" y="4364565"/>
            <a:ext cx="878854" cy="878854"/>
          </a:xfrm>
          <a:prstGeom prst="rect">
            <a:avLst/>
          </a:prstGeom>
        </p:spPr>
      </p:pic>
      <p:sp>
        <p:nvSpPr>
          <p:cNvPr id="9" name="Rektangel 8">
            <a:extLst>
              <a:ext uri="{FF2B5EF4-FFF2-40B4-BE49-F238E27FC236}">
                <a16:creationId xmlns:a16="http://schemas.microsoft.com/office/drawing/2014/main" id="{FE345C76-3E8D-4120-8FFA-637E7892F93B}"/>
              </a:ext>
            </a:extLst>
          </p:cNvPr>
          <p:cNvSpPr/>
          <p:nvPr/>
        </p:nvSpPr>
        <p:spPr>
          <a:xfrm>
            <a:off x="1859428" y="4242842"/>
            <a:ext cx="6474326" cy="1400383"/>
          </a:xfrm>
          <a:prstGeom prst="rect">
            <a:avLst/>
          </a:prstGeom>
        </p:spPr>
        <p:txBody>
          <a:bodyPr wrap="square">
            <a:spAutoFit/>
          </a:bodyPr>
          <a:lstStyle/>
          <a:p>
            <a:pPr marL="317554" indent="-317554">
              <a:spcAft>
                <a:spcPts val="333"/>
              </a:spcAft>
              <a:buFont typeface="Arial" panose="020B0604020202020204" pitchFamily="34" charset="0"/>
              <a:buChar char="•"/>
            </a:pPr>
            <a:r>
              <a:rPr lang="sv-SE" sz="2000" dirty="0"/>
              <a:t>Omständigheter som gör att misstanken uppstår.</a:t>
            </a:r>
          </a:p>
          <a:p>
            <a:pPr marL="317554" indent="-317554">
              <a:spcAft>
                <a:spcPts val="333"/>
              </a:spcAft>
              <a:buFont typeface="Arial" panose="020B0604020202020204" pitchFamily="34" charset="0"/>
              <a:buChar char="•"/>
            </a:pPr>
            <a:r>
              <a:rPr lang="sv-SE" sz="2000" dirty="0"/>
              <a:t>Tidpunkt för när felaktig utbetalningen kan ha skett.</a:t>
            </a:r>
          </a:p>
          <a:p>
            <a:pPr marL="317554" indent="-317554">
              <a:spcAft>
                <a:spcPts val="333"/>
              </a:spcAft>
              <a:buFont typeface="Arial" panose="020B0604020202020204" pitchFamily="34" charset="0"/>
              <a:buChar char="•"/>
            </a:pPr>
            <a:r>
              <a:rPr lang="sv-SE" sz="2000" dirty="0"/>
              <a:t>Sammanhang (t.ex. utredning/kontroll) när detta uppmärksammades.</a:t>
            </a:r>
          </a:p>
        </p:txBody>
      </p:sp>
      <p:sp>
        <p:nvSpPr>
          <p:cNvPr id="13" name="Rektangel 12">
            <a:extLst>
              <a:ext uri="{FF2B5EF4-FFF2-40B4-BE49-F238E27FC236}">
                <a16:creationId xmlns:a16="http://schemas.microsoft.com/office/drawing/2014/main" id="{1633F091-A039-4A21-8E72-84F1453AA3FD}"/>
              </a:ext>
            </a:extLst>
          </p:cNvPr>
          <p:cNvSpPr/>
          <p:nvPr/>
        </p:nvSpPr>
        <p:spPr>
          <a:xfrm>
            <a:off x="1859428" y="5742662"/>
            <a:ext cx="3096177" cy="400110"/>
          </a:xfrm>
          <a:prstGeom prst="rect">
            <a:avLst/>
          </a:prstGeom>
        </p:spPr>
        <p:txBody>
          <a:bodyPr wrap="square">
            <a:spAutoFit/>
          </a:bodyPr>
          <a:lstStyle/>
          <a:p>
            <a:pPr marL="317554" indent="-317554">
              <a:buFont typeface="Arial" panose="020B0604020202020204" pitchFamily="34" charset="0"/>
              <a:buChar char="•"/>
            </a:pPr>
            <a:r>
              <a:rPr lang="sv-SE" sz="2000" dirty="0"/>
              <a:t>Inga bilagor.</a:t>
            </a:r>
          </a:p>
        </p:txBody>
      </p:sp>
      <p:pic>
        <p:nvPicPr>
          <p:cNvPr id="12" name="Bildobjekt 11" descr="QBANK_eyJNZWRpYUlkIjo3MTYsIlVzYWdlSWQiOjAsIkRhdGUiOiIyMDIwLTExLTE3In0=">
            <a:extLst>
              <a:ext uri="{FF2B5EF4-FFF2-40B4-BE49-F238E27FC236}">
                <a16:creationId xmlns:a16="http://schemas.microsoft.com/office/drawing/2014/main" id="{2181E8B4-D2BC-43CC-8D52-5EDA5B72A7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753" y="3238930"/>
            <a:ext cx="878854" cy="878854"/>
          </a:xfrm>
          <a:prstGeom prst="rect">
            <a:avLst/>
          </a:prstGeom>
        </p:spPr>
      </p:pic>
      <p:pic>
        <p:nvPicPr>
          <p:cNvPr id="16" name="Bildobjekt 15" descr="QBANK_eyJNZWRpYUlkIjoxNjk1LCJVc2FnZUlkIjowLCJEYXRlIjoiMjAyMC0xMS0xNyJ9">
            <a:extLst>
              <a:ext uri="{FF2B5EF4-FFF2-40B4-BE49-F238E27FC236}">
                <a16:creationId xmlns:a16="http://schemas.microsoft.com/office/drawing/2014/main" id="{914FC2A6-B751-4336-8870-13781769DB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0981" y="5490201"/>
            <a:ext cx="905032" cy="905032"/>
          </a:xfrm>
          <a:prstGeom prst="rect">
            <a:avLst/>
          </a:prstGeom>
        </p:spPr>
      </p:pic>
      <p:cxnSp>
        <p:nvCxnSpPr>
          <p:cNvPr id="18" name="Rak koppling 17">
            <a:extLst>
              <a:ext uri="{FF2B5EF4-FFF2-40B4-BE49-F238E27FC236}">
                <a16:creationId xmlns:a16="http://schemas.microsoft.com/office/drawing/2014/main" id="{E08B9955-188D-4AA4-8147-3213F63E29B3}"/>
              </a:ext>
            </a:extLst>
          </p:cNvPr>
          <p:cNvCxnSpPr>
            <a:cxnSpLocks/>
          </p:cNvCxnSpPr>
          <p:nvPr/>
        </p:nvCxnSpPr>
        <p:spPr>
          <a:xfrm>
            <a:off x="740981" y="5566713"/>
            <a:ext cx="905032" cy="828520"/>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383708B6-2CDC-4E5C-B94D-39BED9A0D3D9}"/>
              </a:ext>
            </a:extLst>
          </p:cNvPr>
          <p:cNvCxnSpPr>
            <a:cxnSpLocks/>
          </p:cNvCxnSpPr>
          <p:nvPr/>
        </p:nvCxnSpPr>
        <p:spPr>
          <a:xfrm flipV="1">
            <a:off x="740981" y="5546586"/>
            <a:ext cx="857777" cy="848647"/>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512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 1 – mottagare av underrättelser </a:t>
            </a:r>
            <a:endParaRPr lang="sv-SE"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4563" y="3101059"/>
            <a:ext cx="1321543" cy="1321543"/>
          </a:xfrm>
          <a:prstGeom prst="rect">
            <a:avLst/>
          </a:prstGeom>
        </p:spPr>
      </p:pic>
      <p:sp>
        <p:nvSpPr>
          <p:cNvPr id="8" name="Alternativ process 7"/>
          <p:cNvSpPr/>
          <p:nvPr/>
        </p:nvSpPr>
        <p:spPr>
          <a:xfrm>
            <a:off x="8356408" y="3489991"/>
            <a:ext cx="2276890" cy="61404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sp>
        <p:nvSpPr>
          <p:cNvPr id="9" name="Alternativ process 8"/>
          <p:cNvSpPr/>
          <p:nvPr/>
        </p:nvSpPr>
        <p:spPr>
          <a:xfrm>
            <a:off x="6415104" y="2161076"/>
            <a:ext cx="3469157" cy="614040"/>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Arbetslöshetskassorna</a:t>
            </a:r>
          </a:p>
        </p:txBody>
      </p:sp>
      <p:pic>
        <p:nvPicPr>
          <p:cNvPr id="10" name="Bildobjekt 9" descr="QBANK_eyJNZWRpYUlkIjoyODI5LCJVc2FnZUlkIjowLCJEYXRlIjoiMjAyMC0xMS0xNyJ9">
            <a:extLst>
              <a:ext uri="{FF2B5EF4-FFF2-40B4-BE49-F238E27FC236}">
                <a16:creationId xmlns:a16="http://schemas.microsoft.com/office/drawing/2014/main" id="{CA5F91C9-4C90-48B0-868B-AF2869FE06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546" y="3536834"/>
            <a:ext cx="3689310" cy="520354"/>
          </a:xfrm>
          <a:prstGeom prst="rect">
            <a:avLst/>
          </a:prstGeom>
        </p:spPr>
      </p:pic>
      <p:pic>
        <p:nvPicPr>
          <p:cNvPr id="5" name="Bild 4">
            <a:extLst>
              <a:ext uri="{FF2B5EF4-FFF2-40B4-BE49-F238E27FC236}">
                <a16:creationId xmlns:a16="http://schemas.microsoft.com/office/drawing/2014/main" id="{9EA0BDBC-3CFB-40E5-A0C3-3272E69F53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28842" y="4818906"/>
            <a:ext cx="2460183" cy="1152128"/>
          </a:xfrm>
          <a:prstGeom prst="rect">
            <a:avLst/>
          </a:prstGeom>
        </p:spPr>
      </p:pic>
      <p:pic>
        <p:nvPicPr>
          <p:cNvPr id="7" name="Bild 6">
            <a:extLst>
              <a:ext uri="{FF2B5EF4-FFF2-40B4-BE49-F238E27FC236}">
                <a16:creationId xmlns:a16="http://schemas.microsoft.com/office/drawing/2014/main" id="{34874D86-7698-4B39-857F-FABF1ACD8B6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066106" y="4918129"/>
            <a:ext cx="2705100" cy="971550"/>
          </a:xfrm>
          <a:prstGeom prst="rect">
            <a:avLst/>
          </a:prstGeom>
        </p:spPr>
      </p:pic>
      <p:pic>
        <p:nvPicPr>
          <p:cNvPr id="13" name="Bildobjekt 12">
            <a:extLst>
              <a:ext uri="{FF2B5EF4-FFF2-40B4-BE49-F238E27FC236}">
                <a16:creationId xmlns:a16="http://schemas.microsoft.com/office/drawing/2014/main" id="{9D2A26A9-CFD4-4E81-98F4-166B6AD4B16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92338" y="2271617"/>
            <a:ext cx="3429176" cy="431822"/>
          </a:xfrm>
          <a:prstGeom prst="rect">
            <a:avLst/>
          </a:prstGeom>
        </p:spPr>
      </p:pic>
    </p:spTree>
    <p:extLst>
      <p:ext uri="{BB962C8B-B14F-4D97-AF65-F5344CB8AC3E}">
        <p14:creationId xmlns:p14="http://schemas.microsoft.com/office/powerpoint/2010/main" val="9683031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 2 – skyldighet att lämna underrättelser</a:t>
            </a:r>
            <a:endParaRPr lang="sv-SE" dirty="0"/>
          </a:p>
        </p:txBody>
      </p:sp>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273" y="2952084"/>
            <a:ext cx="1218179" cy="1218179"/>
          </a:xfrm>
          <a:prstGeom prst="rect">
            <a:avLst/>
          </a:prstGeom>
        </p:spPr>
      </p:pic>
      <p:pic>
        <p:nvPicPr>
          <p:cNvPr id="9" name="Bildobjekt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6119" y="4627498"/>
            <a:ext cx="1422439" cy="1289840"/>
          </a:xfrm>
          <a:prstGeom prst="rect">
            <a:avLst/>
          </a:prstGeom>
        </p:spPr>
      </p:pic>
      <p:sp>
        <p:nvSpPr>
          <p:cNvPr id="11" name="Oval 10"/>
          <p:cNvSpPr/>
          <p:nvPr/>
        </p:nvSpPr>
        <p:spPr>
          <a:xfrm>
            <a:off x="9092262" y="5192323"/>
            <a:ext cx="2289403" cy="1289840"/>
          </a:xfrm>
          <a:prstGeom prst="wedgeEllipseCallout">
            <a:avLst>
              <a:gd name="adj1" fmla="val -75461"/>
              <a:gd name="adj2" fmla="val -38926"/>
            </a:avLst>
          </a:prstGeom>
          <a:solidFill>
            <a:schemeClr val="accent3"/>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400" dirty="0">
                <a:solidFill>
                  <a:schemeClr val="bg1"/>
                </a:solidFill>
              </a:rPr>
              <a:t>Gäller inte den brottsbekämpande verksamheten (SBE)</a:t>
            </a:r>
          </a:p>
        </p:txBody>
      </p:sp>
      <p:sp>
        <p:nvSpPr>
          <p:cNvPr id="15" name="Alternativ process 7">
            <a:extLst>
              <a:ext uri="{FF2B5EF4-FFF2-40B4-BE49-F238E27FC236}">
                <a16:creationId xmlns:a16="http://schemas.microsoft.com/office/drawing/2014/main" id="{2CB7FFB0-6E59-4045-8D4F-AD730DAB7B07}"/>
              </a:ext>
            </a:extLst>
          </p:cNvPr>
          <p:cNvSpPr/>
          <p:nvPr/>
        </p:nvSpPr>
        <p:spPr>
          <a:xfrm>
            <a:off x="6075987" y="3609920"/>
            <a:ext cx="2276890" cy="61404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sp>
        <p:nvSpPr>
          <p:cNvPr id="16" name="Alternativ process 8">
            <a:extLst>
              <a:ext uri="{FF2B5EF4-FFF2-40B4-BE49-F238E27FC236}">
                <a16:creationId xmlns:a16="http://schemas.microsoft.com/office/drawing/2014/main" id="{F0014F64-2D2C-4772-8E29-35F15280F1E9}"/>
              </a:ext>
            </a:extLst>
          </p:cNvPr>
          <p:cNvSpPr/>
          <p:nvPr/>
        </p:nvSpPr>
        <p:spPr>
          <a:xfrm>
            <a:off x="8101694" y="2044057"/>
            <a:ext cx="3469157" cy="614040"/>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Arbetslöshetskassorna</a:t>
            </a:r>
          </a:p>
        </p:txBody>
      </p:sp>
      <p:pic>
        <p:nvPicPr>
          <p:cNvPr id="17" name="Bildobjekt 16" descr="QBANK_eyJNZWRpYUlkIjoyODI5LCJVc2FnZUlkIjowLCJEYXRlIjoiMjAyMC0xMS0xNyJ9">
            <a:extLst>
              <a:ext uri="{FF2B5EF4-FFF2-40B4-BE49-F238E27FC236}">
                <a16:creationId xmlns:a16="http://schemas.microsoft.com/office/drawing/2014/main" id="{486AE71B-5CAB-4CE4-83FD-D2B2164E7B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3699" y="3638734"/>
            <a:ext cx="3283379" cy="463100"/>
          </a:xfrm>
          <a:prstGeom prst="rect">
            <a:avLst/>
          </a:prstGeom>
        </p:spPr>
      </p:pic>
      <p:pic>
        <p:nvPicPr>
          <p:cNvPr id="5" name="Bild 4">
            <a:extLst>
              <a:ext uri="{FF2B5EF4-FFF2-40B4-BE49-F238E27FC236}">
                <a16:creationId xmlns:a16="http://schemas.microsoft.com/office/drawing/2014/main" id="{179E9EE3-C510-48B1-8722-7DACCEA97AB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041753" y="5052904"/>
            <a:ext cx="2360662" cy="1105521"/>
          </a:xfrm>
          <a:prstGeom prst="rect">
            <a:avLst/>
          </a:prstGeom>
        </p:spPr>
      </p:pic>
      <p:pic>
        <p:nvPicPr>
          <p:cNvPr id="6" name="Bild 5">
            <a:extLst>
              <a:ext uri="{FF2B5EF4-FFF2-40B4-BE49-F238E27FC236}">
                <a16:creationId xmlns:a16="http://schemas.microsoft.com/office/drawing/2014/main" id="{012D3718-A6C7-44C7-9000-65BD7D448A6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65751" y="3669968"/>
            <a:ext cx="2705100" cy="419100"/>
          </a:xfrm>
          <a:prstGeom prst="rect">
            <a:avLst/>
          </a:prstGeom>
        </p:spPr>
      </p:pic>
      <p:pic>
        <p:nvPicPr>
          <p:cNvPr id="8" name="Bild 7">
            <a:extLst>
              <a:ext uri="{FF2B5EF4-FFF2-40B4-BE49-F238E27FC236}">
                <a16:creationId xmlns:a16="http://schemas.microsoft.com/office/drawing/2014/main" id="{5EC2452A-31F1-49F0-89A3-8D09FC81A42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97271" y="5052904"/>
            <a:ext cx="2510778" cy="901758"/>
          </a:xfrm>
          <a:prstGeom prst="rect">
            <a:avLst/>
          </a:prstGeom>
        </p:spPr>
      </p:pic>
      <p:pic>
        <p:nvPicPr>
          <p:cNvPr id="14" name="Bildobjekt 13">
            <a:extLst>
              <a:ext uri="{FF2B5EF4-FFF2-40B4-BE49-F238E27FC236}">
                <a16:creationId xmlns:a16="http://schemas.microsoft.com/office/drawing/2014/main" id="{8A6726FC-60DA-40AD-BFB1-7C9D2DD2CAD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55273" y="2136862"/>
            <a:ext cx="3429176" cy="431822"/>
          </a:xfrm>
          <a:prstGeom prst="rect">
            <a:avLst/>
          </a:prstGeom>
        </p:spPr>
      </p:pic>
      <p:pic>
        <p:nvPicPr>
          <p:cNvPr id="4" name="Bildobjekt 3">
            <a:extLst>
              <a:ext uri="{FF2B5EF4-FFF2-40B4-BE49-F238E27FC236}">
                <a16:creationId xmlns:a16="http://schemas.microsoft.com/office/drawing/2014/main" id="{408D7866-2201-4968-B60B-202F33C151E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207487" y="1845982"/>
            <a:ext cx="3671168" cy="952228"/>
          </a:xfrm>
          <a:prstGeom prst="rect">
            <a:avLst/>
          </a:prstGeom>
        </p:spPr>
      </p:pic>
    </p:spTree>
    <p:extLst>
      <p:ext uri="{BB962C8B-B14F-4D97-AF65-F5344CB8AC3E}">
        <p14:creationId xmlns:p14="http://schemas.microsoft.com/office/powerpoint/2010/main" val="32565193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8E0314-F5D2-4890-B9E3-452BA4B37970}"/>
              </a:ext>
            </a:extLst>
          </p:cNvPr>
          <p:cNvSpPr>
            <a:spLocks noGrp="1"/>
          </p:cNvSpPr>
          <p:nvPr>
            <p:ph type="title"/>
          </p:nvPr>
        </p:nvSpPr>
        <p:spPr/>
        <p:txBody>
          <a:bodyPr/>
          <a:lstStyle/>
          <a:p>
            <a:r>
              <a:rPr lang="sv-SE"/>
              <a:t>Utbetalande myndigheter och förmåner</a:t>
            </a:r>
            <a:endParaRPr lang="sv-SE" dirty="0"/>
          </a:p>
        </p:txBody>
      </p:sp>
      <p:pic>
        <p:nvPicPr>
          <p:cNvPr id="5" name="Bildobjekt 4">
            <a:extLst>
              <a:ext uri="{FF2B5EF4-FFF2-40B4-BE49-F238E27FC236}">
                <a16:creationId xmlns:a16="http://schemas.microsoft.com/office/drawing/2014/main" id="{03359CE9-EC8B-4961-8D46-7F4423B723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8409" y="1979864"/>
            <a:ext cx="1321543" cy="1321543"/>
          </a:xfrm>
          <a:prstGeom prst="rect">
            <a:avLst/>
          </a:prstGeom>
        </p:spPr>
      </p:pic>
      <p:sp>
        <p:nvSpPr>
          <p:cNvPr id="10" name="textruta 9">
            <a:extLst>
              <a:ext uri="{FF2B5EF4-FFF2-40B4-BE49-F238E27FC236}">
                <a16:creationId xmlns:a16="http://schemas.microsoft.com/office/drawing/2014/main" id="{61C57594-899A-477E-97E2-DDC3D64AFAFE}"/>
              </a:ext>
            </a:extLst>
          </p:cNvPr>
          <p:cNvSpPr txBox="1"/>
          <p:nvPr/>
        </p:nvSpPr>
        <p:spPr>
          <a:xfrm>
            <a:off x="625001" y="2290995"/>
            <a:ext cx="3548718" cy="1754326"/>
          </a:xfrm>
          <a:prstGeom prst="rect">
            <a:avLst/>
          </a:prstGeom>
          <a:noFill/>
        </p:spPr>
        <p:txBody>
          <a:bodyPr wrap="square" rtlCol="0">
            <a:spAutoFit/>
          </a:bodyPr>
          <a:lstStyle/>
          <a:p>
            <a:pPr marL="317554" indent="-317554">
              <a:buFont typeface="Arial" panose="020B0604020202020204" pitchFamily="34" charset="0"/>
              <a:buChar char="•"/>
            </a:pPr>
            <a:r>
              <a:rPr lang="sv-SE" dirty="0"/>
              <a:t>Lönestöd till arbetsgivare</a:t>
            </a:r>
          </a:p>
          <a:p>
            <a:pPr marL="825640" lvl="1" indent="-317554">
              <a:buFont typeface="Courier New" panose="02070309020205020404" pitchFamily="49" charset="0"/>
              <a:buChar char="o"/>
            </a:pPr>
            <a:r>
              <a:rPr lang="sv-SE" dirty="0"/>
              <a:t>Lönebidrag</a:t>
            </a:r>
          </a:p>
          <a:p>
            <a:pPr marL="825640" lvl="1" indent="-317554">
              <a:buFont typeface="Courier New" panose="02070309020205020404" pitchFamily="49" charset="0"/>
              <a:buChar char="o"/>
            </a:pPr>
            <a:r>
              <a:rPr lang="sv-SE" dirty="0"/>
              <a:t>Nystartsjobb</a:t>
            </a:r>
          </a:p>
          <a:p>
            <a:pPr marL="825640" lvl="1" indent="-317554">
              <a:buFont typeface="Courier New" panose="02070309020205020404" pitchFamily="49" charset="0"/>
              <a:buChar char="o"/>
            </a:pPr>
            <a:r>
              <a:rPr lang="sv-SE" dirty="0"/>
              <a:t>Introduktionsjobb</a:t>
            </a:r>
          </a:p>
          <a:p>
            <a:pPr marL="825640" lvl="1" indent="-317554">
              <a:buFont typeface="Courier New" panose="02070309020205020404" pitchFamily="49" charset="0"/>
              <a:buChar char="o"/>
            </a:pPr>
            <a:r>
              <a:rPr lang="sv-SE" dirty="0"/>
              <a:t>Extratjänst</a:t>
            </a:r>
          </a:p>
          <a:p>
            <a:pPr marL="825640" lvl="1" indent="-317554">
              <a:buFont typeface="Courier New" panose="02070309020205020404" pitchFamily="49" charset="0"/>
              <a:buChar char="o"/>
            </a:pPr>
            <a:r>
              <a:rPr lang="sv-SE" dirty="0"/>
              <a:t>Yrkesintroduktion</a:t>
            </a:r>
          </a:p>
        </p:txBody>
      </p:sp>
      <p:sp>
        <p:nvSpPr>
          <p:cNvPr id="11" name="textruta 10">
            <a:extLst>
              <a:ext uri="{FF2B5EF4-FFF2-40B4-BE49-F238E27FC236}">
                <a16:creationId xmlns:a16="http://schemas.microsoft.com/office/drawing/2014/main" id="{E3C4A7B8-F779-42DD-86B3-F9799773987C}"/>
              </a:ext>
            </a:extLst>
          </p:cNvPr>
          <p:cNvSpPr txBox="1"/>
          <p:nvPr/>
        </p:nvSpPr>
        <p:spPr>
          <a:xfrm>
            <a:off x="4296594" y="3522762"/>
            <a:ext cx="2834103" cy="923330"/>
          </a:xfrm>
          <a:prstGeom prst="rect">
            <a:avLst/>
          </a:prstGeom>
          <a:noFill/>
        </p:spPr>
        <p:txBody>
          <a:bodyPr wrap="square" rtlCol="0">
            <a:spAutoFit/>
          </a:bodyPr>
          <a:lstStyle/>
          <a:p>
            <a:pPr marL="317554" indent="-317554">
              <a:buFont typeface="Arial" panose="020B0604020202020204" pitchFamily="34" charset="0"/>
              <a:buChar char="•"/>
            </a:pPr>
            <a:r>
              <a:rPr lang="sv-SE" dirty="0"/>
              <a:t>Studiestöd</a:t>
            </a:r>
          </a:p>
          <a:p>
            <a:pPr marL="317554" indent="-317554">
              <a:buFont typeface="Arial" panose="020B0604020202020204" pitchFamily="34" charset="0"/>
              <a:buChar char="•"/>
            </a:pPr>
            <a:r>
              <a:rPr lang="sv-SE" dirty="0"/>
              <a:t>Körkortslån</a:t>
            </a:r>
          </a:p>
          <a:p>
            <a:pPr marL="317554" indent="-317554">
              <a:buFont typeface="Arial" panose="020B0604020202020204" pitchFamily="34" charset="0"/>
              <a:buChar char="•"/>
            </a:pPr>
            <a:r>
              <a:rPr lang="sv-SE" dirty="0"/>
              <a:t>Hemutrustningslån</a:t>
            </a:r>
          </a:p>
        </p:txBody>
      </p:sp>
      <p:sp>
        <p:nvSpPr>
          <p:cNvPr id="16" name="textruta 15">
            <a:extLst>
              <a:ext uri="{FF2B5EF4-FFF2-40B4-BE49-F238E27FC236}">
                <a16:creationId xmlns:a16="http://schemas.microsoft.com/office/drawing/2014/main" id="{7BB88D9F-A7E6-4C20-88A0-23E71BE8B3C8}"/>
              </a:ext>
            </a:extLst>
          </p:cNvPr>
          <p:cNvSpPr txBox="1"/>
          <p:nvPr/>
        </p:nvSpPr>
        <p:spPr>
          <a:xfrm>
            <a:off x="704562" y="5827018"/>
            <a:ext cx="3548718" cy="369332"/>
          </a:xfrm>
          <a:prstGeom prst="rect">
            <a:avLst/>
          </a:prstGeom>
          <a:noFill/>
        </p:spPr>
        <p:txBody>
          <a:bodyPr wrap="square" rtlCol="0">
            <a:spAutoFit/>
          </a:bodyPr>
          <a:lstStyle/>
          <a:p>
            <a:pPr marL="317554" indent="-317554">
              <a:buFont typeface="Arial" panose="020B0604020202020204" pitchFamily="34" charset="0"/>
              <a:buChar char="•"/>
            </a:pPr>
            <a:r>
              <a:rPr lang="sv-SE" dirty="0"/>
              <a:t>Arbetslöshetsersättning</a:t>
            </a:r>
          </a:p>
        </p:txBody>
      </p:sp>
      <p:pic>
        <p:nvPicPr>
          <p:cNvPr id="17" name="Bildobjekt 16" descr="QBANK_eyJNZWRpYUlkIjoyODI5LCJVc2FnZUlkIjowLCJEYXRlIjoiMjAyMC0xMS0xNyJ9">
            <a:extLst>
              <a:ext uri="{FF2B5EF4-FFF2-40B4-BE49-F238E27FC236}">
                <a16:creationId xmlns:a16="http://schemas.microsoft.com/office/drawing/2014/main" id="{4E5EE20B-93DF-4F92-B6B5-E2489C31A6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2122" y="1697428"/>
            <a:ext cx="3240360" cy="457182"/>
          </a:xfrm>
          <a:prstGeom prst="rect">
            <a:avLst/>
          </a:prstGeom>
        </p:spPr>
      </p:pic>
      <p:sp>
        <p:nvSpPr>
          <p:cNvPr id="18" name="textruta 17">
            <a:extLst>
              <a:ext uri="{FF2B5EF4-FFF2-40B4-BE49-F238E27FC236}">
                <a16:creationId xmlns:a16="http://schemas.microsoft.com/office/drawing/2014/main" id="{E5B135B3-428E-49CB-84BF-6E0F33545314}"/>
              </a:ext>
            </a:extLst>
          </p:cNvPr>
          <p:cNvSpPr txBox="1"/>
          <p:nvPr/>
        </p:nvSpPr>
        <p:spPr>
          <a:xfrm>
            <a:off x="7383809" y="2290995"/>
            <a:ext cx="4104456" cy="4247317"/>
          </a:xfrm>
          <a:prstGeom prst="rect">
            <a:avLst/>
          </a:prstGeom>
          <a:noFill/>
        </p:spPr>
        <p:txBody>
          <a:bodyPr wrap="square" rtlCol="0">
            <a:spAutoFit/>
          </a:bodyPr>
          <a:lstStyle/>
          <a:p>
            <a:pPr marL="317554" indent="-317554">
              <a:buFont typeface="Arial" panose="020B0604020202020204" pitchFamily="34" charset="0"/>
              <a:buChar char="•"/>
            </a:pPr>
            <a:r>
              <a:rPr lang="sv-SE" dirty="0"/>
              <a:t>Sjukpenning</a:t>
            </a:r>
          </a:p>
          <a:p>
            <a:pPr marL="317554" indent="-317554">
              <a:buFont typeface="Arial" panose="020B0604020202020204" pitchFamily="34" charset="0"/>
              <a:buChar char="•"/>
            </a:pPr>
            <a:r>
              <a:rPr lang="sv-SE" dirty="0"/>
              <a:t>Föräldrapenning</a:t>
            </a:r>
          </a:p>
          <a:p>
            <a:pPr marL="317554" indent="-317554">
              <a:buFont typeface="Arial" panose="020B0604020202020204" pitchFamily="34" charset="0"/>
              <a:buChar char="•"/>
            </a:pPr>
            <a:r>
              <a:rPr lang="sv-SE" dirty="0"/>
              <a:t>Tillfällig föräldrapenning</a:t>
            </a:r>
          </a:p>
          <a:p>
            <a:pPr marL="317554" indent="-317554">
              <a:buFont typeface="Arial" panose="020B0604020202020204" pitchFamily="34" charset="0"/>
              <a:buChar char="•"/>
            </a:pPr>
            <a:r>
              <a:rPr lang="sv-SE" dirty="0"/>
              <a:t>Sjukersättning</a:t>
            </a:r>
          </a:p>
          <a:p>
            <a:pPr marL="317554" indent="-317554">
              <a:buFont typeface="Arial" panose="020B0604020202020204" pitchFamily="34" charset="0"/>
              <a:buChar char="•"/>
            </a:pPr>
            <a:r>
              <a:rPr lang="sv-SE" dirty="0"/>
              <a:t>Rehabersättning</a:t>
            </a:r>
          </a:p>
          <a:p>
            <a:pPr marL="317554" indent="-317554">
              <a:buFont typeface="Arial" panose="020B0604020202020204" pitchFamily="34" charset="0"/>
              <a:buChar char="•"/>
            </a:pPr>
            <a:r>
              <a:rPr lang="sv-SE" dirty="0"/>
              <a:t>Närståendepenning</a:t>
            </a:r>
          </a:p>
          <a:p>
            <a:pPr marL="317554" indent="-317554">
              <a:buFont typeface="Arial" panose="020B0604020202020204" pitchFamily="34" charset="0"/>
              <a:buChar char="•"/>
            </a:pPr>
            <a:r>
              <a:rPr lang="sv-SE" dirty="0"/>
              <a:t>Barnbidrag (skattefritt)</a:t>
            </a:r>
          </a:p>
          <a:p>
            <a:pPr marL="317554" indent="-317554">
              <a:buFont typeface="Arial" panose="020B0604020202020204" pitchFamily="34" charset="0"/>
              <a:buChar char="•"/>
            </a:pPr>
            <a:r>
              <a:rPr lang="sv-SE" dirty="0"/>
              <a:t>Bostadsbidrag (skattefritt) </a:t>
            </a:r>
          </a:p>
          <a:p>
            <a:pPr marL="317554" indent="-317554">
              <a:buFont typeface="Arial" panose="020B0604020202020204" pitchFamily="34" charset="0"/>
              <a:buChar char="•"/>
            </a:pPr>
            <a:r>
              <a:rPr lang="sv-SE" dirty="0"/>
              <a:t>Underhållsstöd (skattefritt)</a:t>
            </a:r>
          </a:p>
          <a:p>
            <a:pPr marL="317554" indent="-317554">
              <a:buFont typeface="Arial" panose="020B0604020202020204" pitchFamily="34" charset="0"/>
              <a:buChar char="•"/>
            </a:pPr>
            <a:r>
              <a:rPr lang="sv-SE" dirty="0"/>
              <a:t>Bostadstillägg (skattefritt)</a:t>
            </a:r>
          </a:p>
          <a:p>
            <a:pPr marL="317554" indent="-317554">
              <a:buFont typeface="Arial" panose="020B0604020202020204" pitchFamily="34" charset="0"/>
              <a:buChar char="•"/>
            </a:pPr>
            <a:r>
              <a:rPr lang="sv-SE" dirty="0"/>
              <a:t>Aktivitetsstöd</a:t>
            </a:r>
          </a:p>
          <a:p>
            <a:pPr marL="317554" indent="-317554">
              <a:buFont typeface="Arial" panose="020B0604020202020204" pitchFamily="34" charset="0"/>
              <a:buChar char="•"/>
            </a:pPr>
            <a:r>
              <a:rPr lang="sv-SE" dirty="0"/>
              <a:t>Utvecklingsersättning</a:t>
            </a:r>
          </a:p>
          <a:p>
            <a:pPr marL="317554" indent="-317554">
              <a:buFont typeface="Arial" panose="020B0604020202020204" pitchFamily="34" charset="0"/>
              <a:buChar char="•"/>
            </a:pPr>
            <a:r>
              <a:rPr lang="sv-SE" dirty="0"/>
              <a:t>Etableringsersättning</a:t>
            </a:r>
          </a:p>
          <a:p>
            <a:pPr marL="317554" indent="-317554">
              <a:buFont typeface="Arial" panose="020B0604020202020204" pitchFamily="34" charset="0"/>
              <a:buChar char="•"/>
            </a:pPr>
            <a:r>
              <a:rPr lang="sv-SE" dirty="0"/>
              <a:t>Assistansersättning (skattefritt)</a:t>
            </a:r>
          </a:p>
          <a:p>
            <a:pPr marL="317554" indent="-317554">
              <a:buFont typeface="Arial" panose="020B0604020202020204" pitchFamily="34" charset="0"/>
              <a:buChar char="•"/>
            </a:pPr>
            <a:r>
              <a:rPr lang="sv-SE" dirty="0"/>
              <a:t>Tandvårdsstöd (skattefritt)</a:t>
            </a:r>
          </a:p>
        </p:txBody>
      </p:sp>
      <p:sp>
        <p:nvSpPr>
          <p:cNvPr id="20" name="Alternativ process 8">
            <a:extLst>
              <a:ext uri="{FF2B5EF4-FFF2-40B4-BE49-F238E27FC236}">
                <a16:creationId xmlns:a16="http://schemas.microsoft.com/office/drawing/2014/main" id="{27C8DD71-9558-4098-A909-ED74ABC1124D}"/>
              </a:ext>
            </a:extLst>
          </p:cNvPr>
          <p:cNvSpPr/>
          <p:nvPr/>
        </p:nvSpPr>
        <p:spPr>
          <a:xfrm>
            <a:off x="704562" y="4952428"/>
            <a:ext cx="3469157" cy="614040"/>
          </a:xfrm>
          <a:prstGeom prst="flowChartAlternateProcess">
            <a:avLst/>
          </a:prstGeom>
          <a:solidFill>
            <a:schemeClr val="bg2">
              <a:lumMod val="40000"/>
              <a:lumOff val="6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Arbetslöshetskassorna</a:t>
            </a:r>
          </a:p>
        </p:txBody>
      </p:sp>
      <p:pic>
        <p:nvPicPr>
          <p:cNvPr id="6" name="Bildobjekt 5">
            <a:extLst>
              <a:ext uri="{FF2B5EF4-FFF2-40B4-BE49-F238E27FC236}">
                <a16:creationId xmlns:a16="http://schemas.microsoft.com/office/drawing/2014/main" id="{E5EA7A02-91EB-46FA-B399-77E96F204F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001" y="1687354"/>
            <a:ext cx="3429176" cy="431822"/>
          </a:xfrm>
          <a:prstGeom prst="rect">
            <a:avLst/>
          </a:prstGeom>
        </p:spPr>
      </p:pic>
    </p:spTree>
    <p:extLst>
      <p:ext uri="{BB962C8B-B14F-4D97-AF65-F5344CB8AC3E}">
        <p14:creationId xmlns:p14="http://schemas.microsoft.com/office/powerpoint/2010/main" val="16506657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FA9F33-9D7B-428A-8940-4AE844FF10EB}"/>
              </a:ext>
            </a:extLst>
          </p:cNvPr>
          <p:cNvSpPr>
            <a:spLocks noGrp="1"/>
          </p:cNvSpPr>
          <p:nvPr>
            <p:ph type="title"/>
          </p:nvPr>
        </p:nvSpPr>
        <p:spPr/>
        <p:txBody>
          <a:bodyPr/>
          <a:lstStyle/>
          <a:p>
            <a:r>
              <a:rPr lang="sv-SE"/>
              <a:t>Utbetalande myndigheter och förmåner</a:t>
            </a:r>
            <a:endParaRPr lang="sv-SE" dirty="0"/>
          </a:p>
        </p:txBody>
      </p:sp>
      <p:sp>
        <p:nvSpPr>
          <p:cNvPr id="12" name="textruta 11">
            <a:extLst>
              <a:ext uri="{FF2B5EF4-FFF2-40B4-BE49-F238E27FC236}">
                <a16:creationId xmlns:a16="http://schemas.microsoft.com/office/drawing/2014/main" id="{2F190A68-7867-4FCD-9292-D43E5FF12E45}"/>
              </a:ext>
            </a:extLst>
          </p:cNvPr>
          <p:cNvSpPr txBox="1"/>
          <p:nvPr/>
        </p:nvSpPr>
        <p:spPr>
          <a:xfrm>
            <a:off x="7824986" y="3011217"/>
            <a:ext cx="3120120" cy="1323439"/>
          </a:xfrm>
          <a:prstGeom prst="rect">
            <a:avLst/>
          </a:prstGeom>
          <a:noFill/>
        </p:spPr>
        <p:txBody>
          <a:bodyPr wrap="square" rtlCol="0">
            <a:spAutoFit/>
          </a:bodyPr>
          <a:lstStyle/>
          <a:p>
            <a:pPr marL="317554" indent="-317554">
              <a:buFont typeface="Arial" panose="020B0604020202020204" pitchFamily="34" charset="0"/>
              <a:buChar char="•"/>
            </a:pPr>
            <a:r>
              <a:rPr lang="sv-SE" sz="2000" dirty="0"/>
              <a:t>Allmän pension</a:t>
            </a:r>
          </a:p>
          <a:p>
            <a:pPr marL="317554" indent="-317554">
              <a:buFont typeface="Arial" panose="020B0604020202020204" pitchFamily="34" charset="0"/>
              <a:buChar char="•"/>
            </a:pPr>
            <a:r>
              <a:rPr lang="sv-SE" sz="2000" dirty="0"/>
              <a:t>Bostadstillägg</a:t>
            </a:r>
          </a:p>
          <a:p>
            <a:pPr marL="317554" indent="-317554">
              <a:buFont typeface="Arial" panose="020B0604020202020204" pitchFamily="34" charset="0"/>
              <a:buChar char="•"/>
            </a:pPr>
            <a:r>
              <a:rPr lang="sv-SE" sz="2000" dirty="0"/>
              <a:t>Äldreförsörjningsstöd</a:t>
            </a:r>
          </a:p>
          <a:p>
            <a:pPr marL="317554" indent="-317554">
              <a:buFont typeface="Arial" panose="020B0604020202020204" pitchFamily="34" charset="0"/>
              <a:buChar char="•"/>
            </a:pPr>
            <a:r>
              <a:rPr lang="sv-SE" sz="2000" dirty="0"/>
              <a:t>Efterlevandepension</a:t>
            </a:r>
          </a:p>
        </p:txBody>
      </p:sp>
      <p:sp>
        <p:nvSpPr>
          <p:cNvPr id="13" name="textruta 12">
            <a:extLst>
              <a:ext uri="{FF2B5EF4-FFF2-40B4-BE49-F238E27FC236}">
                <a16:creationId xmlns:a16="http://schemas.microsoft.com/office/drawing/2014/main" id="{145314A4-891E-4274-A2C4-D469D60CF406}"/>
              </a:ext>
            </a:extLst>
          </p:cNvPr>
          <p:cNvSpPr txBox="1"/>
          <p:nvPr/>
        </p:nvSpPr>
        <p:spPr>
          <a:xfrm>
            <a:off x="4368603" y="3005770"/>
            <a:ext cx="2762541" cy="707886"/>
          </a:xfrm>
          <a:prstGeom prst="rect">
            <a:avLst/>
          </a:prstGeom>
          <a:noFill/>
        </p:spPr>
        <p:txBody>
          <a:bodyPr wrap="square" rtlCol="0">
            <a:spAutoFit/>
          </a:bodyPr>
          <a:lstStyle/>
          <a:p>
            <a:pPr marL="317554" indent="-317554">
              <a:buFont typeface="Arial" panose="020B0604020202020204" pitchFamily="34" charset="0"/>
              <a:buChar char="•"/>
            </a:pPr>
            <a:r>
              <a:rPr lang="sv-SE" sz="2000" dirty="0"/>
              <a:t>Dagpenning</a:t>
            </a:r>
          </a:p>
          <a:p>
            <a:pPr marL="317554" indent="-317554">
              <a:buFont typeface="Arial" panose="020B0604020202020204" pitchFamily="34" charset="0"/>
              <a:buChar char="•"/>
            </a:pPr>
            <a:r>
              <a:rPr lang="sv-SE" sz="2000" dirty="0"/>
              <a:t>Bostadsersättning</a:t>
            </a:r>
          </a:p>
        </p:txBody>
      </p:sp>
      <p:sp>
        <p:nvSpPr>
          <p:cNvPr id="15" name="textruta 14">
            <a:extLst>
              <a:ext uri="{FF2B5EF4-FFF2-40B4-BE49-F238E27FC236}">
                <a16:creationId xmlns:a16="http://schemas.microsoft.com/office/drawing/2014/main" id="{49845A47-779F-4F2C-A15D-91D951974039}"/>
              </a:ext>
            </a:extLst>
          </p:cNvPr>
          <p:cNvSpPr txBox="1"/>
          <p:nvPr/>
        </p:nvSpPr>
        <p:spPr>
          <a:xfrm>
            <a:off x="607507" y="3007516"/>
            <a:ext cx="3617079" cy="1938992"/>
          </a:xfrm>
          <a:prstGeom prst="rect">
            <a:avLst/>
          </a:prstGeom>
          <a:noFill/>
        </p:spPr>
        <p:txBody>
          <a:bodyPr wrap="square" rtlCol="0">
            <a:spAutoFit/>
          </a:bodyPr>
          <a:lstStyle/>
          <a:p>
            <a:pPr marL="317554" indent="-317554">
              <a:buFont typeface="Arial" panose="020B0604020202020204" pitchFamily="34" charset="0"/>
              <a:buChar char="•"/>
            </a:pPr>
            <a:r>
              <a:rPr lang="sv-SE" sz="2000" dirty="0"/>
              <a:t>Försörjningsstöd</a:t>
            </a:r>
          </a:p>
          <a:p>
            <a:pPr marL="317554" indent="-317554">
              <a:buFont typeface="Arial" panose="020B0604020202020204" pitchFamily="34" charset="0"/>
              <a:buChar char="•"/>
            </a:pPr>
            <a:r>
              <a:rPr lang="sv-SE" sz="2000" dirty="0"/>
              <a:t>Ekonomiskt bistånd</a:t>
            </a:r>
          </a:p>
          <a:p>
            <a:r>
              <a:rPr lang="sv-SE" sz="2000" dirty="0"/>
              <a:t>     till livsföringen i övrigt</a:t>
            </a:r>
          </a:p>
          <a:p>
            <a:pPr marL="317554" indent="-317554">
              <a:buFont typeface="Arial" panose="020B0604020202020204" pitchFamily="34" charset="0"/>
              <a:buChar char="•"/>
            </a:pPr>
            <a:r>
              <a:rPr lang="sv-SE" sz="2000" dirty="0"/>
              <a:t>Bostadsanpassningsbidrag</a:t>
            </a:r>
          </a:p>
          <a:p>
            <a:pPr marL="317554" indent="-317554">
              <a:buFont typeface="Arial" panose="020B0604020202020204" pitchFamily="34" charset="0"/>
              <a:buChar char="•"/>
            </a:pPr>
            <a:r>
              <a:rPr lang="sv-SE" sz="2000" dirty="0"/>
              <a:t>Ersättning personlig assistans</a:t>
            </a:r>
          </a:p>
        </p:txBody>
      </p:sp>
      <p:sp>
        <p:nvSpPr>
          <p:cNvPr id="16" name="Alternativ process 7">
            <a:extLst>
              <a:ext uri="{FF2B5EF4-FFF2-40B4-BE49-F238E27FC236}">
                <a16:creationId xmlns:a16="http://schemas.microsoft.com/office/drawing/2014/main" id="{1AE51213-1EC7-459E-A1FA-5FBD100AC12E}"/>
              </a:ext>
            </a:extLst>
          </p:cNvPr>
          <p:cNvSpPr/>
          <p:nvPr/>
        </p:nvSpPr>
        <p:spPr>
          <a:xfrm>
            <a:off x="840951" y="2231747"/>
            <a:ext cx="2276890" cy="614041"/>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pic>
        <p:nvPicPr>
          <p:cNvPr id="17" name="Bild 16">
            <a:extLst>
              <a:ext uri="{FF2B5EF4-FFF2-40B4-BE49-F238E27FC236}">
                <a16:creationId xmlns:a16="http://schemas.microsoft.com/office/drawing/2014/main" id="{E4E32FE3-2C92-42C2-B663-461329A1D1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21826" y="1866578"/>
            <a:ext cx="2144638" cy="1004355"/>
          </a:xfrm>
          <a:prstGeom prst="rect">
            <a:avLst/>
          </a:prstGeom>
        </p:spPr>
      </p:pic>
      <p:pic>
        <p:nvPicPr>
          <p:cNvPr id="18" name="Bild 17">
            <a:extLst>
              <a:ext uri="{FF2B5EF4-FFF2-40B4-BE49-F238E27FC236}">
                <a16:creationId xmlns:a16="http://schemas.microsoft.com/office/drawing/2014/main" id="{A75EA138-2BED-43C0-A710-377FD2C278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02777" y="1811454"/>
            <a:ext cx="2434469" cy="874352"/>
          </a:xfrm>
          <a:prstGeom prst="rect">
            <a:avLst/>
          </a:prstGeom>
        </p:spPr>
      </p:pic>
    </p:spTree>
    <p:extLst>
      <p:ext uri="{BB962C8B-B14F-4D97-AF65-F5344CB8AC3E}">
        <p14:creationId xmlns:p14="http://schemas.microsoft.com/office/powerpoint/2010/main" val="25014624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K-mall-2018-12 ljus">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9050">
          <a:noFill/>
        </a:ln>
        <a:effectLst>
          <a:outerShdw blurRad="12700" dist="12700" dir="5400000" algn="t" rotWithShape="0">
            <a:prstClr val="black">
              <a:alpha val="40000"/>
            </a:prstClr>
          </a:outerShdw>
        </a:effectLst>
      </a:spPr>
      <a:bodyPr rot="0" spcFirstLastPara="0" vertOverflow="overflow" horzOverflow="overflow" vert="horz" wrap="square" lIns="36000" tIns="72000" rIns="36000" bIns="72000" numCol="1" spcCol="0" rtlCol="0" fromWordArt="0" anchor="ctr" anchorCtr="0" forceAA="0" compatLnSpc="1">
        <a:prstTxWarp prst="textNoShape">
          <a:avLst/>
        </a:prstTxWarp>
        <a:noAutofit/>
      </a:bodyPr>
      <a:lstStyle>
        <a:defPPr algn="ctr">
          <a:spcAft>
            <a:spcPts val="600"/>
          </a:spcAft>
          <a:defRPr sz="1400">
            <a:solidFill>
              <a:schemeClr val="tx1">
                <a:lumMod val="90000"/>
                <a:lumOff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accent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Aft>
            <a:spcPts val="600"/>
          </a:spcAft>
          <a:defRPr sz="1400" spc="-20" dirty="0" smtClean="0">
            <a:solidFill>
              <a:schemeClr val="tx1">
                <a:lumMod val="90000"/>
                <a:lumOff val="10000"/>
              </a:schemeClr>
            </a:solidFill>
            <a:latin typeface="+mn-lt"/>
          </a:defRPr>
        </a:defPPr>
      </a:lstStyle>
    </a:txDef>
  </a:objectDefaults>
  <a:extraClrSchemeLst>
    <a:extraClrScheme>
      <a:clrScheme name="Office-tema 1">
        <a:dk1>
          <a:srgbClr val="000000"/>
        </a:dk1>
        <a:lt1>
          <a:srgbClr val="FFFFFF"/>
        </a:lt1>
        <a:dk2>
          <a:srgbClr val="007336"/>
        </a:dk2>
        <a:lt2>
          <a:srgbClr val="808080"/>
        </a:lt2>
        <a:accent1>
          <a:srgbClr val="D0DE8E"/>
        </a:accent1>
        <a:accent2>
          <a:srgbClr val="84B317"/>
        </a:accent2>
        <a:accent3>
          <a:srgbClr val="FFFFFF"/>
        </a:accent3>
        <a:accent4>
          <a:srgbClr val="000000"/>
        </a:accent4>
        <a:accent5>
          <a:srgbClr val="E4ECC6"/>
        </a:accent5>
        <a:accent6>
          <a:srgbClr val="77A214"/>
        </a:accent6>
        <a:hlink>
          <a:srgbClr val="0098D1"/>
        </a:hlink>
        <a:folHlink>
          <a:srgbClr val="9D62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K_original_ppt-mall" id="{36A0DBC0-13A5-432A-A628-79C8EE2D8F02}" vid="{6AC81A52-3750-4042-AEC5-8A077A3F371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FK Dokument Nätverk CTH" ma:contentTypeID="0x0101004C9F790C08E10B48B1B75E883AE1E9CA10006F2D1BA5CDAC4340829D7DF2F46D3B63" ma:contentTypeVersion="1" ma:contentTypeDescription="" ma:contentTypeScope="" ma:versionID="d5f70f21de60bac5aca92ee2d0091d22">
  <xsd:schema xmlns:xsd="http://www.w3.org/2001/XMLSchema" xmlns:xs="http://www.w3.org/2001/XMLSchema" xmlns:p="http://schemas.microsoft.com/office/2006/metadata/properties" xmlns:ns2="55233822-c5b8-47ca-8766-c186923f7da0" targetNamespace="http://schemas.microsoft.com/office/2006/metadata/properties" ma:root="true" ma:fieldsID="7c21442ade169c9d6dfab03b5bbe5d43" ns2:_="">
    <xsd:import namespace="55233822-c5b8-47ca-8766-c186923f7da0"/>
    <xsd:element name="properties">
      <xsd:complexType>
        <xsd:sequence>
          <xsd:element name="documentManagement">
            <xsd:complexType>
              <xsd:all>
                <xsd:element ref="ns2:Versionsnummer"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33822-c5b8-47ca-8766-c186923f7da0" elementFormDefault="qualified">
    <xsd:import namespace="http://schemas.microsoft.com/office/2006/documentManagement/types"/>
    <xsd:import namespace="http://schemas.microsoft.com/office/infopath/2007/PartnerControls"/>
    <xsd:element name="Versionsnummer" ma:index="8" nillable="true" ma:displayName="Ver.nr" ma:description="Nuvarande versionsnummer på dokumentet i grupprummet." ma:internalName="Versionsnummer" ma:readOnly="false">
      <xsd:simpleType>
        <xsd:restriction base="dms:Text">
          <xsd:maxLength value="255"/>
        </xsd:restriction>
      </xsd:simpleType>
    </xsd:element>
    <xsd:element name="TaxKeywordTaxHTField" ma:index="9" nillable="true" ma:taxonomy="true" ma:internalName="TaxKeywordTaxHTField" ma:taxonomyFieldName="TaxKeyword" ma:displayName="Taggar" ma:readOnly="false" ma:fieldId="{23f27201-bee3-471e-b2e7-b64fd8b7ca38}" ma:taxonomyMulti="true" ma:sspId="0914f41c-5f0f-43f5-864d-828814af7558"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f8c05672-65b2-4eb3-9b30-598b92f7c5d4}" ma:internalName="TaxCatchAll" ma:showField="CatchAllData" ma:web="b1c21c61-4512-4386-a450-8cb9b7b32a3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f8c05672-65b2-4eb3-9b30-598b92f7c5d4}" ma:internalName="TaxCatchAllLabel" ma:readOnly="true" ma:showField="CatchAllDataLabel" ma:web="b1c21c61-4512-4386-a450-8cb9b7b32a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5233822-c5b8-47ca-8766-c186923f7da0"/>
    <Versionsnummer xmlns="55233822-c5b8-47ca-8766-c186923f7da0" xsi:nil="true"/>
    <TaxKeywordTaxHTField xmlns="55233822-c5b8-47ca-8766-c186923f7da0">
      <Terms xmlns="http://schemas.microsoft.com/office/infopath/2007/PartnerControls"/>
    </TaxKeywordTaxHTField>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0914f41c-5f0f-43f5-864d-828814af7558" ContentTypeId="0x0101004C9F790C08E10B48B1B75E883AE1E9CA10" PreviousValue="false"/>
</file>

<file path=customXml/itemProps1.xml><?xml version="1.0" encoding="utf-8"?>
<ds:datastoreItem xmlns:ds="http://schemas.openxmlformats.org/officeDocument/2006/customXml" ds:itemID="{43B53855-9B2A-4E8D-AEEE-D0F8AD6BDAA5}">
  <ds:schemaRefs>
    <ds:schemaRef ds:uri="http://schemas.microsoft.com/office/2006/metadata/customXsn"/>
  </ds:schemaRefs>
</ds:datastoreItem>
</file>

<file path=customXml/itemProps2.xml><?xml version="1.0" encoding="utf-8"?>
<ds:datastoreItem xmlns:ds="http://schemas.openxmlformats.org/officeDocument/2006/customXml" ds:itemID="{0F4AA433-8D63-4107-B00B-CC0C9395F1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33822-c5b8-47ca-8766-c186923f7d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05AC99-714A-4407-977E-6BAC090E71EC}">
  <ds:schemaRefs>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2006/metadata/properties"/>
    <ds:schemaRef ds:uri="http://purl.org/dc/dcmitype/"/>
    <ds:schemaRef ds:uri="http://purl.org/dc/terms/"/>
    <ds:schemaRef ds:uri="http://schemas.microsoft.com/office/infopath/2007/PartnerControls"/>
    <ds:schemaRef ds:uri="55233822-c5b8-47ca-8766-c186923f7da0"/>
  </ds:schemaRefs>
</ds:datastoreItem>
</file>

<file path=customXml/itemProps4.xml><?xml version="1.0" encoding="utf-8"?>
<ds:datastoreItem xmlns:ds="http://schemas.openxmlformats.org/officeDocument/2006/customXml" ds:itemID="{F28A5CFD-ECC5-423E-813C-439AE1968B57}">
  <ds:schemaRefs>
    <ds:schemaRef ds:uri="http://schemas.microsoft.com/sharepoint/v3/contenttype/forms"/>
  </ds:schemaRefs>
</ds:datastoreItem>
</file>

<file path=customXml/itemProps5.xml><?xml version="1.0" encoding="utf-8"?>
<ds:datastoreItem xmlns:ds="http://schemas.openxmlformats.org/officeDocument/2006/customXml" ds:itemID="{05C53AAC-354B-4E5B-BA27-1AF8B40FA47B}">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blank</Template>
  <TotalTime>254</TotalTime>
  <Words>688</Words>
  <Application>Microsoft Office PowerPoint</Application>
  <PresentationFormat>Anpassad</PresentationFormat>
  <Paragraphs>105</Paragraphs>
  <Slides>11</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Courier New</vt:lpstr>
      <vt:lpstr>FK-mall-2018-12 ljus</vt:lpstr>
      <vt:lpstr>Underrättelse vid misstanke  om felaktig utbetalning  från välfärdssystemen </vt:lpstr>
      <vt:lpstr>Bakgrund</vt:lpstr>
      <vt:lpstr>Lagen om underrättelseskyldighet (2008:206)</vt:lpstr>
      <vt:lpstr>Lagen om underrättelseskyldighet (2008:206)</vt:lpstr>
      <vt:lpstr>Lagen om underrättelseskyldighet (2008:206)</vt:lpstr>
      <vt:lpstr>§ 1 – mottagare av underrättelser </vt:lpstr>
      <vt:lpstr>§ 2 – skyldighet att lämna underrättelser</vt:lpstr>
      <vt:lpstr>Utbetalande myndigheter och förmåner</vt:lpstr>
      <vt:lpstr>Utbetalande myndigheter och förmåner</vt:lpstr>
      <vt:lpstr>Att begära kompletterande uppgifter</vt:lpstr>
      <vt:lpstr>Det går att lämna underrättelser  elektroniskt till Försäkringskassan, Arbetsförmedlingen och Pensionsmyndigheten</vt:lpstr>
    </vt:vector>
  </TitlesOfParts>
  <Company>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Lagen om underrättelseskyldighet</dc:title>
  <dc:creator>Waldemarsson Evelina (41227)</dc:creator>
  <cp:keywords/>
  <cp:lastModifiedBy>Dufva Anneli (41226)</cp:lastModifiedBy>
  <cp:revision>32</cp:revision>
  <cp:lastPrinted>2021-05-28T13:54:43Z</cp:lastPrinted>
  <dcterms:created xsi:type="dcterms:W3CDTF">2020-11-17T08:08:58Z</dcterms:created>
  <dcterms:modified xsi:type="dcterms:W3CDTF">2024-02-13T15:07:26Z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0x0101004C9F790C08E10B48B1B75E883AE1E9CA10006F2D1BA5CDAC4340829D7DF2F46D3B63</vt:lpwstr>
  </property>
  <property fmtid="{D5CDD505-2E9C-101B-9397-08002B2CF9AE}" pid="3" name="TaxKeyword">
    <vt:lpwstr/>
  </property>
  <property fmtid="{D5CDD505-2E9C-101B-9397-08002B2CF9AE}" pid="4" name="QBANK_DOCINFO">
    <vt:lpwstr>4</vt:lpwstr>
  </property>
  <property fmtid="{D5CDD505-2E9C-101B-9397-08002B2CF9AE}" pid="5" name="QBANK_DOCINFO_0">
    <vt:lpwstr>eyJEb2NJZCI6ImRhNmU3MDU5YTY5OTRjNGRiZDIxNTNlMTRhNmU4NTMwIiwiTmFtZSI6IlN0w7ZkbWF0ZXJpYWwgRlVULWxhZ2VuLnBwdHgiLCJVc2VyIjoiQURTXFw2NjEzNjMwNCIsIkF1dGhvciI6IldhbGRlbWFyc3NvbiBFdmVsaW5hICg0MTIyNykiLCJVc2VyQWdlbnQiOiJPZmZpY2UgUG93ZXJQb2ludCIsIk1lZGlhc0luRG9jdW1</vt:lpwstr>
  </property>
  <property fmtid="{D5CDD505-2E9C-101B-9397-08002B2CF9AE}" pid="6" name="QBANK_DOCINFO_1">
    <vt:lpwstr>lbnQiOlt7Ik1lZGlhSWQiOjI4MjksIlVzYWdlSWQiOjUxOTQwLCJEYXRlIjoiMjAyMC0xMS0xNyJ9LHsiTWVkaWFJZCI6MTY3MywiVXNhZ2VJZCI6NTE5NDEsIkRhdGUiOiIyMDIwLTExLTE3In0seyJNZWRpYUlkIjoxNjczLCJVc2FnZUlkIjo1MTk0MiwiRGF0ZSI6IjIwMjAtMTEtMTcifSx7Ik1lZGlhSWQiOjcxNiwiVXNhZ2VJZCI6NT</vt:lpwstr>
  </property>
  <property fmtid="{D5CDD505-2E9C-101B-9397-08002B2CF9AE}" pid="7" name="QBANK_DOCINFO_2">
    <vt:lpwstr>E5NDMsIkRhdGUiOiIyMDIwLTExLTE3In0seyJNZWRpYUlkIjoxNjk1LCJVc2FnZUlkIjo1MTk0NCwiRGF0ZSI6IjIwMjAtMTEtMTcifSx7Ik1lZGlhSWQiOjI4MjksIlVzYWdlSWQiOjUxOTQ1LCJEYXRlIjoiMjAyMC0xMS0xNyJ9LHsiTWVkaWFJZCI6MjgyOSwiVXNhZ2VJZCI6NTE5NDYsIkRhdGUiOiIyMDIwLTExLTE3In0seyJNZWRpY</vt:lpwstr>
  </property>
  <property fmtid="{D5CDD505-2E9C-101B-9397-08002B2CF9AE}" pid="8" name="QBANK_DOCINFO_3">
    <vt:lpwstr>UlkIjoyODI5LCJVc2FnZUlkIjo1MTk0NywiRGF0ZSI6IjIwMjAtMTEtMTcifV19</vt:lpwstr>
  </property>
</Properties>
</file>