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showGuides="1">
      <p:cViewPr>
        <p:scale>
          <a:sx n="89" d="100"/>
          <a:sy n="89" d="100"/>
        </p:scale>
        <p:origin x="418" y="-2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2"/>
            <a:ext cx="12191997" cy="6857998"/>
          </a:xfrm>
          <a:prstGeom prst="rect">
            <a:avLst/>
          </a:prstGeom>
        </p:spPr>
      </p:pic>
      <p:sp>
        <p:nvSpPr>
          <p:cNvPr id="2" name="Rubrik 1">
            <a:extLst>
              <a:ext uri="{FF2B5EF4-FFF2-40B4-BE49-F238E27FC236}">
                <a16:creationId xmlns:a16="http://schemas.microsoft.com/office/drawing/2014/main" id="{3D6A4ECA-3DE9-B871-8153-84B35EAD2945}"/>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E681FEA3-9277-EC00-C399-0C605FF74D1C}"/>
              </a:ext>
            </a:extLst>
          </p:cNvPr>
          <p:cNvSpPr>
            <a:spLocks noGrp="1"/>
          </p:cNvSpPr>
          <p:nvPr>
            <p:ph type="subTitle" idx="1"/>
          </p:nvPr>
        </p:nvSpPr>
        <p:spPr>
          <a:xfrm>
            <a:off x="1524000" y="3602038"/>
            <a:ext cx="9144000" cy="1655762"/>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8" name="Rektangel 7">
            <a:extLst>
              <a:ext uri="{FF2B5EF4-FFF2-40B4-BE49-F238E27FC236}">
                <a16:creationId xmlns:a16="http://schemas.microsoft.com/office/drawing/2014/main" id="{A3DCC62D-0CF5-B027-C5E4-6BB22E7BEEDE}"/>
              </a:ext>
            </a:extLst>
          </p:cNvPr>
          <p:cNvSpPr/>
          <p:nvPr userDrawn="1"/>
        </p:nvSpPr>
        <p:spPr>
          <a:xfrm>
            <a:off x="1" y="6161740"/>
            <a:ext cx="12191999" cy="696260"/>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10" name="Platshållare för innehåll 8">
            <a:extLst>
              <a:ext uri="{FF2B5EF4-FFF2-40B4-BE49-F238E27FC236}">
                <a16:creationId xmlns:a16="http://schemas.microsoft.com/office/drawing/2014/main" id="{F47A2CFA-D281-4E5C-AAE8-24110FCA710C}"/>
              </a:ext>
            </a:extLst>
          </p:cNvPr>
          <p:cNvPicPr>
            <a:picLocks noChangeAspect="1"/>
          </p:cNvPicPr>
          <p:nvPr userDrawn="1"/>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9275482" y="6306523"/>
            <a:ext cx="2749255" cy="406694"/>
          </a:xfrm>
          <a:prstGeom prst="rect">
            <a:avLst/>
          </a:prstGeom>
        </p:spPr>
      </p:pic>
    </p:spTree>
    <p:extLst>
      <p:ext uri="{BB962C8B-B14F-4D97-AF65-F5344CB8AC3E}">
        <p14:creationId xmlns:p14="http://schemas.microsoft.com/office/powerpoint/2010/main" val="25926611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02F157-125B-3E8A-ECD8-0749A4848CD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A712F44-17E3-A547-CBE5-FA50DDEB26A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4F53CBE2-8B08-036A-FC48-C6ADE3326E29}"/>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5" name="Platshållare för sidfot 4">
            <a:extLst>
              <a:ext uri="{FF2B5EF4-FFF2-40B4-BE49-F238E27FC236}">
                <a16:creationId xmlns:a16="http://schemas.microsoft.com/office/drawing/2014/main" id="{33501EAC-463E-478F-8545-52AF4464F06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4E1BA4-664B-3997-8940-FAB613AB4DA1}"/>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210294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653D33-4DBE-2FE3-DD70-EC8418E52485}"/>
              </a:ext>
            </a:extLst>
          </p:cNvPr>
          <p:cNvSpPr>
            <a:spLocks noGrp="1"/>
          </p:cNvSpPr>
          <p:nvPr>
            <p:ph type="title"/>
          </p:nvPr>
        </p:nvSpPr>
        <p:spPr>
          <a:xfrm>
            <a:off x="831850" y="1709738"/>
            <a:ext cx="10515600" cy="2852737"/>
          </a:xfrm>
        </p:spPr>
        <p:txBody>
          <a:bodyPr anchor="b">
            <a:normAutofit/>
          </a:bodyPr>
          <a:lstStyle>
            <a:lvl1pPr>
              <a:defRPr sz="4000"/>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297B05DF-FF87-73DC-E4F5-03AD591700DD}"/>
              </a:ext>
            </a:extLst>
          </p:cNvPr>
          <p:cNvSpPr>
            <a:spLocks noGrp="1"/>
          </p:cNvSpPr>
          <p:nvPr>
            <p:ph type="body" idx="1"/>
          </p:nvPr>
        </p:nvSpPr>
        <p:spPr>
          <a:xfrm>
            <a:off x="831850" y="4589463"/>
            <a:ext cx="10515600" cy="1500187"/>
          </a:xfrm>
        </p:spPr>
        <p:txBody>
          <a:bodyPr/>
          <a:lstStyle>
            <a:lvl1pPr marL="0" indent="0">
              <a:buNone/>
              <a:defRPr sz="2400">
                <a:solidFill>
                  <a:schemeClr val="accent4"/>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CCB022A-F87A-37FE-395C-D05C44518DAB}"/>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5" name="Platshållare för sidfot 4">
            <a:extLst>
              <a:ext uri="{FF2B5EF4-FFF2-40B4-BE49-F238E27FC236}">
                <a16:creationId xmlns:a16="http://schemas.microsoft.com/office/drawing/2014/main" id="{A38A2A2D-4D1E-24B3-D234-2FD7B730D50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A62F4AC-DA4B-7D39-AE1D-B987EA524BEF}"/>
              </a:ext>
            </a:extLst>
          </p:cNvPr>
          <p:cNvSpPr>
            <a:spLocks noGrp="1"/>
          </p:cNvSpPr>
          <p:nvPr>
            <p:ph type="sldNum" sz="quarter" idx="12"/>
          </p:nvPr>
        </p:nvSpPr>
        <p:spPr/>
        <p:txBody>
          <a:bodyPr/>
          <a:lstStyle/>
          <a:p>
            <a:fld id="{709A1D6F-6D42-4B26-B708-2F23497695A2}" type="slidenum">
              <a:rPr lang="sv-SE" smtClean="0"/>
              <a:t>‹#›</a:t>
            </a:fld>
            <a:endParaRPr lang="sv-SE"/>
          </a:p>
        </p:txBody>
      </p:sp>
      <p:pic>
        <p:nvPicPr>
          <p:cNvPr id="7" name="Bildobjekt 6">
            <a:extLst>
              <a:ext uri="{FF2B5EF4-FFF2-40B4-BE49-F238E27FC236}">
                <a16:creationId xmlns:a16="http://schemas.microsoft.com/office/drawing/2014/main" id="{87E262ED-E29A-E80E-D1A1-9CBCDAB8954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8539651" y="-1377579"/>
            <a:ext cx="2274770" cy="5029928"/>
          </a:xfrm>
          <a:prstGeom prst="rect">
            <a:avLst/>
          </a:prstGeom>
        </p:spPr>
      </p:pic>
    </p:spTree>
    <p:extLst>
      <p:ext uri="{BB962C8B-B14F-4D97-AF65-F5344CB8AC3E}">
        <p14:creationId xmlns:p14="http://schemas.microsoft.com/office/powerpoint/2010/main" val="113727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9036DD-DFA2-0B31-4814-BA3D1ED82CB8}"/>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25CDFC7-ACEB-C773-3203-0755D994DBAE}"/>
              </a:ext>
            </a:extLst>
          </p:cNvPr>
          <p:cNvSpPr>
            <a:spLocks noGrp="1"/>
          </p:cNvSpPr>
          <p:nvPr>
            <p:ph sz="half" idx="1"/>
          </p:nvPr>
        </p:nvSpPr>
        <p:spPr>
          <a:xfrm>
            <a:off x="838200" y="1825625"/>
            <a:ext cx="5181600" cy="43390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42A60E4F-E192-C6DE-73EE-035C620E7C44}"/>
              </a:ext>
            </a:extLst>
          </p:cNvPr>
          <p:cNvSpPr>
            <a:spLocks noGrp="1"/>
          </p:cNvSpPr>
          <p:nvPr>
            <p:ph sz="half" idx="2"/>
          </p:nvPr>
        </p:nvSpPr>
        <p:spPr>
          <a:xfrm>
            <a:off x="6172200" y="1825625"/>
            <a:ext cx="5181600" cy="43390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682EABE2-BA9F-B11B-AB78-DEA06E089D5D}"/>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6" name="Platshållare för sidfot 5">
            <a:extLst>
              <a:ext uri="{FF2B5EF4-FFF2-40B4-BE49-F238E27FC236}">
                <a16:creationId xmlns:a16="http://schemas.microsoft.com/office/drawing/2014/main" id="{D582B69F-095B-7222-6DF0-1A7BB71A540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324AD2-1E4B-51B6-F612-4D8AC73F7F99}"/>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407072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DF76A6-5B9C-34F3-606C-7E3F66764A4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E706350-F117-426D-0EF0-4D4F493D5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3C763DE-A8AE-AC79-81EC-D3A5F7CCB123}"/>
              </a:ext>
            </a:extLst>
          </p:cNvPr>
          <p:cNvSpPr>
            <a:spLocks noGrp="1"/>
          </p:cNvSpPr>
          <p:nvPr>
            <p:ph sz="half" idx="2"/>
          </p:nvPr>
        </p:nvSpPr>
        <p:spPr>
          <a:xfrm>
            <a:off x="839788" y="2505074"/>
            <a:ext cx="5157787" cy="36595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C0E8948C-3544-3898-FE30-0AAB766D6C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FABDADD-D5A7-4EF2-535D-B305C74F05ED}"/>
              </a:ext>
            </a:extLst>
          </p:cNvPr>
          <p:cNvSpPr>
            <a:spLocks noGrp="1"/>
          </p:cNvSpPr>
          <p:nvPr>
            <p:ph sz="quarter" idx="4"/>
          </p:nvPr>
        </p:nvSpPr>
        <p:spPr>
          <a:xfrm>
            <a:off x="6172200" y="2505074"/>
            <a:ext cx="5183188" cy="36595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D7730CB-D641-AD73-548F-4442D729439E}"/>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8" name="Platshållare för sidfot 7">
            <a:extLst>
              <a:ext uri="{FF2B5EF4-FFF2-40B4-BE49-F238E27FC236}">
                <a16:creationId xmlns:a16="http://schemas.microsoft.com/office/drawing/2014/main" id="{D16BF40A-83DE-6DD1-D293-A32249711B9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06371BC-EDDB-CC1D-4370-DEF2A8443860}"/>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999424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6143C-2204-2E4E-F148-BA803EA50C1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247317A-AD21-E049-3480-661FCD3F5812}"/>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4" name="Platshållare för sidfot 3">
            <a:extLst>
              <a:ext uri="{FF2B5EF4-FFF2-40B4-BE49-F238E27FC236}">
                <a16:creationId xmlns:a16="http://schemas.microsoft.com/office/drawing/2014/main" id="{B4054FBF-9E8C-971D-5A44-2952AA10F9B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828460D-2851-FE55-2C18-4571C338EBE0}"/>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1147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2A06C9E-59B0-723B-7E38-2D98D3BD72DD}"/>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3" name="Platshållare för sidfot 2">
            <a:extLst>
              <a:ext uri="{FF2B5EF4-FFF2-40B4-BE49-F238E27FC236}">
                <a16:creationId xmlns:a16="http://schemas.microsoft.com/office/drawing/2014/main" id="{52907A2B-36E6-BF99-32F9-0F3477B30EA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A17A47E-665B-E677-00ED-852845AE3396}"/>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1206484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91BF99-C5F1-E64F-F278-7C3F5723576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F623948-16E2-2441-EF95-B72DD15C7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a:extLst>
              <a:ext uri="{FF2B5EF4-FFF2-40B4-BE49-F238E27FC236}">
                <a16:creationId xmlns:a16="http://schemas.microsoft.com/office/drawing/2014/main" id="{F6B32972-D7B4-1373-F3FB-8A906B933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0377390-4B3E-D988-0130-D32D59137EA0}"/>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6" name="Platshållare för sidfot 5">
            <a:extLst>
              <a:ext uri="{FF2B5EF4-FFF2-40B4-BE49-F238E27FC236}">
                <a16:creationId xmlns:a16="http://schemas.microsoft.com/office/drawing/2014/main" id="{1F25F7A2-310C-9789-C5DF-5B84890E4BD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0EE65EC-F186-0AA7-AB6F-6F658E8DD861}"/>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699453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B19F88-3977-9C60-0BDF-3B4121B6425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E333A29-0852-8FF7-1FC7-BF56DDA62DF2}"/>
              </a:ext>
            </a:extLst>
          </p:cNvPr>
          <p:cNvSpPr>
            <a:spLocks noGrp="1"/>
          </p:cNvSpPr>
          <p:nvPr>
            <p:ph type="pic" idx="1"/>
          </p:nvPr>
        </p:nvSpPr>
        <p:spPr>
          <a:xfrm>
            <a:off x="5183188" y="0"/>
            <a:ext cx="7008812" cy="6361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EC57E59B-0BC9-A5CC-8298-D4BCF842C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50DE9EB-554A-5BB2-1D0C-6B24E10B05D4}"/>
              </a:ext>
            </a:extLst>
          </p:cNvPr>
          <p:cNvSpPr>
            <a:spLocks noGrp="1"/>
          </p:cNvSpPr>
          <p:nvPr>
            <p:ph type="dt" sz="half" idx="10"/>
          </p:nvPr>
        </p:nvSpPr>
        <p:spPr/>
        <p:txBody>
          <a:bodyPr/>
          <a:lstStyle/>
          <a:p>
            <a:fld id="{255DA5F2-F45D-4B2C-BBE3-B64FC49D6E15}" type="datetimeFigureOut">
              <a:rPr lang="sv-SE" smtClean="0"/>
              <a:t>2024-11-18</a:t>
            </a:fld>
            <a:endParaRPr lang="sv-SE"/>
          </a:p>
        </p:txBody>
      </p:sp>
      <p:sp>
        <p:nvSpPr>
          <p:cNvPr id="6" name="Platshållare för sidfot 5">
            <a:extLst>
              <a:ext uri="{FF2B5EF4-FFF2-40B4-BE49-F238E27FC236}">
                <a16:creationId xmlns:a16="http://schemas.microsoft.com/office/drawing/2014/main" id="{5BBB6C5F-B0DD-E269-8F71-4C6EA5F1FE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E52B192-D6FA-4EF9-6F5C-B153D19D5FB2}"/>
              </a:ext>
            </a:extLst>
          </p:cNvPr>
          <p:cNvSpPr>
            <a:spLocks noGrp="1"/>
          </p:cNvSpPr>
          <p:nvPr>
            <p:ph type="sldNum" sz="quarter" idx="12"/>
          </p:nvPr>
        </p:nvSpPr>
        <p:spPr/>
        <p:txBody>
          <a:bodyPr/>
          <a:lstStyle/>
          <a:p>
            <a:fld id="{709A1D6F-6D42-4B26-B708-2F23497695A2}" type="slidenum">
              <a:rPr lang="sv-SE" smtClean="0"/>
              <a:t>‹#›</a:t>
            </a:fld>
            <a:endParaRPr lang="sv-SE"/>
          </a:p>
        </p:txBody>
      </p:sp>
    </p:spTree>
    <p:extLst>
      <p:ext uri="{BB962C8B-B14F-4D97-AF65-F5344CB8AC3E}">
        <p14:creationId xmlns:p14="http://schemas.microsoft.com/office/powerpoint/2010/main" val="320215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2EB98F0A-4216-C070-6417-B4C739D535E2}"/>
              </a:ext>
            </a:extLst>
          </p:cNvPr>
          <p:cNvSpPr/>
          <p:nvPr userDrawn="1"/>
        </p:nvSpPr>
        <p:spPr>
          <a:xfrm>
            <a:off x="0" y="6364941"/>
            <a:ext cx="12192000" cy="493059"/>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Platshållare för innehåll 8">
            <a:extLst>
              <a:ext uri="{FF2B5EF4-FFF2-40B4-BE49-F238E27FC236}">
                <a16:creationId xmlns:a16="http://schemas.microsoft.com/office/drawing/2014/main" id="{28694435-15C3-1B15-6780-CD03C955277A}"/>
              </a:ext>
            </a:extLst>
          </p:cNvPr>
          <p:cNvPicPr>
            <a:picLocks noChangeAspect="1"/>
          </p:cNvPicPr>
          <p:nvPr userDrawn="1"/>
        </p:nvPicPr>
        <p:blipFill>
          <a:blip r:embed="rId11">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9998635" y="6457670"/>
            <a:ext cx="2001206" cy="296036"/>
          </a:xfrm>
          <a:prstGeom prst="rect">
            <a:avLst/>
          </a:prstGeom>
        </p:spPr>
      </p:pic>
      <p:sp>
        <p:nvSpPr>
          <p:cNvPr id="2" name="Platshållare för rubrik 1">
            <a:extLst>
              <a:ext uri="{FF2B5EF4-FFF2-40B4-BE49-F238E27FC236}">
                <a16:creationId xmlns:a16="http://schemas.microsoft.com/office/drawing/2014/main" id="{641E185A-E177-70CC-1929-F6B4EB570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E0B0F265-4006-D8B0-DD5A-D791765AB2BD}"/>
              </a:ext>
            </a:extLst>
          </p:cNvPr>
          <p:cNvSpPr>
            <a:spLocks noGrp="1"/>
          </p:cNvSpPr>
          <p:nvPr>
            <p:ph type="body" idx="1"/>
          </p:nvPr>
        </p:nvSpPr>
        <p:spPr>
          <a:xfrm>
            <a:off x="838200" y="1825624"/>
            <a:ext cx="10515600" cy="4339005"/>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5143E3C5-22C8-D608-2057-00842024A046}"/>
              </a:ext>
            </a:extLst>
          </p:cNvPr>
          <p:cNvSpPr>
            <a:spLocks noGrp="1"/>
          </p:cNvSpPr>
          <p:nvPr>
            <p:ph type="dt" sz="half" idx="2"/>
          </p:nvPr>
        </p:nvSpPr>
        <p:spPr>
          <a:xfrm>
            <a:off x="856764" y="6433446"/>
            <a:ext cx="1172269" cy="365125"/>
          </a:xfrm>
          <a:prstGeom prst="rect">
            <a:avLst/>
          </a:prstGeom>
        </p:spPr>
        <p:txBody>
          <a:bodyPr vert="horz" lIns="91440" tIns="45720" rIns="91440" bIns="45720" rtlCol="0" anchor="ctr"/>
          <a:lstStyle>
            <a:lvl1pPr algn="l">
              <a:defRPr sz="1200">
                <a:solidFill>
                  <a:schemeClr val="bg1">
                    <a:lumMod val="95000"/>
                  </a:schemeClr>
                </a:solidFill>
              </a:defRPr>
            </a:lvl1pPr>
          </a:lstStyle>
          <a:p>
            <a:fld id="{255DA5F2-F45D-4B2C-BBE3-B64FC49D6E15}" type="datetimeFigureOut">
              <a:rPr lang="sv-SE" smtClean="0"/>
              <a:pPr/>
              <a:t>2024-11-18</a:t>
            </a:fld>
            <a:endParaRPr lang="sv-SE" dirty="0"/>
          </a:p>
        </p:txBody>
      </p:sp>
      <p:sp>
        <p:nvSpPr>
          <p:cNvPr id="5" name="Platshållare för sidfot 4">
            <a:extLst>
              <a:ext uri="{FF2B5EF4-FFF2-40B4-BE49-F238E27FC236}">
                <a16:creationId xmlns:a16="http://schemas.microsoft.com/office/drawing/2014/main" id="{8D749C4F-4C87-62DE-4854-EB39732D78AA}"/>
              </a:ext>
            </a:extLst>
          </p:cNvPr>
          <p:cNvSpPr>
            <a:spLocks noGrp="1"/>
          </p:cNvSpPr>
          <p:nvPr>
            <p:ph type="ftr" sz="quarter" idx="3"/>
          </p:nvPr>
        </p:nvSpPr>
        <p:spPr>
          <a:xfrm>
            <a:off x="2192030" y="6433446"/>
            <a:ext cx="4114800" cy="365125"/>
          </a:xfrm>
          <a:prstGeom prst="rect">
            <a:avLst/>
          </a:prstGeom>
        </p:spPr>
        <p:txBody>
          <a:bodyPr vert="horz" lIns="91440" tIns="45720" rIns="91440" bIns="45720" rtlCol="0" anchor="ctr"/>
          <a:lstStyle>
            <a:lvl1pPr algn="ctr">
              <a:defRPr sz="1200">
                <a:solidFill>
                  <a:schemeClr val="bg1">
                    <a:lumMod val="95000"/>
                  </a:schemeClr>
                </a:solidFill>
              </a:defRPr>
            </a:lvl1pPr>
          </a:lstStyle>
          <a:p>
            <a:endParaRPr lang="sv-SE" dirty="0"/>
          </a:p>
        </p:txBody>
      </p:sp>
      <p:sp>
        <p:nvSpPr>
          <p:cNvPr id="6" name="Platshållare för bildnummer 5">
            <a:extLst>
              <a:ext uri="{FF2B5EF4-FFF2-40B4-BE49-F238E27FC236}">
                <a16:creationId xmlns:a16="http://schemas.microsoft.com/office/drawing/2014/main" id="{4339695F-97F2-EEBA-5AA7-5B7F868FEA08}"/>
              </a:ext>
            </a:extLst>
          </p:cNvPr>
          <p:cNvSpPr>
            <a:spLocks noGrp="1"/>
          </p:cNvSpPr>
          <p:nvPr>
            <p:ph type="sldNum" sz="quarter" idx="4"/>
          </p:nvPr>
        </p:nvSpPr>
        <p:spPr>
          <a:xfrm>
            <a:off x="192159" y="6433445"/>
            <a:ext cx="664605" cy="365125"/>
          </a:xfrm>
          <a:prstGeom prst="rect">
            <a:avLst/>
          </a:prstGeom>
        </p:spPr>
        <p:txBody>
          <a:bodyPr vert="horz" lIns="91440" tIns="45720" rIns="91440" bIns="45720" rtlCol="0" anchor="ctr"/>
          <a:lstStyle>
            <a:lvl1pPr algn="l">
              <a:defRPr sz="2000">
                <a:solidFill>
                  <a:schemeClr val="bg1">
                    <a:lumMod val="95000"/>
                  </a:schemeClr>
                </a:solidFill>
              </a:defRPr>
            </a:lvl1pPr>
          </a:lstStyle>
          <a:p>
            <a:fld id="{709A1D6F-6D42-4B26-B708-2F23497695A2}" type="slidenum">
              <a:rPr lang="sv-SE" smtClean="0"/>
              <a:pPr/>
              <a:t>‹#›</a:t>
            </a:fld>
            <a:endParaRPr lang="sv-SE" dirty="0"/>
          </a:p>
        </p:txBody>
      </p:sp>
    </p:spTree>
    <p:extLst>
      <p:ext uri="{BB962C8B-B14F-4D97-AF65-F5344CB8AC3E}">
        <p14:creationId xmlns:p14="http://schemas.microsoft.com/office/powerpoint/2010/main" val="2934527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5.png"/><Relationship Id="rId7" Type="http://schemas.openxmlformats.org/officeDocument/2006/relationships/image" Target="../media/image18.svg"/><Relationship Id="rId12" Type="http://schemas.openxmlformats.org/officeDocument/2006/relationships/image" Target="../media/image19.jp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12.svg"/><Relationship Id="rId5" Type="http://schemas.openxmlformats.org/officeDocument/2006/relationships/image" Target="../media/image13.png"/><Relationship Id="rId10" Type="http://schemas.openxmlformats.org/officeDocument/2006/relationships/image" Target="../media/image11.png"/><Relationship Id="rId4" Type="http://schemas.openxmlformats.org/officeDocument/2006/relationships/image" Target="../media/image16.png"/><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044853-234E-A9A2-AF58-593F1D342B33}"/>
              </a:ext>
            </a:extLst>
          </p:cNvPr>
          <p:cNvSpPr>
            <a:spLocks noGrp="1"/>
          </p:cNvSpPr>
          <p:nvPr>
            <p:ph type="ctrTitle"/>
          </p:nvPr>
        </p:nvSpPr>
        <p:spPr/>
        <p:txBody>
          <a:bodyPr/>
          <a:lstStyle/>
          <a:p>
            <a:r>
              <a:rPr lang="sv-SE" dirty="0"/>
              <a:t>Underrättelser vid misstanke om felaktiga utbetalningar från välfärdssystemen</a:t>
            </a:r>
          </a:p>
        </p:txBody>
      </p:sp>
      <p:sp>
        <p:nvSpPr>
          <p:cNvPr id="3" name="Underrubrik 2">
            <a:extLst>
              <a:ext uri="{FF2B5EF4-FFF2-40B4-BE49-F238E27FC236}">
                <a16:creationId xmlns:a16="http://schemas.microsoft.com/office/drawing/2014/main" id="{5F229E54-7E94-EED0-5571-14327342124A}"/>
              </a:ext>
            </a:extLst>
          </p:cNvPr>
          <p:cNvSpPr>
            <a:spLocks noGrp="1"/>
          </p:cNvSpPr>
          <p:nvPr>
            <p:ph type="subTitle" idx="1"/>
          </p:nvPr>
        </p:nvSpPr>
        <p:spPr/>
        <p:txBody>
          <a:bodyPr/>
          <a:lstStyle/>
          <a:p>
            <a:r>
              <a:rPr lang="sv-SE" dirty="0"/>
              <a:t>Stödmaterial</a:t>
            </a:r>
          </a:p>
        </p:txBody>
      </p:sp>
    </p:spTree>
    <p:extLst>
      <p:ext uri="{BB962C8B-B14F-4D97-AF65-F5344CB8AC3E}">
        <p14:creationId xmlns:p14="http://schemas.microsoft.com/office/powerpoint/2010/main" val="361957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C8B3E8-6712-82D6-EDE5-FE1547F915D9}"/>
              </a:ext>
            </a:extLst>
          </p:cNvPr>
          <p:cNvSpPr>
            <a:spLocks noGrp="1"/>
          </p:cNvSpPr>
          <p:nvPr>
            <p:ph type="title"/>
          </p:nvPr>
        </p:nvSpPr>
        <p:spPr/>
        <p:txBody>
          <a:bodyPr/>
          <a:lstStyle/>
          <a:p>
            <a:r>
              <a:rPr lang="sv-SE" dirty="0"/>
              <a:t>Bakgrund</a:t>
            </a:r>
          </a:p>
        </p:txBody>
      </p:sp>
      <p:sp>
        <p:nvSpPr>
          <p:cNvPr id="8" name="Platshållare för innehåll 7">
            <a:extLst>
              <a:ext uri="{FF2B5EF4-FFF2-40B4-BE49-F238E27FC236}">
                <a16:creationId xmlns:a16="http://schemas.microsoft.com/office/drawing/2014/main" id="{E0B33BE4-307D-1977-8A3B-17B0E3DEECE8}"/>
              </a:ext>
            </a:extLst>
          </p:cNvPr>
          <p:cNvSpPr>
            <a:spLocks noGrp="1"/>
          </p:cNvSpPr>
          <p:nvPr>
            <p:ph idx="1"/>
          </p:nvPr>
        </p:nvSpPr>
        <p:spPr/>
        <p:txBody>
          <a:bodyPr/>
          <a:lstStyle/>
          <a:p>
            <a:r>
              <a:rPr lang="sv-SE" dirty="0"/>
              <a:t>2005 års informationsutbytesutredning kom fram till att </a:t>
            </a:r>
            <a:br>
              <a:rPr lang="sv-SE" dirty="0"/>
            </a:br>
            <a:r>
              <a:rPr lang="sv-SE" dirty="0"/>
              <a:t>mellan 18 och 20 miljarder kronor per år felaktigt betalades </a:t>
            </a:r>
            <a:br>
              <a:rPr lang="sv-SE" dirty="0"/>
            </a:br>
            <a:r>
              <a:rPr lang="sv-SE" dirty="0"/>
              <a:t>ut från välfärdssystemen.</a:t>
            </a:r>
          </a:p>
          <a:p>
            <a:r>
              <a:rPr lang="sv-SE" dirty="0"/>
              <a:t>Lag (2008:206) om underrättelseskyldighet vid felaktiga utbetalningar från välfärdssystemen infördes 1 juni 2008.</a:t>
            </a:r>
          </a:p>
          <a:p>
            <a:r>
              <a:rPr lang="sv-SE" dirty="0"/>
              <a:t>1 januari 2020 utökades lagen till att även omfatta kommunerna. Den skulle även gälla sådant stöd som avser en person men betalas ut till annan (t.ex. ett företag eller en arbetsgivare).</a:t>
            </a:r>
          </a:p>
          <a:p>
            <a:r>
              <a:rPr lang="sv-SE" dirty="0"/>
              <a:t>1 januari 2024 utökades lagen till att även omfatta Utbetalningsmyndigheten.</a:t>
            </a:r>
          </a:p>
          <a:p>
            <a:endParaRPr lang="sv-SE" dirty="0"/>
          </a:p>
        </p:txBody>
      </p:sp>
    </p:spTree>
    <p:extLst>
      <p:ext uri="{BB962C8B-B14F-4D97-AF65-F5344CB8AC3E}">
        <p14:creationId xmlns:p14="http://schemas.microsoft.com/office/powerpoint/2010/main" val="78163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8798BF-A204-4352-A793-904EAA1ACCA3}"/>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036FA5B4-3E07-438A-8709-3A94426F9A33}"/>
              </a:ext>
            </a:extLst>
          </p:cNvPr>
          <p:cNvSpPr>
            <a:spLocks noGrp="1"/>
          </p:cNvSpPr>
          <p:nvPr>
            <p:ph idx="1"/>
          </p:nvPr>
        </p:nvSpPr>
        <p:spPr/>
        <p:txBody>
          <a:bodyPr>
            <a:normAutofit fontScale="92500" lnSpcReduction="10000"/>
          </a:bodyPr>
          <a:lstStyle/>
          <a:p>
            <a:r>
              <a:rPr lang="sv-SE" sz="2800" dirty="0"/>
              <a:t>1 § Denna lag gäller sådana bidrag, ersättningar, pensioner och lån för personligt ändamål som enligt lag eller förordning beslutas av Migrationsverket, Försäkringskassan, Pensionsmyndigheten, Centrala studiestödsnämnden, Arbetsförmedlingen, en kommun eller en arbetslöshetskassa och betalas ut till en enskild person (ekonomisk förmån).</a:t>
            </a:r>
          </a:p>
          <a:p>
            <a:r>
              <a:rPr lang="sv-SE" sz="2800" dirty="0"/>
              <a:t>Denna lag gäller även sådana stöd, bidrag och ersättningar som enligt lag eller förordning beslutas av Försäkringskassan, Arbetsförmedlingen eller en kommun och avser en enskild person, men betalas ut till eller tillgodoräknas någon annan än den enskilde (ekonomiskt stöd*).</a:t>
            </a:r>
            <a:br>
              <a:rPr lang="sv-SE" sz="2800" dirty="0"/>
            </a:br>
            <a:r>
              <a:rPr lang="sv-SE" sz="2800" dirty="0"/>
              <a:t> </a:t>
            </a:r>
          </a:p>
          <a:p>
            <a:pPr marL="0" indent="0">
              <a:buNone/>
            </a:pPr>
            <a:r>
              <a:rPr lang="sv-SE" sz="1700" dirty="0"/>
              <a:t>* Ekonomiskt stöd som betalas ut exempelvis till en arbetsgivare eller ett bolag.</a:t>
            </a:r>
          </a:p>
        </p:txBody>
      </p:sp>
    </p:spTree>
    <p:extLst>
      <p:ext uri="{BB962C8B-B14F-4D97-AF65-F5344CB8AC3E}">
        <p14:creationId xmlns:p14="http://schemas.microsoft.com/office/powerpoint/2010/main" val="195469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E72295-E27E-40CF-B028-BBE6B38AA778}"/>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AA9E3FB8-F01A-4154-B623-66B87FEC8031}"/>
              </a:ext>
            </a:extLst>
          </p:cNvPr>
          <p:cNvSpPr>
            <a:spLocks noGrp="1"/>
          </p:cNvSpPr>
          <p:nvPr>
            <p:ph idx="1"/>
          </p:nvPr>
        </p:nvSpPr>
        <p:spPr/>
        <p:txBody>
          <a:bodyPr/>
          <a:lstStyle/>
          <a:p>
            <a:r>
              <a:rPr lang="sv-SE" sz="2800" dirty="0"/>
              <a:t>3 § Om det finns anledning att anta att en ekonomisk förmån eller ett ekonomiskt stöd har beslutats, betalats ut eller tillgodoräknats felaktigt eller med ett för högt belopp, ska underrättelse om detta lämnas till den myndighet eller organisation som har fattat beslutet. Har förmån eller stöd beslutats efter överklagande ska underrättelse i stället lämnas till den myndighet eller organisation som följer av 1 §.</a:t>
            </a:r>
          </a:p>
          <a:p>
            <a:r>
              <a:rPr lang="sv-SE" sz="2800" dirty="0"/>
              <a:t> Underrättelseskyldigheten gäller inte om det finns särskilda skäl. </a:t>
            </a:r>
          </a:p>
          <a:p>
            <a:endParaRPr lang="sv-SE" dirty="0"/>
          </a:p>
        </p:txBody>
      </p:sp>
      <p:pic>
        <p:nvPicPr>
          <p:cNvPr id="4" name="Bildobjekt 3" descr="QBANK_eyJNZWRpYUlkIjoxNjczLCJVc2FnZUlkIjowLCJEYXRlIjoiMjAyMC0xMS0xNyJ9">
            <a:extLst>
              <a:ext uri="{FF2B5EF4-FFF2-40B4-BE49-F238E27FC236}">
                <a16:creationId xmlns:a16="http://schemas.microsoft.com/office/drawing/2014/main" id="{F7636720-9863-430F-A93B-0B3051AEC3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5006363"/>
            <a:ext cx="1158266" cy="1158266"/>
          </a:xfrm>
          <a:prstGeom prst="rect">
            <a:avLst/>
          </a:prstGeom>
        </p:spPr>
      </p:pic>
      <p:sp>
        <p:nvSpPr>
          <p:cNvPr id="5" name="Rektangel 4">
            <a:extLst>
              <a:ext uri="{FF2B5EF4-FFF2-40B4-BE49-F238E27FC236}">
                <a16:creationId xmlns:a16="http://schemas.microsoft.com/office/drawing/2014/main" id="{684CA04C-FACE-4E77-9D8E-EDFCE30E5F3B}"/>
              </a:ext>
            </a:extLst>
          </p:cNvPr>
          <p:cNvSpPr/>
          <p:nvPr/>
        </p:nvSpPr>
        <p:spPr>
          <a:xfrm>
            <a:off x="2133721" y="5148966"/>
            <a:ext cx="6841856" cy="1015663"/>
          </a:xfrm>
          <a:prstGeom prst="rect">
            <a:avLst/>
          </a:prstGeom>
        </p:spPr>
        <p:txBody>
          <a:bodyPr wrap="square">
            <a:spAutoFit/>
          </a:bodyPr>
          <a:lstStyle/>
          <a:p>
            <a:pPr marL="317554" indent="-317554">
              <a:buFont typeface="Arial" panose="020B0604020202020204" pitchFamily="34" charset="0"/>
              <a:buChar char="•"/>
            </a:pPr>
            <a:r>
              <a:rPr lang="sv-SE" sz="2000" dirty="0"/>
              <a:t>Skyldighet att lämna underrättelse</a:t>
            </a:r>
          </a:p>
          <a:p>
            <a:pPr marL="317554" indent="-317554">
              <a:buFont typeface="Arial" panose="020B0604020202020204" pitchFamily="34" charset="0"/>
              <a:buChar char="•"/>
            </a:pPr>
            <a:r>
              <a:rPr lang="sv-SE" sz="2000" dirty="0"/>
              <a:t>Anledning att anta, vilket betyder låg misstankegrad</a:t>
            </a:r>
          </a:p>
          <a:p>
            <a:pPr marL="317554" indent="-317554">
              <a:buFont typeface="Arial" panose="020B0604020202020204" pitchFamily="34" charset="0"/>
              <a:buChar char="•"/>
            </a:pPr>
            <a:r>
              <a:rPr lang="sv-SE" sz="2000" dirty="0"/>
              <a:t>Gäller inte kommande utbetalningar</a:t>
            </a:r>
          </a:p>
        </p:txBody>
      </p:sp>
    </p:spTree>
    <p:extLst>
      <p:ext uri="{BB962C8B-B14F-4D97-AF65-F5344CB8AC3E}">
        <p14:creationId xmlns:p14="http://schemas.microsoft.com/office/powerpoint/2010/main" val="350946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69705F-7804-4B7A-A8A9-638AFFC63DD6}"/>
              </a:ext>
            </a:extLst>
          </p:cNvPr>
          <p:cNvSpPr>
            <a:spLocks noGrp="1"/>
          </p:cNvSpPr>
          <p:nvPr>
            <p:ph type="title"/>
          </p:nvPr>
        </p:nvSpPr>
        <p:spPr/>
        <p:txBody>
          <a:bodyPr/>
          <a:lstStyle/>
          <a:p>
            <a:r>
              <a:rPr lang="sv-SE" dirty="0"/>
              <a:t>Lagen om underrättelseskyldighet (2008:206)</a:t>
            </a:r>
          </a:p>
        </p:txBody>
      </p:sp>
      <p:sp>
        <p:nvSpPr>
          <p:cNvPr id="3" name="Platshållare för innehåll 2">
            <a:extLst>
              <a:ext uri="{FF2B5EF4-FFF2-40B4-BE49-F238E27FC236}">
                <a16:creationId xmlns:a16="http://schemas.microsoft.com/office/drawing/2014/main" id="{BD1E17F9-D7D6-4A70-8A0C-5980BC26C887}"/>
              </a:ext>
            </a:extLst>
          </p:cNvPr>
          <p:cNvSpPr>
            <a:spLocks noGrp="1"/>
          </p:cNvSpPr>
          <p:nvPr>
            <p:ph idx="1"/>
          </p:nvPr>
        </p:nvSpPr>
        <p:spPr/>
        <p:txBody>
          <a:bodyPr/>
          <a:lstStyle/>
          <a:p>
            <a:r>
              <a:rPr lang="sv-SE" sz="2800" dirty="0"/>
              <a:t>4 § Av underrättelsen ska det framgå vilka omständigheter som ligger till grund för antagandet att en ekonomisk förmån eller ett ekonomiskt stöd har beslutats, betalats ut eller tillgodoräknats felaktigt eller med ett för högt belopp. </a:t>
            </a:r>
          </a:p>
          <a:p>
            <a:pPr marL="0" indent="0">
              <a:buNone/>
            </a:pPr>
            <a:endParaRPr lang="sv-SE" dirty="0"/>
          </a:p>
        </p:txBody>
      </p:sp>
      <p:pic>
        <p:nvPicPr>
          <p:cNvPr id="4" name="Bildobjekt 3" descr="QBANK_eyJNZWRpYUlkIjo3MTYsIlVzYWdlSWQiOjAsIkRhdGUiOiIyMDIwLTExLTE3In0=">
            <a:extLst>
              <a:ext uri="{FF2B5EF4-FFF2-40B4-BE49-F238E27FC236}">
                <a16:creationId xmlns:a16="http://schemas.microsoft.com/office/drawing/2014/main" id="{20F3D9CC-B407-4BA1-9ED9-B3A1708A43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3567364"/>
            <a:ext cx="721068" cy="721068"/>
          </a:xfrm>
          <a:prstGeom prst="rect">
            <a:avLst/>
          </a:prstGeom>
        </p:spPr>
      </p:pic>
      <p:pic>
        <p:nvPicPr>
          <p:cNvPr id="5" name="Bildobjekt 4">
            <a:extLst>
              <a:ext uri="{FF2B5EF4-FFF2-40B4-BE49-F238E27FC236}">
                <a16:creationId xmlns:a16="http://schemas.microsoft.com/office/drawing/2014/main" id="{F6117BB3-1D5D-4191-B8F3-79B8D9A2ED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4493335"/>
            <a:ext cx="721068" cy="721068"/>
          </a:xfrm>
          <a:prstGeom prst="rect">
            <a:avLst/>
          </a:prstGeom>
        </p:spPr>
      </p:pic>
      <p:pic>
        <p:nvPicPr>
          <p:cNvPr id="6" name="Bildobjekt 5" descr="QBANK_eyJNZWRpYUlkIjoxNjk1LCJVc2FnZUlkIjowLCJEYXRlIjoiMjAyMC0xMS0xNyJ9">
            <a:extLst>
              <a:ext uri="{FF2B5EF4-FFF2-40B4-BE49-F238E27FC236}">
                <a16:creationId xmlns:a16="http://schemas.microsoft.com/office/drawing/2014/main" id="{68EACB4B-C71E-4EDF-ABC3-3DCCF71830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5415877"/>
            <a:ext cx="721069" cy="721069"/>
          </a:xfrm>
          <a:prstGeom prst="rect">
            <a:avLst/>
          </a:prstGeom>
        </p:spPr>
      </p:pic>
      <p:sp>
        <p:nvSpPr>
          <p:cNvPr id="7" name="Rektangel 6">
            <a:extLst>
              <a:ext uri="{FF2B5EF4-FFF2-40B4-BE49-F238E27FC236}">
                <a16:creationId xmlns:a16="http://schemas.microsoft.com/office/drawing/2014/main" id="{3E3654AB-187C-4BB5-B5FF-6E2A01DAC9F2}"/>
              </a:ext>
            </a:extLst>
          </p:cNvPr>
          <p:cNvSpPr/>
          <p:nvPr/>
        </p:nvSpPr>
        <p:spPr>
          <a:xfrm>
            <a:off x="1793179" y="3702738"/>
            <a:ext cx="4547357" cy="584775"/>
          </a:xfrm>
          <a:prstGeom prst="rect">
            <a:avLst/>
          </a:prstGeom>
        </p:spPr>
        <p:txBody>
          <a:bodyPr wrap="square">
            <a:spAutoFit/>
          </a:bodyPr>
          <a:lstStyle/>
          <a:p>
            <a:pPr marL="317554" indent="-317554">
              <a:buFont typeface="Arial" panose="020B0604020202020204" pitchFamily="34" charset="0"/>
              <a:buChar char="•"/>
            </a:pPr>
            <a:r>
              <a:rPr lang="sv-SE" sz="1600" dirty="0"/>
              <a:t>Varför finns det en misstanke om att ersättning betalats ut felaktigt?</a:t>
            </a:r>
          </a:p>
        </p:txBody>
      </p:sp>
      <p:sp>
        <p:nvSpPr>
          <p:cNvPr id="8" name="Rektangel 7">
            <a:extLst>
              <a:ext uri="{FF2B5EF4-FFF2-40B4-BE49-F238E27FC236}">
                <a16:creationId xmlns:a16="http://schemas.microsoft.com/office/drawing/2014/main" id="{5361EAB9-28E5-413F-B975-21BB6CDAFDC7}"/>
              </a:ext>
            </a:extLst>
          </p:cNvPr>
          <p:cNvSpPr/>
          <p:nvPr/>
        </p:nvSpPr>
        <p:spPr>
          <a:xfrm>
            <a:off x="1793179" y="4449560"/>
            <a:ext cx="6474326" cy="907941"/>
          </a:xfrm>
          <a:prstGeom prst="rect">
            <a:avLst/>
          </a:prstGeom>
        </p:spPr>
        <p:txBody>
          <a:bodyPr wrap="square">
            <a:spAutoFit/>
          </a:bodyPr>
          <a:lstStyle/>
          <a:p>
            <a:pPr marL="317554" indent="-317554">
              <a:spcAft>
                <a:spcPts val="333"/>
              </a:spcAft>
              <a:buFont typeface="Arial" panose="020B0604020202020204" pitchFamily="34" charset="0"/>
              <a:buChar char="•"/>
            </a:pPr>
            <a:r>
              <a:rPr lang="sv-SE" sz="1600" dirty="0"/>
              <a:t>Omständigheter som gör att misstanken uppstår.</a:t>
            </a:r>
          </a:p>
          <a:p>
            <a:pPr marL="317554" indent="-317554">
              <a:spcAft>
                <a:spcPts val="333"/>
              </a:spcAft>
              <a:buFont typeface="Arial" panose="020B0604020202020204" pitchFamily="34" charset="0"/>
              <a:buChar char="•"/>
            </a:pPr>
            <a:r>
              <a:rPr lang="sv-SE" sz="1600" dirty="0"/>
              <a:t>Tidpunkt för när felaktig utbetalningen kan ha skett.</a:t>
            </a:r>
          </a:p>
          <a:p>
            <a:pPr marL="317554" indent="-317554">
              <a:spcAft>
                <a:spcPts val="333"/>
              </a:spcAft>
              <a:buFont typeface="Arial" panose="020B0604020202020204" pitchFamily="34" charset="0"/>
              <a:buChar char="•"/>
            </a:pPr>
            <a:r>
              <a:rPr lang="sv-SE" sz="1600" dirty="0"/>
              <a:t>Sammanhang (t ex. utredning/kontroll) när detta uppmärksammades.</a:t>
            </a:r>
          </a:p>
        </p:txBody>
      </p:sp>
      <p:sp>
        <p:nvSpPr>
          <p:cNvPr id="9" name="Rektangel 8">
            <a:extLst>
              <a:ext uri="{FF2B5EF4-FFF2-40B4-BE49-F238E27FC236}">
                <a16:creationId xmlns:a16="http://schemas.microsoft.com/office/drawing/2014/main" id="{18269F3E-AC5B-4110-81C9-85194536A8C5}"/>
              </a:ext>
            </a:extLst>
          </p:cNvPr>
          <p:cNvSpPr/>
          <p:nvPr/>
        </p:nvSpPr>
        <p:spPr>
          <a:xfrm>
            <a:off x="1861095" y="5591788"/>
            <a:ext cx="3096177" cy="338554"/>
          </a:xfrm>
          <a:prstGeom prst="rect">
            <a:avLst/>
          </a:prstGeom>
        </p:spPr>
        <p:txBody>
          <a:bodyPr wrap="square">
            <a:spAutoFit/>
          </a:bodyPr>
          <a:lstStyle/>
          <a:p>
            <a:pPr marL="317554" indent="-317554">
              <a:buFont typeface="Arial" panose="020B0604020202020204" pitchFamily="34" charset="0"/>
              <a:buChar char="•"/>
            </a:pPr>
            <a:r>
              <a:rPr lang="sv-SE" sz="1600" dirty="0"/>
              <a:t>Inga bilagor.</a:t>
            </a:r>
          </a:p>
        </p:txBody>
      </p:sp>
      <p:cxnSp>
        <p:nvCxnSpPr>
          <p:cNvPr id="10" name="Rak koppling 9">
            <a:extLst>
              <a:ext uri="{FF2B5EF4-FFF2-40B4-BE49-F238E27FC236}">
                <a16:creationId xmlns:a16="http://schemas.microsoft.com/office/drawing/2014/main" id="{F1EE941E-3A11-442D-A9AA-E154BF3BD052}"/>
              </a:ext>
            </a:extLst>
          </p:cNvPr>
          <p:cNvCxnSpPr>
            <a:cxnSpLocks/>
          </p:cNvCxnSpPr>
          <p:nvPr/>
        </p:nvCxnSpPr>
        <p:spPr>
          <a:xfrm>
            <a:off x="880545" y="5469789"/>
            <a:ext cx="657551" cy="586156"/>
          </a:xfrm>
          <a:prstGeom prst="line">
            <a:avLst/>
          </a:prstGeom>
          <a:ln w="76200" cap="sq">
            <a:solidFill>
              <a:srgbClr val="DA002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DE4C5493-8922-4B0A-9F77-444AD59541A3}"/>
              </a:ext>
            </a:extLst>
          </p:cNvPr>
          <p:cNvCxnSpPr>
            <a:cxnSpLocks/>
          </p:cNvCxnSpPr>
          <p:nvPr/>
        </p:nvCxnSpPr>
        <p:spPr>
          <a:xfrm flipV="1">
            <a:off x="880545" y="5469789"/>
            <a:ext cx="636378" cy="604649"/>
          </a:xfrm>
          <a:prstGeom prst="line">
            <a:avLst/>
          </a:prstGeom>
          <a:ln w="76200" cap="sq">
            <a:solidFill>
              <a:srgbClr val="DA002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61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EB2C41-C4AB-4391-8C8F-C4EC7A0B302C}"/>
              </a:ext>
            </a:extLst>
          </p:cNvPr>
          <p:cNvSpPr>
            <a:spLocks noGrp="1"/>
          </p:cNvSpPr>
          <p:nvPr>
            <p:ph type="title"/>
          </p:nvPr>
        </p:nvSpPr>
        <p:spPr/>
        <p:txBody>
          <a:bodyPr/>
          <a:lstStyle/>
          <a:p>
            <a:r>
              <a:rPr lang="sv-SE" dirty="0"/>
              <a:t>§ 1 - Mottagare av underrättelser</a:t>
            </a:r>
          </a:p>
        </p:txBody>
      </p:sp>
      <p:pic>
        <p:nvPicPr>
          <p:cNvPr id="4" name="Platshållare för innehåll 3">
            <a:extLst>
              <a:ext uri="{FF2B5EF4-FFF2-40B4-BE49-F238E27FC236}">
                <a16:creationId xmlns:a16="http://schemas.microsoft.com/office/drawing/2014/main" id="{71B0888A-89FA-4316-A812-66B848FF6E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4994" y="2109914"/>
            <a:ext cx="3429176" cy="431822"/>
          </a:xfrm>
          <a:prstGeom prst="rect">
            <a:avLst/>
          </a:prstGeom>
        </p:spPr>
      </p:pic>
      <p:sp>
        <p:nvSpPr>
          <p:cNvPr id="7" name="Alternativ process 8">
            <a:extLst>
              <a:ext uri="{FF2B5EF4-FFF2-40B4-BE49-F238E27FC236}">
                <a16:creationId xmlns:a16="http://schemas.microsoft.com/office/drawing/2014/main" id="{BC7CE6D1-7179-4C8C-9876-FADC5EED1E8A}"/>
              </a:ext>
            </a:extLst>
          </p:cNvPr>
          <p:cNvSpPr/>
          <p:nvPr/>
        </p:nvSpPr>
        <p:spPr>
          <a:xfrm>
            <a:off x="7734157" y="3459300"/>
            <a:ext cx="1763526" cy="596306"/>
          </a:xfrm>
          <a:prstGeom prst="flowChartAlternateProcess">
            <a:avLst/>
          </a:prstGeom>
          <a:solidFill>
            <a:schemeClr val="accent4">
              <a:lumMod val="75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bg1"/>
                </a:solidFill>
              </a:rPr>
              <a:t>A-kassorna</a:t>
            </a:r>
          </a:p>
        </p:txBody>
      </p:sp>
      <p:sp>
        <p:nvSpPr>
          <p:cNvPr id="11" name="Alternativ process 7">
            <a:extLst>
              <a:ext uri="{FF2B5EF4-FFF2-40B4-BE49-F238E27FC236}">
                <a16:creationId xmlns:a16="http://schemas.microsoft.com/office/drawing/2014/main" id="{283AF63B-DC38-4E3E-AFCE-AF5419FE6EC8}"/>
              </a:ext>
            </a:extLst>
          </p:cNvPr>
          <p:cNvSpPr/>
          <p:nvPr/>
        </p:nvSpPr>
        <p:spPr>
          <a:xfrm>
            <a:off x="6621910" y="2111693"/>
            <a:ext cx="2084330" cy="488934"/>
          </a:xfrm>
          <a:prstGeom prst="flowChartAlternateProcess">
            <a:avLst/>
          </a:prstGeom>
          <a:solidFill>
            <a:srgbClr val="DDDDDD"/>
          </a:solidFill>
          <a:ln w="19050" cap="flat" cmpd="sng" algn="ctr">
            <a:noFill/>
            <a:prstDash val="solid"/>
          </a:ln>
          <a:effectLst>
            <a:outerShdw blurRad="12700" dist="12700" dir="5400000" algn="t" rotWithShape="0">
              <a:prstClr val="black">
                <a:alpha val="40000"/>
              </a:prstClr>
            </a:outerShdw>
          </a:effectLst>
        </p:spPr>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ts val="500"/>
              </a:spcAft>
              <a:buClrTx/>
              <a:buSzTx/>
              <a:buFontTx/>
              <a:buNone/>
              <a:tabLst/>
              <a:defRPr/>
            </a:pPr>
            <a:r>
              <a:rPr kumimoji="0" lang="sv-SE" sz="2000" b="1" i="0" u="none" strike="noStrike" kern="0" cap="none" spc="0" normalizeH="0" baseline="0" noProof="0" dirty="0">
                <a:ln>
                  <a:noFill/>
                </a:ln>
                <a:solidFill>
                  <a:prstClr val="black">
                    <a:lumMod val="90000"/>
                    <a:lumOff val="10000"/>
                  </a:prstClr>
                </a:solidFill>
                <a:effectLst/>
                <a:uLnTx/>
                <a:uFillTx/>
                <a:latin typeface="Arial"/>
                <a:ea typeface="+mn-ea"/>
                <a:cs typeface="+mn-cs"/>
              </a:rPr>
              <a:t>Kommunerna</a:t>
            </a:r>
          </a:p>
        </p:txBody>
      </p:sp>
      <p:pic>
        <p:nvPicPr>
          <p:cNvPr id="12" name="Bild 11">
            <a:extLst>
              <a:ext uri="{FF2B5EF4-FFF2-40B4-BE49-F238E27FC236}">
                <a16:creationId xmlns:a16="http://schemas.microsoft.com/office/drawing/2014/main" id="{31CC7FAC-402F-4C0F-A0F5-59D039CD9B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94317" y="4515600"/>
            <a:ext cx="2705100" cy="971550"/>
          </a:xfrm>
          <a:prstGeom prst="rect">
            <a:avLst/>
          </a:prstGeom>
        </p:spPr>
      </p:pic>
      <p:pic>
        <p:nvPicPr>
          <p:cNvPr id="13" name="Bild 12">
            <a:extLst>
              <a:ext uri="{FF2B5EF4-FFF2-40B4-BE49-F238E27FC236}">
                <a16:creationId xmlns:a16="http://schemas.microsoft.com/office/drawing/2014/main" id="{FB37109E-A046-4A6A-B7B3-95D9089C86E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98484" y="4425311"/>
            <a:ext cx="2460183" cy="1152128"/>
          </a:xfrm>
          <a:prstGeom prst="rect">
            <a:avLst/>
          </a:prstGeom>
        </p:spPr>
      </p:pic>
      <p:pic>
        <p:nvPicPr>
          <p:cNvPr id="14" name="Bildobjekt 13" descr="QBANK_eyJNZWRpYUlkIjoyODI5LCJVc2FnZUlkIjowLCJEYXRlIjoiMjAyMC0xMS0xNyJ9">
            <a:extLst>
              <a:ext uri="{FF2B5EF4-FFF2-40B4-BE49-F238E27FC236}">
                <a16:creationId xmlns:a16="http://schemas.microsoft.com/office/drawing/2014/main" id="{150E644A-F3DD-47D0-91EE-FA8EBE9294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69582" y="3144198"/>
            <a:ext cx="3689310" cy="520354"/>
          </a:xfrm>
          <a:prstGeom prst="rect">
            <a:avLst/>
          </a:prstGeom>
        </p:spPr>
      </p:pic>
      <p:pic>
        <p:nvPicPr>
          <p:cNvPr id="15" name="Bildobjekt 14">
            <a:extLst>
              <a:ext uri="{FF2B5EF4-FFF2-40B4-BE49-F238E27FC236}">
                <a16:creationId xmlns:a16="http://schemas.microsoft.com/office/drawing/2014/main" id="{E6DA582E-FB10-475B-BAE9-E371F6960CB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72774" y="3073247"/>
            <a:ext cx="1321543" cy="1321543"/>
          </a:xfrm>
          <a:prstGeom prst="rect">
            <a:avLst/>
          </a:prstGeom>
        </p:spPr>
      </p:pic>
    </p:spTree>
    <p:extLst>
      <p:ext uri="{BB962C8B-B14F-4D97-AF65-F5344CB8AC3E}">
        <p14:creationId xmlns:p14="http://schemas.microsoft.com/office/powerpoint/2010/main" val="59105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E9AFC1-BB19-4E42-975C-E052396B2F03}"/>
              </a:ext>
            </a:extLst>
          </p:cNvPr>
          <p:cNvSpPr>
            <a:spLocks noGrp="1"/>
          </p:cNvSpPr>
          <p:nvPr>
            <p:ph type="title"/>
          </p:nvPr>
        </p:nvSpPr>
        <p:spPr/>
        <p:txBody>
          <a:bodyPr/>
          <a:lstStyle/>
          <a:p>
            <a:r>
              <a:rPr lang="sv-SE" dirty="0"/>
              <a:t>§ 2 – Skyldighet att lämna underrättelser</a:t>
            </a:r>
          </a:p>
        </p:txBody>
      </p:sp>
      <p:pic>
        <p:nvPicPr>
          <p:cNvPr id="4" name="Platshållare för innehåll 3">
            <a:extLst>
              <a:ext uri="{FF2B5EF4-FFF2-40B4-BE49-F238E27FC236}">
                <a16:creationId xmlns:a16="http://schemas.microsoft.com/office/drawing/2014/main" id="{8646438B-0390-48F5-9BEF-80700501B3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3596" y="2087694"/>
            <a:ext cx="3429176" cy="431822"/>
          </a:xfrm>
          <a:prstGeom prst="rect">
            <a:avLst/>
          </a:prstGeom>
        </p:spPr>
      </p:pic>
      <p:pic>
        <p:nvPicPr>
          <p:cNvPr id="5" name="Bildobjekt 4">
            <a:extLst>
              <a:ext uri="{FF2B5EF4-FFF2-40B4-BE49-F238E27FC236}">
                <a16:creationId xmlns:a16="http://schemas.microsoft.com/office/drawing/2014/main" id="{12A2F7FB-E3F6-49BF-AAD4-ABF4C9B57A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6831" y="1787958"/>
            <a:ext cx="3671168" cy="952228"/>
          </a:xfrm>
          <a:prstGeom prst="rect">
            <a:avLst/>
          </a:prstGeom>
        </p:spPr>
      </p:pic>
      <p:pic>
        <p:nvPicPr>
          <p:cNvPr id="7" name="Bildobjekt 6">
            <a:extLst>
              <a:ext uri="{FF2B5EF4-FFF2-40B4-BE49-F238E27FC236}">
                <a16:creationId xmlns:a16="http://schemas.microsoft.com/office/drawing/2014/main" id="{79AA5778-71B2-445F-A44D-5085B3516E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6646" y="2916522"/>
            <a:ext cx="1218179" cy="1218179"/>
          </a:xfrm>
          <a:prstGeom prst="rect">
            <a:avLst/>
          </a:prstGeom>
        </p:spPr>
      </p:pic>
      <p:pic>
        <p:nvPicPr>
          <p:cNvPr id="8" name="Bildobjekt 7" descr="QBANK_eyJNZWRpYUlkIjoyODI5LCJVc2FnZUlkIjowLCJEYXRlIjoiMjAyMC0xMS0xNyJ9">
            <a:extLst>
              <a:ext uri="{FF2B5EF4-FFF2-40B4-BE49-F238E27FC236}">
                <a16:creationId xmlns:a16="http://schemas.microsoft.com/office/drawing/2014/main" id="{1C8BC233-DE49-4CBF-9EC5-7CF5EC4A2D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52660" y="3312230"/>
            <a:ext cx="3283379" cy="463100"/>
          </a:xfrm>
          <a:prstGeom prst="rect">
            <a:avLst/>
          </a:prstGeom>
        </p:spPr>
      </p:pic>
      <p:sp>
        <p:nvSpPr>
          <p:cNvPr id="10" name="Alternativ process 7">
            <a:extLst>
              <a:ext uri="{FF2B5EF4-FFF2-40B4-BE49-F238E27FC236}">
                <a16:creationId xmlns:a16="http://schemas.microsoft.com/office/drawing/2014/main" id="{3234B06E-E547-4C69-A906-F3E83CDE76ED}"/>
              </a:ext>
            </a:extLst>
          </p:cNvPr>
          <p:cNvSpPr/>
          <p:nvPr/>
        </p:nvSpPr>
        <p:spPr>
          <a:xfrm>
            <a:off x="5698574" y="3293202"/>
            <a:ext cx="2276890" cy="614041"/>
          </a:xfrm>
          <a:prstGeom prst="flowChartAlternateProcess">
            <a:avLst/>
          </a:prstGeom>
          <a:solidFill>
            <a:schemeClr val="bg2">
              <a:lumMod val="9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tx1">
                    <a:lumMod val="90000"/>
                    <a:lumOff val="10000"/>
                  </a:schemeClr>
                </a:solidFill>
              </a:rPr>
              <a:t>Kommunerna</a:t>
            </a:r>
          </a:p>
        </p:txBody>
      </p:sp>
      <p:pic>
        <p:nvPicPr>
          <p:cNvPr id="11" name="Bild 10">
            <a:extLst>
              <a:ext uri="{FF2B5EF4-FFF2-40B4-BE49-F238E27FC236}">
                <a16:creationId xmlns:a16="http://schemas.microsoft.com/office/drawing/2014/main" id="{D5C4A6A9-6D94-474C-8127-35146C9A065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37999" y="3390672"/>
            <a:ext cx="2705100" cy="419100"/>
          </a:xfrm>
          <a:prstGeom prst="rect">
            <a:avLst/>
          </a:prstGeom>
        </p:spPr>
      </p:pic>
      <p:pic>
        <p:nvPicPr>
          <p:cNvPr id="12" name="Bild 11">
            <a:extLst>
              <a:ext uri="{FF2B5EF4-FFF2-40B4-BE49-F238E27FC236}">
                <a16:creationId xmlns:a16="http://schemas.microsoft.com/office/drawing/2014/main" id="{EEBEBD36-6B2B-4EFF-857B-53A23FC7979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10335" y="4717050"/>
            <a:ext cx="2510778" cy="901758"/>
          </a:xfrm>
          <a:prstGeom prst="rect">
            <a:avLst/>
          </a:prstGeom>
        </p:spPr>
      </p:pic>
      <p:pic>
        <p:nvPicPr>
          <p:cNvPr id="13" name="Bild 12">
            <a:extLst>
              <a:ext uri="{FF2B5EF4-FFF2-40B4-BE49-F238E27FC236}">
                <a16:creationId xmlns:a16="http://schemas.microsoft.com/office/drawing/2014/main" id="{300FCC57-275E-48C1-9076-3C0FB60A655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794349" y="4683251"/>
            <a:ext cx="2360662" cy="1105521"/>
          </a:xfrm>
          <a:prstGeom prst="rect">
            <a:avLst/>
          </a:prstGeom>
        </p:spPr>
      </p:pic>
      <p:pic>
        <p:nvPicPr>
          <p:cNvPr id="14" name="Bildobjekt 13">
            <a:extLst>
              <a:ext uri="{FF2B5EF4-FFF2-40B4-BE49-F238E27FC236}">
                <a16:creationId xmlns:a16="http://schemas.microsoft.com/office/drawing/2014/main" id="{05B3ABC8-2F64-4C3E-9AA8-7561FF0CFEE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553025" y="4683251"/>
            <a:ext cx="1422439" cy="1289840"/>
          </a:xfrm>
          <a:prstGeom prst="rect">
            <a:avLst/>
          </a:prstGeom>
        </p:spPr>
      </p:pic>
      <p:sp>
        <p:nvSpPr>
          <p:cNvPr id="15" name="Oval 10">
            <a:extLst>
              <a:ext uri="{FF2B5EF4-FFF2-40B4-BE49-F238E27FC236}">
                <a16:creationId xmlns:a16="http://schemas.microsoft.com/office/drawing/2014/main" id="{157CE0B4-59FD-491F-9B38-C656D4E42803}"/>
              </a:ext>
            </a:extLst>
          </p:cNvPr>
          <p:cNvSpPr/>
          <p:nvPr/>
        </p:nvSpPr>
        <p:spPr>
          <a:xfrm>
            <a:off x="8798964" y="4752262"/>
            <a:ext cx="2289403" cy="1289840"/>
          </a:xfrm>
          <a:prstGeom prst="wedgeEllipseCallout">
            <a:avLst>
              <a:gd name="adj1" fmla="val -75461"/>
              <a:gd name="adj2" fmla="val -38926"/>
            </a:avLst>
          </a:prstGeom>
          <a:solidFill>
            <a:schemeClr val="tx1">
              <a:lumMod val="50000"/>
              <a:lumOff val="5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1400" dirty="0">
                <a:solidFill>
                  <a:schemeClr val="bg1"/>
                </a:solidFill>
              </a:rPr>
              <a:t>Gäller inte den brottsbekämpande verksamheten (SBE)</a:t>
            </a:r>
          </a:p>
        </p:txBody>
      </p:sp>
      <p:sp>
        <p:nvSpPr>
          <p:cNvPr id="16" name="Alternativ process 8">
            <a:extLst>
              <a:ext uri="{FF2B5EF4-FFF2-40B4-BE49-F238E27FC236}">
                <a16:creationId xmlns:a16="http://schemas.microsoft.com/office/drawing/2014/main" id="{C57168FD-3A1E-4B6F-8477-42BAAA866C06}"/>
              </a:ext>
            </a:extLst>
          </p:cNvPr>
          <p:cNvSpPr/>
          <p:nvPr/>
        </p:nvSpPr>
        <p:spPr>
          <a:xfrm>
            <a:off x="8482058" y="2059012"/>
            <a:ext cx="1763526" cy="596306"/>
          </a:xfrm>
          <a:prstGeom prst="flowChartAlternateProcess">
            <a:avLst/>
          </a:prstGeom>
          <a:solidFill>
            <a:schemeClr val="accent4">
              <a:lumMod val="75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bg1"/>
                </a:solidFill>
              </a:rPr>
              <a:t>A-kassorna</a:t>
            </a:r>
          </a:p>
        </p:txBody>
      </p:sp>
    </p:spTree>
    <p:extLst>
      <p:ext uri="{BB962C8B-B14F-4D97-AF65-F5344CB8AC3E}">
        <p14:creationId xmlns:p14="http://schemas.microsoft.com/office/powerpoint/2010/main" val="2852461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0E95C2-08CE-4E63-8705-ECDE629A54B0}"/>
              </a:ext>
            </a:extLst>
          </p:cNvPr>
          <p:cNvSpPr>
            <a:spLocks noGrp="1"/>
          </p:cNvSpPr>
          <p:nvPr>
            <p:ph type="title"/>
          </p:nvPr>
        </p:nvSpPr>
        <p:spPr/>
        <p:txBody>
          <a:bodyPr/>
          <a:lstStyle/>
          <a:p>
            <a:r>
              <a:rPr lang="sv-SE" dirty="0"/>
              <a:t>Utbetalande myndigheter och förmåner</a:t>
            </a:r>
          </a:p>
        </p:txBody>
      </p:sp>
      <p:pic>
        <p:nvPicPr>
          <p:cNvPr id="4" name="Bildobjekt 3">
            <a:extLst>
              <a:ext uri="{FF2B5EF4-FFF2-40B4-BE49-F238E27FC236}">
                <a16:creationId xmlns:a16="http://schemas.microsoft.com/office/drawing/2014/main" id="{E2BDDF2F-2412-42F6-A354-6E3CD8E8B6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828711"/>
            <a:ext cx="3429176" cy="431822"/>
          </a:xfrm>
          <a:prstGeom prst="rect">
            <a:avLst/>
          </a:prstGeom>
        </p:spPr>
      </p:pic>
      <p:sp>
        <p:nvSpPr>
          <p:cNvPr id="5" name="textruta 4">
            <a:extLst>
              <a:ext uri="{FF2B5EF4-FFF2-40B4-BE49-F238E27FC236}">
                <a16:creationId xmlns:a16="http://schemas.microsoft.com/office/drawing/2014/main" id="{89E30492-43BC-4BB9-B393-86DDE116EF97}"/>
              </a:ext>
            </a:extLst>
          </p:cNvPr>
          <p:cNvSpPr txBox="1"/>
          <p:nvPr/>
        </p:nvSpPr>
        <p:spPr>
          <a:xfrm>
            <a:off x="902011" y="2480387"/>
            <a:ext cx="3548718" cy="1754326"/>
          </a:xfrm>
          <a:prstGeom prst="rect">
            <a:avLst/>
          </a:prstGeom>
          <a:noFill/>
        </p:spPr>
        <p:txBody>
          <a:bodyPr wrap="square" rtlCol="0">
            <a:spAutoFit/>
          </a:bodyPr>
          <a:lstStyle/>
          <a:p>
            <a:pPr marL="317554" indent="-317554">
              <a:buFont typeface="Arial" panose="020B0604020202020204" pitchFamily="34" charset="0"/>
              <a:buChar char="•"/>
            </a:pPr>
            <a:r>
              <a:rPr lang="sv-SE" dirty="0"/>
              <a:t>Lönestöd till arbetsgivare</a:t>
            </a:r>
          </a:p>
          <a:p>
            <a:pPr marL="825640" lvl="1" indent="-317554">
              <a:buFont typeface="Courier New" panose="02070309020205020404" pitchFamily="49" charset="0"/>
              <a:buChar char="o"/>
            </a:pPr>
            <a:r>
              <a:rPr lang="sv-SE" dirty="0"/>
              <a:t>Extratjänst</a:t>
            </a:r>
          </a:p>
          <a:p>
            <a:pPr marL="825640" lvl="1" indent="-317554">
              <a:buFont typeface="Courier New" panose="02070309020205020404" pitchFamily="49" charset="0"/>
              <a:buChar char="o"/>
            </a:pPr>
            <a:r>
              <a:rPr lang="sv-SE" dirty="0"/>
              <a:t>Introduktionsjobb</a:t>
            </a:r>
          </a:p>
          <a:p>
            <a:pPr marL="825640" lvl="1" indent="-317554">
              <a:buFont typeface="Courier New" panose="02070309020205020404" pitchFamily="49" charset="0"/>
              <a:buChar char="o"/>
            </a:pPr>
            <a:r>
              <a:rPr lang="sv-SE" dirty="0"/>
              <a:t>Lönebidrag</a:t>
            </a:r>
          </a:p>
          <a:p>
            <a:pPr marL="825640" lvl="1" indent="-317554">
              <a:buFont typeface="Courier New" panose="02070309020205020404" pitchFamily="49" charset="0"/>
              <a:buChar char="o"/>
            </a:pPr>
            <a:r>
              <a:rPr lang="sv-SE" dirty="0"/>
              <a:t>Nystartsjobb</a:t>
            </a:r>
          </a:p>
          <a:p>
            <a:pPr marL="825640" lvl="1" indent="-317554">
              <a:buFont typeface="Courier New" panose="02070309020205020404" pitchFamily="49" charset="0"/>
              <a:buChar char="o"/>
            </a:pPr>
            <a:r>
              <a:rPr lang="sv-SE" dirty="0"/>
              <a:t>Yrkesintroduktion</a:t>
            </a:r>
          </a:p>
        </p:txBody>
      </p:sp>
      <p:pic>
        <p:nvPicPr>
          <p:cNvPr id="6" name="Bildobjekt 5">
            <a:extLst>
              <a:ext uri="{FF2B5EF4-FFF2-40B4-BE49-F238E27FC236}">
                <a16:creationId xmlns:a16="http://schemas.microsoft.com/office/drawing/2014/main" id="{6F521C31-5ADD-4660-BEC3-A1A7256AEA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7914" y="1828711"/>
            <a:ext cx="1321543" cy="1321543"/>
          </a:xfrm>
          <a:prstGeom prst="rect">
            <a:avLst/>
          </a:prstGeom>
        </p:spPr>
      </p:pic>
      <p:sp>
        <p:nvSpPr>
          <p:cNvPr id="7" name="textruta 6">
            <a:extLst>
              <a:ext uri="{FF2B5EF4-FFF2-40B4-BE49-F238E27FC236}">
                <a16:creationId xmlns:a16="http://schemas.microsoft.com/office/drawing/2014/main" id="{765FEF7F-822B-4106-92F7-508A41F09C42}"/>
              </a:ext>
            </a:extLst>
          </p:cNvPr>
          <p:cNvSpPr txBox="1"/>
          <p:nvPr/>
        </p:nvSpPr>
        <p:spPr>
          <a:xfrm>
            <a:off x="4634083" y="3311383"/>
            <a:ext cx="2834103" cy="923330"/>
          </a:xfrm>
          <a:prstGeom prst="rect">
            <a:avLst/>
          </a:prstGeom>
          <a:noFill/>
        </p:spPr>
        <p:txBody>
          <a:bodyPr wrap="square" rtlCol="0">
            <a:spAutoFit/>
          </a:bodyPr>
          <a:lstStyle/>
          <a:p>
            <a:pPr marL="317554" indent="-317554">
              <a:buFont typeface="Courier New" panose="02070309020205020404" pitchFamily="49" charset="0"/>
              <a:buChar char="o"/>
            </a:pPr>
            <a:r>
              <a:rPr lang="sv-SE" dirty="0"/>
              <a:t>Hemutrustningslån</a:t>
            </a:r>
          </a:p>
          <a:p>
            <a:pPr marL="317554" indent="-317554">
              <a:buFont typeface="Courier New" panose="02070309020205020404" pitchFamily="49" charset="0"/>
              <a:buChar char="o"/>
            </a:pPr>
            <a:r>
              <a:rPr lang="sv-SE" dirty="0"/>
              <a:t>Körkortslån</a:t>
            </a:r>
          </a:p>
          <a:p>
            <a:pPr marL="317554" indent="-317554">
              <a:buFont typeface="Courier New" panose="02070309020205020404" pitchFamily="49" charset="0"/>
              <a:buChar char="o"/>
            </a:pPr>
            <a:r>
              <a:rPr lang="sv-SE" dirty="0"/>
              <a:t>Studiestöd</a:t>
            </a:r>
          </a:p>
        </p:txBody>
      </p:sp>
      <p:pic>
        <p:nvPicPr>
          <p:cNvPr id="8" name="Bildobjekt 7" descr="QBANK_eyJNZWRpYUlkIjoyODI5LCJVc2FnZUlkIjowLCJEYXRlIjoiMjAyMC0xMS0xNyJ9">
            <a:extLst>
              <a:ext uri="{FF2B5EF4-FFF2-40B4-BE49-F238E27FC236}">
                <a16:creationId xmlns:a16="http://schemas.microsoft.com/office/drawing/2014/main" id="{11AA06FD-BC22-4BA2-98C5-2945B81C40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4242" y="1828711"/>
            <a:ext cx="3240360" cy="457182"/>
          </a:xfrm>
          <a:prstGeom prst="rect">
            <a:avLst/>
          </a:prstGeom>
        </p:spPr>
      </p:pic>
      <p:sp>
        <p:nvSpPr>
          <p:cNvPr id="9" name="textruta 8">
            <a:extLst>
              <a:ext uri="{FF2B5EF4-FFF2-40B4-BE49-F238E27FC236}">
                <a16:creationId xmlns:a16="http://schemas.microsoft.com/office/drawing/2014/main" id="{53305DF8-FB7B-47CA-90F4-4984EB05EDD7}"/>
              </a:ext>
            </a:extLst>
          </p:cNvPr>
          <p:cNvSpPr txBox="1"/>
          <p:nvPr/>
        </p:nvSpPr>
        <p:spPr>
          <a:xfrm>
            <a:off x="7468186" y="2489482"/>
            <a:ext cx="3392472" cy="3877985"/>
          </a:xfrm>
          <a:prstGeom prst="rect">
            <a:avLst/>
          </a:prstGeom>
          <a:noFill/>
        </p:spPr>
        <p:txBody>
          <a:bodyPr wrap="square" rtlCol="0">
            <a:spAutoFit/>
          </a:bodyPr>
          <a:lstStyle/>
          <a:p>
            <a:pPr marL="317554" indent="-317554">
              <a:buFont typeface="Courier New" panose="02070309020205020404" pitchFamily="49" charset="0"/>
              <a:buChar char="o"/>
            </a:pPr>
            <a:r>
              <a:rPr lang="sv-SE" sz="1600" dirty="0"/>
              <a:t>Aktivitetsstöd</a:t>
            </a:r>
          </a:p>
          <a:p>
            <a:pPr marL="317554" indent="-317554">
              <a:buFont typeface="Courier New" panose="02070309020205020404" pitchFamily="49" charset="0"/>
              <a:buChar char="o"/>
            </a:pPr>
            <a:r>
              <a:rPr lang="sv-SE" sz="1600" dirty="0"/>
              <a:t>Assistansersättning (skattefritt)</a:t>
            </a:r>
          </a:p>
          <a:p>
            <a:pPr marL="317554" indent="-317554">
              <a:buFont typeface="Courier New" panose="02070309020205020404" pitchFamily="49" charset="0"/>
              <a:buChar char="o"/>
            </a:pPr>
            <a:r>
              <a:rPr lang="sv-SE" sz="1600" dirty="0"/>
              <a:t>Barnbidrag (skattefritt)</a:t>
            </a:r>
          </a:p>
          <a:p>
            <a:pPr marL="317554" indent="-317554">
              <a:buFont typeface="Courier New" panose="02070309020205020404" pitchFamily="49" charset="0"/>
              <a:buChar char="o"/>
            </a:pPr>
            <a:r>
              <a:rPr lang="sv-SE" sz="1600" dirty="0"/>
              <a:t>Bostadsbidrag (skattefritt)</a:t>
            </a:r>
          </a:p>
          <a:p>
            <a:pPr marL="317554" indent="-317554">
              <a:buFont typeface="Courier New" panose="02070309020205020404" pitchFamily="49" charset="0"/>
              <a:buChar char="o"/>
            </a:pPr>
            <a:r>
              <a:rPr lang="sv-SE" sz="1600" dirty="0"/>
              <a:t>Bostadstillägg (skattefritt)</a:t>
            </a:r>
          </a:p>
          <a:p>
            <a:pPr marL="317554" indent="-317554">
              <a:buFont typeface="Courier New" panose="02070309020205020404" pitchFamily="49" charset="0"/>
              <a:buChar char="o"/>
            </a:pPr>
            <a:r>
              <a:rPr lang="sv-SE" sz="1600" dirty="0"/>
              <a:t>Etableringsersättning</a:t>
            </a:r>
          </a:p>
          <a:p>
            <a:pPr marL="317554" indent="-317554">
              <a:buFont typeface="Courier New" panose="02070309020205020404" pitchFamily="49" charset="0"/>
              <a:buChar char="o"/>
            </a:pPr>
            <a:r>
              <a:rPr lang="sv-SE" sz="1600" dirty="0"/>
              <a:t>Föräldrapenning</a:t>
            </a:r>
          </a:p>
          <a:p>
            <a:pPr marL="317554" indent="-317554">
              <a:buFont typeface="Courier New" panose="02070309020205020404" pitchFamily="49" charset="0"/>
              <a:buChar char="o"/>
            </a:pPr>
            <a:r>
              <a:rPr lang="sv-SE" sz="1600" dirty="0"/>
              <a:t>Närståendepenning</a:t>
            </a:r>
          </a:p>
          <a:p>
            <a:pPr marL="317554" indent="-317554">
              <a:buFont typeface="Courier New" panose="02070309020205020404" pitchFamily="49" charset="0"/>
              <a:buChar char="o"/>
            </a:pPr>
            <a:r>
              <a:rPr lang="sv-SE" sz="1600" dirty="0"/>
              <a:t>Rehabersättning</a:t>
            </a:r>
          </a:p>
          <a:p>
            <a:pPr marL="317554" indent="-317554">
              <a:buFont typeface="Courier New" panose="02070309020205020404" pitchFamily="49" charset="0"/>
              <a:buChar char="o"/>
            </a:pPr>
            <a:r>
              <a:rPr lang="sv-SE" sz="1600" dirty="0"/>
              <a:t>Sjukersättning</a:t>
            </a:r>
          </a:p>
          <a:p>
            <a:pPr marL="317554" indent="-317554">
              <a:buFont typeface="Courier New" panose="02070309020205020404" pitchFamily="49" charset="0"/>
              <a:buChar char="o"/>
            </a:pPr>
            <a:r>
              <a:rPr lang="sv-SE" sz="1600" dirty="0"/>
              <a:t>Sjukpenning</a:t>
            </a:r>
          </a:p>
          <a:p>
            <a:pPr marL="317554" indent="-317554">
              <a:buFont typeface="Courier New" panose="02070309020205020404" pitchFamily="49" charset="0"/>
              <a:buChar char="o"/>
            </a:pPr>
            <a:r>
              <a:rPr lang="sv-SE" sz="1600" dirty="0"/>
              <a:t>Tandvårdsstöd (skattefritt)</a:t>
            </a:r>
          </a:p>
          <a:p>
            <a:pPr marL="317554" indent="-317554">
              <a:buFont typeface="Courier New" panose="02070309020205020404" pitchFamily="49" charset="0"/>
              <a:buChar char="o"/>
            </a:pPr>
            <a:r>
              <a:rPr lang="sv-SE" sz="1600" dirty="0"/>
              <a:t>Tillfällig föräldrapenning</a:t>
            </a:r>
          </a:p>
          <a:p>
            <a:pPr marL="317554" indent="-317554">
              <a:buFont typeface="Courier New" panose="02070309020205020404" pitchFamily="49" charset="0"/>
              <a:buChar char="o"/>
            </a:pPr>
            <a:r>
              <a:rPr lang="sv-SE" sz="1600" dirty="0"/>
              <a:t>Underhållsstöd (skattefritt)</a:t>
            </a:r>
          </a:p>
          <a:p>
            <a:pPr marL="317554" indent="-317554">
              <a:buFont typeface="Courier New" panose="02070309020205020404" pitchFamily="49" charset="0"/>
              <a:buChar char="o"/>
            </a:pPr>
            <a:r>
              <a:rPr lang="sv-SE" sz="1600" dirty="0"/>
              <a:t>Utvecklingsersättning</a:t>
            </a:r>
          </a:p>
        </p:txBody>
      </p:sp>
      <p:sp>
        <p:nvSpPr>
          <p:cNvPr id="10" name="Alternativ process 8">
            <a:extLst>
              <a:ext uri="{FF2B5EF4-FFF2-40B4-BE49-F238E27FC236}">
                <a16:creationId xmlns:a16="http://schemas.microsoft.com/office/drawing/2014/main" id="{9223B6FD-AFF4-4D0C-9AFA-DB1E6C857BB2}"/>
              </a:ext>
            </a:extLst>
          </p:cNvPr>
          <p:cNvSpPr/>
          <p:nvPr/>
        </p:nvSpPr>
        <p:spPr>
          <a:xfrm>
            <a:off x="969256" y="4698708"/>
            <a:ext cx="1707114" cy="434147"/>
          </a:xfrm>
          <a:prstGeom prst="flowChartAlternateProcess">
            <a:avLst/>
          </a:prstGeom>
          <a:solidFill>
            <a:schemeClr val="accent1"/>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bg1"/>
                </a:solidFill>
              </a:rPr>
              <a:t>A-kassorna</a:t>
            </a:r>
          </a:p>
        </p:txBody>
      </p:sp>
      <p:sp>
        <p:nvSpPr>
          <p:cNvPr id="11" name="textruta 10">
            <a:extLst>
              <a:ext uri="{FF2B5EF4-FFF2-40B4-BE49-F238E27FC236}">
                <a16:creationId xmlns:a16="http://schemas.microsoft.com/office/drawing/2014/main" id="{2E5FB94B-9D5A-46F0-A0F7-EF28A3F0BF36}"/>
              </a:ext>
            </a:extLst>
          </p:cNvPr>
          <p:cNvSpPr txBox="1"/>
          <p:nvPr/>
        </p:nvSpPr>
        <p:spPr>
          <a:xfrm>
            <a:off x="902011" y="5269136"/>
            <a:ext cx="3548718" cy="369332"/>
          </a:xfrm>
          <a:prstGeom prst="rect">
            <a:avLst/>
          </a:prstGeom>
          <a:noFill/>
        </p:spPr>
        <p:txBody>
          <a:bodyPr wrap="square" rtlCol="0">
            <a:spAutoFit/>
          </a:bodyPr>
          <a:lstStyle/>
          <a:p>
            <a:pPr marL="317554" indent="-317554">
              <a:buFont typeface="Courier New" panose="02070309020205020404" pitchFamily="49" charset="0"/>
              <a:buChar char="o"/>
            </a:pPr>
            <a:r>
              <a:rPr lang="sv-SE" dirty="0"/>
              <a:t>Arbetslöshetsersättning</a:t>
            </a:r>
          </a:p>
        </p:txBody>
      </p:sp>
    </p:spTree>
    <p:extLst>
      <p:ext uri="{BB962C8B-B14F-4D97-AF65-F5344CB8AC3E}">
        <p14:creationId xmlns:p14="http://schemas.microsoft.com/office/powerpoint/2010/main" val="887355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AC95C-C030-44F5-9966-51A89263A018}"/>
              </a:ext>
            </a:extLst>
          </p:cNvPr>
          <p:cNvSpPr>
            <a:spLocks noGrp="1"/>
          </p:cNvSpPr>
          <p:nvPr>
            <p:ph type="title"/>
          </p:nvPr>
        </p:nvSpPr>
        <p:spPr/>
        <p:txBody>
          <a:bodyPr/>
          <a:lstStyle/>
          <a:p>
            <a:r>
              <a:rPr lang="sv-SE" dirty="0"/>
              <a:t>Utbetalande myndigheter och förmåner</a:t>
            </a:r>
          </a:p>
        </p:txBody>
      </p:sp>
      <p:pic>
        <p:nvPicPr>
          <p:cNvPr id="7" name="Platshållare för innehåll 6">
            <a:extLst>
              <a:ext uri="{FF2B5EF4-FFF2-40B4-BE49-F238E27FC236}">
                <a16:creationId xmlns:a16="http://schemas.microsoft.com/office/drawing/2014/main" id="{A80DA814-DE9F-4F02-BF0E-DAD949527611}"/>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176948" y="2132442"/>
            <a:ext cx="2705100" cy="971550"/>
          </a:xfrm>
          <a:prstGeom prst="rect">
            <a:avLst/>
          </a:prstGeom>
        </p:spPr>
      </p:pic>
      <p:pic>
        <p:nvPicPr>
          <p:cNvPr id="8" name="Bild 7">
            <a:extLst>
              <a:ext uri="{FF2B5EF4-FFF2-40B4-BE49-F238E27FC236}">
                <a16:creationId xmlns:a16="http://schemas.microsoft.com/office/drawing/2014/main" id="{E112B3A1-9719-4FC0-B581-8985D6E5D7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68688" y="2099637"/>
            <a:ext cx="2144638" cy="1004355"/>
          </a:xfrm>
          <a:prstGeom prst="rect">
            <a:avLst/>
          </a:prstGeom>
        </p:spPr>
      </p:pic>
      <p:sp>
        <p:nvSpPr>
          <p:cNvPr id="9" name="Alternativ process 7">
            <a:extLst>
              <a:ext uri="{FF2B5EF4-FFF2-40B4-BE49-F238E27FC236}">
                <a16:creationId xmlns:a16="http://schemas.microsoft.com/office/drawing/2014/main" id="{2FA0C28A-2299-4906-9E49-F0B6355C0DF5}"/>
              </a:ext>
            </a:extLst>
          </p:cNvPr>
          <p:cNvSpPr/>
          <p:nvPr/>
        </p:nvSpPr>
        <p:spPr>
          <a:xfrm>
            <a:off x="1013418" y="2358642"/>
            <a:ext cx="2276890" cy="614041"/>
          </a:xfrm>
          <a:prstGeom prst="flowChartAlternateProcess">
            <a:avLst/>
          </a:prstGeom>
          <a:solidFill>
            <a:schemeClr val="bg2">
              <a:lumMod val="90000"/>
            </a:schemeClr>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002" tIns="60005" rIns="30002" bIns="60005" numCol="1" spcCol="0" rtlCol="0" fromWordArt="0" anchor="ctr" anchorCtr="0" forceAA="0" compatLnSpc="1">
            <a:prstTxWarp prst="textNoShape">
              <a:avLst/>
            </a:prstTxWarp>
            <a:noAutofit/>
          </a:bodyPr>
          <a:lstStyle/>
          <a:p>
            <a:pPr algn="ctr">
              <a:spcAft>
                <a:spcPts val="500"/>
              </a:spcAft>
            </a:pPr>
            <a:r>
              <a:rPr lang="sv-SE" sz="2000" b="1" dirty="0">
                <a:solidFill>
                  <a:schemeClr val="tx1">
                    <a:lumMod val="90000"/>
                    <a:lumOff val="10000"/>
                  </a:schemeClr>
                </a:solidFill>
              </a:rPr>
              <a:t>Kommunerna</a:t>
            </a:r>
          </a:p>
        </p:txBody>
      </p:sp>
      <p:sp>
        <p:nvSpPr>
          <p:cNvPr id="10" name="textruta 9">
            <a:extLst>
              <a:ext uri="{FF2B5EF4-FFF2-40B4-BE49-F238E27FC236}">
                <a16:creationId xmlns:a16="http://schemas.microsoft.com/office/drawing/2014/main" id="{036A1E16-442A-422E-9249-2091D350A48E}"/>
              </a:ext>
            </a:extLst>
          </p:cNvPr>
          <p:cNvSpPr txBox="1"/>
          <p:nvPr/>
        </p:nvSpPr>
        <p:spPr>
          <a:xfrm>
            <a:off x="838200" y="3243822"/>
            <a:ext cx="3265600" cy="1477328"/>
          </a:xfrm>
          <a:prstGeom prst="rect">
            <a:avLst/>
          </a:prstGeom>
          <a:noFill/>
        </p:spPr>
        <p:txBody>
          <a:bodyPr wrap="square" rtlCol="0">
            <a:spAutoFit/>
          </a:bodyPr>
          <a:lstStyle/>
          <a:p>
            <a:pPr marL="342900" indent="-342900">
              <a:buFont typeface="Courier New" panose="02070309020205020404" pitchFamily="49" charset="0"/>
              <a:buChar char="o"/>
            </a:pPr>
            <a:r>
              <a:rPr lang="sv-SE" dirty="0"/>
              <a:t>Bostadsanpassningsbidrag</a:t>
            </a:r>
          </a:p>
          <a:p>
            <a:pPr marL="342900" indent="-342900">
              <a:buFont typeface="Courier New" panose="02070309020205020404" pitchFamily="49" charset="0"/>
              <a:buChar char="o"/>
            </a:pPr>
            <a:r>
              <a:rPr lang="sv-SE" dirty="0"/>
              <a:t>Ekonomiskt bistånd till livsföringen i övrigt</a:t>
            </a:r>
          </a:p>
          <a:p>
            <a:pPr marL="342900" indent="-342900">
              <a:buFont typeface="Courier New" panose="02070309020205020404" pitchFamily="49" charset="0"/>
              <a:buChar char="o"/>
            </a:pPr>
            <a:r>
              <a:rPr lang="sv-SE" dirty="0"/>
              <a:t>Ersättning personlig assistans</a:t>
            </a:r>
          </a:p>
          <a:p>
            <a:pPr marL="342900" indent="-342900">
              <a:buFont typeface="Courier New" panose="02070309020205020404" pitchFamily="49" charset="0"/>
              <a:buChar char="o"/>
            </a:pPr>
            <a:r>
              <a:rPr lang="sv-SE" dirty="0"/>
              <a:t>Försörjningsstöd</a:t>
            </a:r>
          </a:p>
        </p:txBody>
      </p:sp>
      <p:sp>
        <p:nvSpPr>
          <p:cNvPr id="11" name="textruta 10">
            <a:extLst>
              <a:ext uri="{FF2B5EF4-FFF2-40B4-BE49-F238E27FC236}">
                <a16:creationId xmlns:a16="http://schemas.microsoft.com/office/drawing/2014/main" id="{3C1EA3D9-B955-483F-9DB2-2628F615CE1F}"/>
              </a:ext>
            </a:extLst>
          </p:cNvPr>
          <p:cNvSpPr txBox="1"/>
          <p:nvPr/>
        </p:nvSpPr>
        <p:spPr>
          <a:xfrm>
            <a:off x="4176948" y="3213391"/>
            <a:ext cx="2762541" cy="646331"/>
          </a:xfrm>
          <a:prstGeom prst="rect">
            <a:avLst/>
          </a:prstGeom>
          <a:noFill/>
        </p:spPr>
        <p:txBody>
          <a:bodyPr wrap="square" rtlCol="0">
            <a:spAutoFit/>
          </a:bodyPr>
          <a:lstStyle/>
          <a:p>
            <a:pPr marL="342900" indent="-342900">
              <a:buFont typeface="Courier New" panose="02070309020205020404" pitchFamily="49" charset="0"/>
              <a:buChar char="o"/>
            </a:pPr>
            <a:r>
              <a:rPr lang="sv-SE" dirty="0"/>
              <a:t>Bostadsersättning</a:t>
            </a:r>
          </a:p>
          <a:p>
            <a:pPr marL="342900" indent="-342900">
              <a:buFont typeface="Courier New" panose="02070309020205020404" pitchFamily="49" charset="0"/>
              <a:buChar char="o"/>
            </a:pPr>
            <a:r>
              <a:rPr lang="sv-SE" dirty="0"/>
              <a:t>Dagpenning</a:t>
            </a:r>
          </a:p>
        </p:txBody>
      </p:sp>
      <p:sp>
        <p:nvSpPr>
          <p:cNvPr id="12" name="textruta 11">
            <a:extLst>
              <a:ext uri="{FF2B5EF4-FFF2-40B4-BE49-F238E27FC236}">
                <a16:creationId xmlns:a16="http://schemas.microsoft.com/office/drawing/2014/main" id="{2745C5C4-84F8-40AB-B168-6148F4ADF5EF}"/>
              </a:ext>
            </a:extLst>
          </p:cNvPr>
          <p:cNvSpPr txBox="1"/>
          <p:nvPr/>
        </p:nvSpPr>
        <p:spPr>
          <a:xfrm>
            <a:off x="7768688" y="3211017"/>
            <a:ext cx="3120120" cy="1200329"/>
          </a:xfrm>
          <a:prstGeom prst="rect">
            <a:avLst/>
          </a:prstGeom>
          <a:noFill/>
        </p:spPr>
        <p:txBody>
          <a:bodyPr wrap="square" rtlCol="0">
            <a:spAutoFit/>
          </a:bodyPr>
          <a:lstStyle/>
          <a:p>
            <a:pPr marL="342900" indent="-342900">
              <a:buFont typeface="Courier New" panose="02070309020205020404" pitchFamily="49" charset="0"/>
              <a:buChar char="o"/>
            </a:pPr>
            <a:r>
              <a:rPr lang="sv-SE" dirty="0"/>
              <a:t>Allmän pension</a:t>
            </a:r>
          </a:p>
          <a:p>
            <a:pPr marL="342900" indent="-342900">
              <a:buFont typeface="Courier New" panose="02070309020205020404" pitchFamily="49" charset="0"/>
              <a:buChar char="o"/>
            </a:pPr>
            <a:r>
              <a:rPr lang="sv-SE" dirty="0"/>
              <a:t>Bostadstillägg</a:t>
            </a:r>
          </a:p>
          <a:p>
            <a:pPr marL="342900" indent="-342900">
              <a:buFont typeface="Courier New" panose="02070309020205020404" pitchFamily="49" charset="0"/>
              <a:buChar char="o"/>
            </a:pPr>
            <a:r>
              <a:rPr lang="sv-SE" dirty="0"/>
              <a:t>Efterlevandepension</a:t>
            </a:r>
          </a:p>
          <a:p>
            <a:pPr marL="342900" indent="-342900">
              <a:buFont typeface="Courier New" panose="02070309020205020404" pitchFamily="49" charset="0"/>
              <a:buChar char="o"/>
            </a:pPr>
            <a:r>
              <a:rPr lang="sv-SE" dirty="0"/>
              <a:t>Äldreförsörjningsstöd</a:t>
            </a:r>
          </a:p>
        </p:txBody>
      </p:sp>
    </p:spTree>
    <p:extLst>
      <p:ext uri="{BB962C8B-B14F-4D97-AF65-F5344CB8AC3E}">
        <p14:creationId xmlns:p14="http://schemas.microsoft.com/office/powerpoint/2010/main" val="41205300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UR.potx" id="{3C45E7E6-0E0E-43DF-B732-1F4EEF9B3E84}" vid="{C14E06ED-20B4-4265-B664-ADCECAEDFFDB}"/>
    </a:ext>
  </a:extLst>
</a:theme>
</file>

<file path=docProps/app.xml><?xml version="1.0" encoding="utf-8"?>
<Properties xmlns="http://schemas.openxmlformats.org/officeDocument/2006/extended-properties" xmlns:vt="http://schemas.openxmlformats.org/officeDocument/2006/docPropsVTypes">
  <Template>MUR ppt-mall</Template>
  <TotalTime>69</TotalTime>
  <Words>500</Words>
  <Application>Microsoft Office PowerPoint</Application>
  <PresentationFormat>Bredbild</PresentationFormat>
  <Paragraphs>70</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Courier New</vt:lpstr>
      <vt:lpstr>Office-tema</vt:lpstr>
      <vt:lpstr>Underrättelser vid misstanke om felaktiga utbetalningar från välfärdssystemen</vt:lpstr>
      <vt:lpstr>Bakgrund</vt:lpstr>
      <vt:lpstr>Lagen om underrättelseskyldighet (2008:206)</vt:lpstr>
      <vt:lpstr>Lagen om underrättelseskyldighet (2008:206)</vt:lpstr>
      <vt:lpstr>Lagen om underrättelseskyldighet (2008:206)</vt:lpstr>
      <vt:lpstr>§ 1 - Mottagare av underrättelser</vt:lpstr>
      <vt:lpstr>§ 2 – Skyldighet att lämna underrättelser</vt:lpstr>
      <vt:lpstr>Utbetalande myndigheter och förmåner</vt:lpstr>
      <vt:lpstr>Utbetalande myndigheter och förmåner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Underrättelser vid misstanke om felaktig utbetalning från välfärdssystemen</dc:title>
  <dc:creator>De Verdier Helena (41238)</dc:creator>
  <cp:lastModifiedBy>De Verdier Helena (41238)</cp:lastModifiedBy>
  <cp:revision>8</cp:revision>
  <dcterms:created xsi:type="dcterms:W3CDTF">2024-11-18T13:57:26Z</dcterms:created>
  <dcterms:modified xsi:type="dcterms:W3CDTF">2024-11-18T15:07:07Z</dcterms:modified>
</cp:coreProperties>
</file>