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5"/>
  </p:sldMasterIdLst>
  <p:notesMasterIdLst>
    <p:notesMasterId r:id="rId7"/>
  </p:notesMasterIdLst>
  <p:handoutMasterIdLst>
    <p:handoutMasterId r:id="rId8"/>
  </p:handoutMasterIdLst>
  <p:sldIdLst>
    <p:sldId id="257" r:id="rId6"/>
  </p:sldIdLst>
  <p:sldSz cx="12193588" cy="7621588"/>
  <p:notesSz cx="6797675" cy="985678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7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35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902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870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3048381" algn="l" defTabSz="121935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658057" algn="l" defTabSz="121935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4267733" algn="l" defTabSz="121935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4877410" algn="l" defTabSz="121935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01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5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4F0"/>
    <a:srgbClr val="B3CCAC"/>
    <a:srgbClr val="B0D0A6"/>
    <a:srgbClr val="FBE1E8"/>
    <a:srgbClr val="C6DAC0"/>
    <a:srgbClr val="E6CCE1"/>
    <a:srgbClr val="E96191"/>
    <a:srgbClr val="E2CFA3"/>
    <a:srgbClr val="DA002F"/>
    <a:srgbClr val="A661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93686" autoAdjust="0"/>
  </p:normalViewPr>
  <p:slideViewPr>
    <p:cSldViewPr>
      <p:cViewPr>
        <p:scale>
          <a:sx n="66" d="100"/>
          <a:sy n="66" d="100"/>
        </p:scale>
        <p:origin x="1024" y="32"/>
      </p:cViewPr>
      <p:guideLst>
        <p:guide orient="horz" pos="2401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1800"/>
    </p:cViewPr>
  </p:sorterViewPr>
  <p:notesViewPr>
    <p:cSldViewPr>
      <p:cViewPr varScale="1">
        <p:scale>
          <a:sx n="85" d="100"/>
          <a:sy n="85" d="100"/>
        </p:scale>
        <p:origin x="-3186" y="-90"/>
      </p:cViewPr>
      <p:guideLst>
        <p:guide orient="horz" pos="310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CC96780-9840-45C8-B3FF-D2CB0F162603}" type="datetimeFigureOut">
              <a:rPr lang="sv-SE"/>
              <a:pPr>
                <a:defRPr/>
              </a:pPr>
              <a:t>2024-01-02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4C63394-F0ED-4F13-AD7C-755F7FC4D11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6485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DAF1-C826-4273-AFD9-16DD9780718F}" type="datetimeFigureOut">
              <a:rPr lang="sv-SE" smtClean="0"/>
              <a:t>2024-01-02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42913" y="739775"/>
            <a:ext cx="591185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9E3C7-28AE-4353-AAA8-F0D47A823C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84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76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52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9029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705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381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8057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733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410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82563" y="796925"/>
            <a:ext cx="6373812" cy="3984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dirty="0"/>
          </a:p>
        </p:txBody>
      </p:sp>
      <p:sp>
        <p:nvSpPr>
          <p:cNvPr id="410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DCD4B6-FDAF-40E2-AA33-CB075E67BF1B}" type="slidenum">
              <a:rPr lang="sv-SE" altLang="sv-SE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sv-SE" altLang="sv-S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767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text 9" title="Liten rubrik startsida"/>
          <p:cNvSpPr>
            <a:spLocks noGrp="1"/>
          </p:cNvSpPr>
          <p:nvPr>
            <p:ph type="body" sz="quarter" idx="10" hasCustomPrompt="1"/>
          </p:nvPr>
        </p:nvSpPr>
        <p:spPr>
          <a:xfrm>
            <a:off x="2351892" y="1969274"/>
            <a:ext cx="7489807" cy="575853"/>
          </a:xfrm>
        </p:spPr>
        <p:txBody>
          <a:bodyPr/>
          <a:lstStyle>
            <a:lvl1pPr marL="0" indent="0" algn="ctr">
              <a:buNone/>
              <a:defRPr sz="2667" b="0" spc="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sv-SE" dirty="0"/>
              <a:t>Liten rubrik</a:t>
            </a:r>
          </a:p>
        </p:txBody>
      </p:sp>
      <p:sp>
        <p:nvSpPr>
          <p:cNvPr id="2" name="Rubrik 1" title="Rubrik titelsida"/>
          <p:cNvSpPr>
            <a:spLocks noGrp="1"/>
          </p:cNvSpPr>
          <p:nvPr>
            <p:ph type="ctrTitle"/>
          </p:nvPr>
        </p:nvSpPr>
        <p:spPr>
          <a:xfrm>
            <a:off x="914519" y="2753277"/>
            <a:ext cx="10364550" cy="1633702"/>
          </a:xfrm>
        </p:spPr>
        <p:txBody>
          <a:bodyPr/>
          <a:lstStyle>
            <a:lvl1pPr algn="ctr">
              <a:defRPr sz="4801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 title="Underrubrik titelsida"/>
          <p:cNvSpPr>
            <a:spLocks noGrp="1"/>
          </p:cNvSpPr>
          <p:nvPr>
            <p:ph type="subTitle" idx="1" hasCustomPrompt="1"/>
          </p:nvPr>
        </p:nvSpPr>
        <p:spPr>
          <a:xfrm>
            <a:off x="1829038" y="4675070"/>
            <a:ext cx="8535512" cy="1947739"/>
          </a:xfrm>
        </p:spPr>
        <p:txBody>
          <a:bodyPr/>
          <a:lstStyle>
            <a:lvl1pPr marL="0" indent="0" algn="ctr">
              <a:spcBef>
                <a:spcPts val="800"/>
              </a:spcBef>
              <a:buNone/>
              <a:defRPr sz="2134" spc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676" indent="0" algn="ctr">
              <a:buNone/>
              <a:defRPr/>
            </a:lvl2pPr>
            <a:lvl3pPr marL="1219352" indent="0" algn="ctr">
              <a:buNone/>
              <a:defRPr/>
            </a:lvl3pPr>
            <a:lvl4pPr marL="1829029" indent="0" algn="ctr">
              <a:buNone/>
              <a:defRPr/>
            </a:lvl4pPr>
            <a:lvl5pPr marL="2438705" indent="0" algn="ctr">
              <a:buNone/>
              <a:defRPr/>
            </a:lvl5pPr>
            <a:lvl6pPr marL="3048381" indent="0" algn="ctr">
              <a:buNone/>
              <a:defRPr/>
            </a:lvl6pPr>
            <a:lvl7pPr marL="3658057" indent="0" algn="ctr">
              <a:buNone/>
              <a:defRPr/>
            </a:lvl7pPr>
            <a:lvl8pPr marL="4267733" indent="0" algn="ctr">
              <a:buNone/>
              <a:defRPr/>
            </a:lvl8pPr>
            <a:lvl9pPr marL="4877410" indent="0" algn="ctr">
              <a:buNone/>
              <a:defRPr/>
            </a:lvl9pPr>
          </a:lstStyle>
          <a:p>
            <a:r>
              <a:rPr lang="sv-SE" dirty="0"/>
              <a:t>Underrubrik</a:t>
            </a:r>
          </a:p>
        </p:txBody>
      </p:sp>
      <p:cxnSp>
        <p:nvCxnSpPr>
          <p:cNvPr id="5" name="Rak 4">
            <a:extLst>
              <a:ext uri="{FF2B5EF4-FFF2-40B4-BE49-F238E27FC236}">
                <a16:creationId xmlns:a16="http://schemas.microsoft.com/office/drawing/2014/main" id="{9D80730E-9B74-8B42-84F2-18F6E03553E3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464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 title="Fotografi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3589" cy="7048799"/>
          </a:xfrm>
        </p:spPr>
        <p:txBody>
          <a:bodyPr/>
          <a:lstStyle>
            <a:lvl1pPr marL="0" marR="0" indent="0" algn="l" defTabSz="1219352" rtl="0" eaLnBrk="1" fontAlgn="base" latinLnBrk="0" hangingPunct="1">
              <a:lnSpc>
                <a:spcPct val="100000"/>
              </a:lnSpc>
              <a:spcBef>
                <a:spcPts val="1067"/>
              </a:spcBef>
              <a:spcAft>
                <a:spcPts val="400"/>
              </a:spcAft>
              <a:buClr>
                <a:srgbClr val="52A259"/>
              </a:buClr>
              <a:buSzPct val="120000"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288036" marR="0" lvl="0" indent="-288036" algn="l" defTabSz="1219352" rtl="0" eaLnBrk="1" fontAlgn="base" latinLnBrk="0" hangingPunct="1">
              <a:lnSpc>
                <a:spcPct val="100000"/>
              </a:lnSpc>
              <a:spcBef>
                <a:spcPts val="1067"/>
              </a:spcBef>
              <a:spcAft>
                <a:spcPts val="400"/>
              </a:spcAft>
              <a:buClr>
                <a:srgbClr val="52A259"/>
              </a:buClr>
              <a:buSzPct val="120000"/>
              <a:buFontTx/>
              <a:buChar char="•"/>
              <a:tabLst/>
              <a:defRPr/>
            </a:pPr>
            <a:r>
              <a:rPr kumimoji="0" lang="sv-SE" sz="2667" b="0" i="0" u="none" strike="noStrike" kern="0" cap="none" spc="0" normalizeH="0" baseline="0" noProof="0">
                <a:ln>
                  <a:noFill/>
                </a:ln>
                <a:solidFill>
                  <a:srgbClr val="1E1E1E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Klicka på ikonen för att lägga till en bild</a:t>
            </a:r>
            <a:endParaRPr kumimoji="0" lang="sv-SE" sz="2667" b="0" i="0" u="none" strike="noStrike" kern="0" cap="none" spc="0" normalizeH="0" baseline="0" noProof="0" dirty="0">
              <a:ln>
                <a:noFill/>
              </a:ln>
              <a:solidFill>
                <a:srgbClr val="1E1E1E">
                  <a:lumMod val="90000"/>
                  <a:lumOff val="10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Rubrik 1" title="Rubrik"/>
          <p:cNvSpPr>
            <a:spLocks noGrp="1"/>
          </p:cNvSpPr>
          <p:nvPr>
            <p:ph type="ctrTitle" hasCustomPrompt="1"/>
          </p:nvPr>
        </p:nvSpPr>
        <p:spPr>
          <a:xfrm>
            <a:off x="-1071" y="5513454"/>
            <a:ext cx="12193588" cy="820031"/>
          </a:xfrm>
          <a:solidFill>
            <a:schemeClr val="bg2">
              <a:alpha val="83000"/>
            </a:schemeClr>
          </a:solidFill>
        </p:spPr>
        <p:txBody>
          <a:bodyPr tIns="108000" bIns="108000">
            <a:spAutoFit/>
          </a:bodyPr>
          <a:lstStyle>
            <a:lvl1pPr algn="ctr">
              <a:defRPr sz="4267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cxnSp>
        <p:nvCxnSpPr>
          <p:cNvPr id="4" name="Rak 3">
            <a:extLst>
              <a:ext uri="{FF2B5EF4-FFF2-40B4-BE49-F238E27FC236}">
                <a16:creationId xmlns:a16="http://schemas.microsoft.com/office/drawing/2014/main" id="{8096C541-0BF2-3941-B1E2-088A7CF0CFAB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7825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kärm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 title="Fotografi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3588" cy="7056321"/>
          </a:xfrm>
        </p:spPr>
        <p:txBody>
          <a:bodyPr bIns="432000" anchor="b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cxnSp>
        <p:nvCxnSpPr>
          <p:cNvPr id="3" name="Rak 2">
            <a:extLst>
              <a:ext uri="{FF2B5EF4-FFF2-40B4-BE49-F238E27FC236}">
                <a16:creationId xmlns:a16="http://schemas.microsoft.com/office/drawing/2014/main" id="{350E0BE8-47BC-054D-9A84-408379D4AFB7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1719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 title="Bildmaterial"/>
          <p:cNvSpPr>
            <a:spLocks noGrp="1"/>
          </p:cNvSpPr>
          <p:nvPr>
            <p:ph sz="quarter" idx="15" hasCustomPrompt="1"/>
          </p:nvPr>
        </p:nvSpPr>
        <p:spPr>
          <a:xfrm>
            <a:off x="623888" y="1506538"/>
            <a:ext cx="10945812" cy="53772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noProof="0" dirty="0"/>
              <a:t>Klicka på en ikon för att lägga till bildmaterial</a:t>
            </a:r>
          </a:p>
        </p:txBody>
      </p:sp>
      <p:cxnSp>
        <p:nvCxnSpPr>
          <p:cNvPr id="4" name="Rak 3">
            <a:extLst>
              <a:ext uri="{FF2B5EF4-FFF2-40B4-BE49-F238E27FC236}">
                <a16:creationId xmlns:a16="http://schemas.microsoft.com/office/drawing/2014/main" id="{B49C9A3A-CED5-F748-886F-1B275BF3D306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ubrik 1" title="Rubrik">
            <a:extLst>
              <a:ext uri="{FF2B5EF4-FFF2-40B4-BE49-F238E27FC236}">
                <a16:creationId xmlns:a16="http://schemas.microsoft.com/office/drawing/2014/main" id="{C2194841-4E5B-B64B-A71B-A510103F49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8456714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>
            <a:extLst>
              <a:ext uri="{FF2B5EF4-FFF2-40B4-BE49-F238E27FC236}">
                <a16:creationId xmlns:a16="http://schemas.microsoft.com/office/drawing/2014/main" id="{24BDC1BA-61DA-5F41-9FAA-9D1F4FA46F2A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ubrik 1" title="Rubrik">
            <a:extLst>
              <a:ext uri="{FF2B5EF4-FFF2-40B4-BE49-F238E27FC236}">
                <a16:creationId xmlns:a16="http://schemas.microsoft.com/office/drawing/2014/main" id="{6EEE6F58-AF26-6E40-BB20-5752DD11C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text 6" title="Text">
            <a:extLst>
              <a:ext uri="{FF2B5EF4-FFF2-40B4-BE49-F238E27FC236}">
                <a16:creationId xmlns:a16="http://schemas.microsoft.com/office/drawing/2014/main" id="{16401DE6-0A42-6D4F-83DE-CF580E1FEB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937" y="1506538"/>
            <a:ext cx="5416849" cy="522714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0" name="Platshållare för text 6" title="Text">
            <a:extLst>
              <a:ext uri="{FF2B5EF4-FFF2-40B4-BE49-F238E27FC236}">
                <a16:creationId xmlns:a16="http://schemas.microsoft.com/office/drawing/2014/main" id="{B30B6FB9-231C-C240-827C-20F1AEE666A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52553" y="1506538"/>
            <a:ext cx="5416849" cy="522714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6593287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innehåll 11" title="Bildmaterial"/>
          <p:cNvSpPr>
            <a:spLocks noGrp="1"/>
          </p:cNvSpPr>
          <p:nvPr>
            <p:ph sz="quarter" idx="14" hasCustomPrompt="1"/>
          </p:nvPr>
        </p:nvSpPr>
        <p:spPr>
          <a:xfrm>
            <a:off x="623887" y="1506538"/>
            <a:ext cx="6971773" cy="5281207"/>
          </a:xfrm>
        </p:spPr>
        <p:txBody>
          <a:bodyPr/>
          <a:lstStyle/>
          <a:p>
            <a:pPr lvl="0"/>
            <a:r>
              <a:rPr lang="sv-SE" noProof="0" dirty="0"/>
              <a:t>Klicka på en ikon för att lägga till bildmaterial</a:t>
            </a:r>
          </a:p>
        </p:txBody>
      </p:sp>
      <p:sp>
        <p:nvSpPr>
          <p:cNvPr id="5" name="Platshållare för bild 3" title="Bildmaterial"/>
          <p:cNvSpPr>
            <a:spLocks noGrp="1"/>
          </p:cNvSpPr>
          <p:nvPr>
            <p:ph type="pic" sz="quarter" idx="11"/>
          </p:nvPr>
        </p:nvSpPr>
        <p:spPr>
          <a:xfrm>
            <a:off x="7710025" y="1506537"/>
            <a:ext cx="3859675" cy="2563555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9" name="Platshållare för bild 3" title="Bildmaterial"/>
          <p:cNvSpPr>
            <a:spLocks noGrp="1"/>
          </p:cNvSpPr>
          <p:nvPr>
            <p:ph type="pic" sz="quarter" idx="12"/>
          </p:nvPr>
        </p:nvSpPr>
        <p:spPr>
          <a:xfrm>
            <a:off x="7710025" y="4202705"/>
            <a:ext cx="3859675" cy="2585040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C35DF01B-94AC-3B49-8464-A1F720385AE4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ubrik 1" title="Rubrik">
            <a:extLst>
              <a:ext uri="{FF2B5EF4-FFF2-40B4-BE49-F238E27FC236}">
                <a16:creationId xmlns:a16="http://schemas.microsoft.com/office/drawing/2014/main" id="{22560BC4-5C53-1440-A51F-837FA38DC2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280196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0"/>
          </p:nvPr>
        </p:nvSpPr>
        <p:spPr>
          <a:xfrm>
            <a:off x="607507" y="1506058"/>
            <a:ext cx="3663325" cy="5257064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5" name="Platshållare för bild 3"/>
          <p:cNvSpPr>
            <a:spLocks noGrp="1"/>
          </p:cNvSpPr>
          <p:nvPr>
            <p:ph type="pic" sz="quarter" idx="11"/>
          </p:nvPr>
        </p:nvSpPr>
        <p:spPr>
          <a:xfrm>
            <a:off x="4389873" y="1506059"/>
            <a:ext cx="3408444" cy="2287235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12" name="Platshållare för bild 3"/>
          <p:cNvSpPr>
            <a:spLocks noGrp="1"/>
          </p:cNvSpPr>
          <p:nvPr>
            <p:ph type="pic" sz="quarter" idx="14"/>
          </p:nvPr>
        </p:nvSpPr>
        <p:spPr>
          <a:xfrm>
            <a:off x="4389873" y="3923762"/>
            <a:ext cx="3408444" cy="2839360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5"/>
          </p:nvPr>
        </p:nvSpPr>
        <p:spPr>
          <a:xfrm>
            <a:off x="7908863" y="1506058"/>
            <a:ext cx="3660838" cy="5257064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cxnSp>
        <p:nvCxnSpPr>
          <p:cNvPr id="7" name="Rak 6">
            <a:extLst>
              <a:ext uri="{FF2B5EF4-FFF2-40B4-BE49-F238E27FC236}">
                <a16:creationId xmlns:a16="http://schemas.microsoft.com/office/drawing/2014/main" id="{D1595F28-83AF-8844-BDCC-9B46A4391188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ubrik 1" title="Rubrik">
            <a:extLst>
              <a:ext uri="{FF2B5EF4-FFF2-40B4-BE49-F238E27FC236}">
                <a16:creationId xmlns:a16="http://schemas.microsoft.com/office/drawing/2014/main" id="{10DFC882-19AE-334C-B23B-E474E39582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9037430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-grön avsnittsrubrik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 title="Rubrik">
            <a:extLst>
              <a:ext uri="{FF2B5EF4-FFF2-40B4-BE49-F238E27FC236}">
                <a16:creationId xmlns:a16="http://schemas.microsoft.com/office/drawing/2014/main" id="{9D163174-A216-1E4D-BA65-C171E06702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427" y="2874690"/>
            <a:ext cx="11281469" cy="127026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79788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-grön avsnittsrubri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 title="Rubrik">
            <a:extLst>
              <a:ext uri="{FF2B5EF4-FFF2-40B4-BE49-F238E27FC236}">
                <a16:creationId xmlns:a16="http://schemas.microsoft.com/office/drawing/2014/main" id="{9D163174-A216-1E4D-BA65-C171E06702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427" y="2874690"/>
            <a:ext cx="11281469" cy="127026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15565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-grön avsnittsrubri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 title="Rubrik">
            <a:extLst>
              <a:ext uri="{FF2B5EF4-FFF2-40B4-BE49-F238E27FC236}">
                <a16:creationId xmlns:a16="http://schemas.microsoft.com/office/drawing/2014/main" id="{9D163174-A216-1E4D-BA65-C171E06702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427" y="2874690"/>
            <a:ext cx="11281469" cy="1270265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688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&amp;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>
            <a:extLst>
              <a:ext uri="{FF2B5EF4-FFF2-40B4-BE49-F238E27FC236}">
                <a16:creationId xmlns:a16="http://schemas.microsoft.com/office/drawing/2014/main" id="{03B7FA0E-1019-974A-AE27-EA2544F03E0A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latshållare för text 12">
            <a:extLst>
              <a:ext uri="{FF2B5EF4-FFF2-40B4-BE49-F238E27FC236}">
                <a16:creationId xmlns:a16="http://schemas.microsoft.com/office/drawing/2014/main" id="{683CAA3C-A172-1746-9CEF-822656725F2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013" y="1506538"/>
            <a:ext cx="10961687" cy="576262"/>
          </a:xfrm>
        </p:spPr>
        <p:txBody>
          <a:bodyPr/>
          <a:lstStyle>
            <a:lvl1pPr marL="0" indent="0">
              <a:buFontTx/>
              <a:buNone/>
              <a:defRPr sz="2800" b="1"/>
            </a:lvl1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3049779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 title="Rubrik"/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 title="Text"/>
          <p:cNvSpPr>
            <a:spLocks noGrp="1"/>
          </p:cNvSpPr>
          <p:nvPr>
            <p:ph type="body" sz="quarter" idx="12"/>
          </p:nvPr>
        </p:nvSpPr>
        <p:spPr>
          <a:xfrm>
            <a:off x="607937" y="1506538"/>
            <a:ext cx="8641359" cy="522714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cxnSp>
        <p:nvCxnSpPr>
          <p:cNvPr id="4" name="Rak 3">
            <a:extLst>
              <a:ext uri="{FF2B5EF4-FFF2-40B4-BE49-F238E27FC236}">
                <a16:creationId xmlns:a16="http://schemas.microsoft.com/office/drawing/2014/main" id="{DB3A38F6-B6DC-D847-8C4B-612F817A8C7F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5478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k 5">
            <a:extLst>
              <a:ext uri="{FF2B5EF4-FFF2-40B4-BE49-F238E27FC236}">
                <a16:creationId xmlns:a16="http://schemas.microsoft.com/office/drawing/2014/main" id="{293F6F8B-6323-A145-A493-43DA47A99E41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ubrik 1" title="Rubrik">
            <a:extLst>
              <a:ext uri="{FF2B5EF4-FFF2-40B4-BE49-F238E27FC236}">
                <a16:creationId xmlns:a16="http://schemas.microsoft.com/office/drawing/2014/main" id="{DE0DE361-D559-CC40-AF24-0169782F41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6" title="Text">
            <a:extLst>
              <a:ext uri="{FF2B5EF4-FFF2-40B4-BE49-F238E27FC236}">
                <a16:creationId xmlns:a16="http://schemas.microsoft.com/office/drawing/2014/main" id="{8390DEE6-F18F-514C-8348-25DC82432D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7937" y="2154238"/>
            <a:ext cx="8641359" cy="522714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id="{841B0CD3-E4C9-2842-A82C-12536631AC8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013" y="1506538"/>
            <a:ext cx="10961687" cy="576262"/>
          </a:xfrm>
        </p:spPr>
        <p:txBody>
          <a:bodyPr/>
          <a:lstStyle>
            <a:lvl1pPr marL="0" indent="0">
              <a:buFontTx/>
              <a:buNone/>
              <a:defRPr sz="2800" b="1"/>
            </a:lvl1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38686793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>
            <a:extLst>
              <a:ext uri="{FF2B5EF4-FFF2-40B4-BE49-F238E27FC236}">
                <a16:creationId xmlns:a16="http://schemas.microsoft.com/office/drawing/2014/main" id="{03B7FA0E-1019-974A-AE27-EA2544F03E0A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ubrik 1" title="Rubrik">
            <a:extLst>
              <a:ext uri="{FF2B5EF4-FFF2-40B4-BE49-F238E27FC236}">
                <a16:creationId xmlns:a16="http://schemas.microsoft.com/office/drawing/2014/main" id="{6EDC7DCB-3E51-4F4A-8FDC-283B790A63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text 12">
            <a:extLst>
              <a:ext uri="{FF2B5EF4-FFF2-40B4-BE49-F238E27FC236}">
                <a16:creationId xmlns:a16="http://schemas.microsoft.com/office/drawing/2014/main" id="{683CAA3C-A172-1746-9CEF-822656725F2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013" y="1506538"/>
            <a:ext cx="10961687" cy="576262"/>
          </a:xfrm>
        </p:spPr>
        <p:txBody>
          <a:bodyPr/>
          <a:lstStyle>
            <a:lvl1pPr marL="0" indent="0">
              <a:buFontTx/>
              <a:buNone/>
              <a:defRPr sz="2800" b="1"/>
            </a:lvl1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42222808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ak 2">
            <a:extLst>
              <a:ext uri="{FF2B5EF4-FFF2-40B4-BE49-F238E27FC236}">
                <a16:creationId xmlns:a16="http://schemas.microsoft.com/office/drawing/2014/main" id="{74610EF0-951C-C647-B91B-E8AA352E1791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ubrik 1" title="Rubrik">
            <a:extLst>
              <a:ext uri="{FF2B5EF4-FFF2-40B4-BE49-F238E27FC236}">
                <a16:creationId xmlns:a16="http://schemas.microsoft.com/office/drawing/2014/main" id="{5A5B65EA-9B29-0E4F-A264-E4F25E3211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1101894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1">
            <a:extLst>
              <a:ext uri="{FF2B5EF4-FFF2-40B4-BE49-F238E27FC236}">
                <a16:creationId xmlns:a16="http://schemas.microsoft.com/office/drawing/2014/main" id="{8CD6B4D6-B5AB-FD41-B8E5-4E72A9993917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8455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ligg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 title="Foto/illustration"/>
          <p:cNvSpPr>
            <a:spLocks noGrp="1"/>
          </p:cNvSpPr>
          <p:nvPr>
            <p:ph sz="quarter" idx="12" hasCustomPrompt="1"/>
          </p:nvPr>
        </p:nvSpPr>
        <p:spPr>
          <a:xfrm>
            <a:off x="6888544" y="1506538"/>
            <a:ext cx="4703846" cy="34572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noProof="0" dirty="0"/>
              <a:t>Klicka på en ikon för att lägga till liggande bildmaterial</a:t>
            </a:r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A45E828D-8472-E947-9F9B-D263F40A0CE4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ubrik 1" title="Rubrik">
            <a:extLst>
              <a:ext uri="{FF2B5EF4-FFF2-40B4-BE49-F238E27FC236}">
                <a16:creationId xmlns:a16="http://schemas.microsoft.com/office/drawing/2014/main" id="{487CC6FD-B291-9540-A9EE-8B20378DC2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8" name="Platshållare för text 6" title="Text">
            <a:extLst>
              <a:ext uri="{FF2B5EF4-FFF2-40B4-BE49-F238E27FC236}">
                <a16:creationId xmlns:a16="http://schemas.microsoft.com/office/drawing/2014/main" id="{548F190E-A9C9-5846-B4C3-CCEFB081B6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937" y="1506538"/>
            <a:ext cx="6136929" cy="522714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0234450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ståe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 title="Foto/illustration"/>
          <p:cNvSpPr>
            <a:spLocks noGrp="1"/>
          </p:cNvSpPr>
          <p:nvPr>
            <p:ph sz="quarter" idx="12" hasCustomPrompt="1"/>
          </p:nvPr>
        </p:nvSpPr>
        <p:spPr>
          <a:xfrm>
            <a:off x="8038032" y="1506538"/>
            <a:ext cx="3552229" cy="44967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noProof="0" dirty="0"/>
              <a:t>Klicka på en ikon för att lägga till stående bildmaterial</a:t>
            </a:r>
          </a:p>
        </p:txBody>
      </p:sp>
      <p:cxnSp>
        <p:nvCxnSpPr>
          <p:cNvPr id="5" name="Rak 4">
            <a:extLst>
              <a:ext uri="{FF2B5EF4-FFF2-40B4-BE49-F238E27FC236}">
                <a16:creationId xmlns:a16="http://schemas.microsoft.com/office/drawing/2014/main" id="{9DDAE5C9-A4F9-3B4C-86FC-87CC3CF01008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ubrik 1" title="Rubrik">
            <a:extLst>
              <a:ext uri="{FF2B5EF4-FFF2-40B4-BE49-F238E27FC236}">
                <a16:creationId xmlns:a16="http://schemas.microsoft.com/office/drawing/2014/main" id="{CEF85690-60EF-2B48-8C7D-57605090A5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 title="Text">
            <a:extLst>
              <a:ext uri="{FF2B5EF4-FFF2-40B4-BE49-F238E27FC236}">
                <a16:creationId xmlns:a16="http://schemas.microsoft.com/office/drawing/2014/main" id="{4A6018F0-0809-574E-A8CF-5504E37A45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937" y="1506538"/>
            <a:ext cx="7073033" cy="522714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8506641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, punkter &amp;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>
            <a:extLst>
              <a:ext uri="{FF2B5EF4-FFF2-40B4-BE49-F238E27FC236}">
                <a16:creationId xmlns:a16="http://schemas.microsoft.com/office/drawing/2014/main" id="{03B7FA0E-1019-974A-AE27-EA2544F03E0A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tshållare för text 10" title="Text">
            <a:extLst>
              <a:ext uri="{FF2B5EF4-FFF2-40B4-BE49-F238E27FC236}">
                <a16:creationId xmlns:a16="http://schemas.microsoft.com/office/drawing/2014/main" id="{5AB4EBF9-5C4C-DF4D-A473-31FEE85CBA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8195" y="2154239"/>
            <a:ext cx="6240746" cy="4536876"/>
          </a:xfrm>
        </p:spPr>
        <p:txBody>
          <a:bodyPr lIns="0" tIns="0" rIns="0" bIns="0"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Platshållare för innehåll 3" title="Foto/illustration">
            <a:extLst>
              <a:ext uri="{FF2B5EF4-FFF2-40B4-BE49-F238E27FC236}">
                <a16:creationId xmlns:a16="http://schemas.microsoft.com/office/drawing/2014/main" id="{44A260B7-EA5D-0247-8A30-47821A2683E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248922" y="2225766"/>
            <a:ext cx="4343038" cy="3457236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sv-SE" noProof="0" dirty="0"/>
              <a:t>Klicka på en ikon för att lägga till liggande bildmaterial</a:t>
            </a:r>
          </a:p>
        </p:txBody>
      </p:sp>
      <p:sp>
        <p:nvSpPr>
          <p:cNvPr id="9" name="Rubrik 1" title="Rubrik">
            <a:extLst>
              <a:ext uri="{FF2B5EF4-FFF2-40B4-BE49-F238E27FC236}">
                <a16:creationId xmlns:a16="http://schemas.microsoft.com/office/drawing/2014/main" id="{29282C17-0959-D14F-8DBE-B5789E9CAC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12">
            <a:extLst>
              <a:ext uri="{FF2B5EF4-FFF2-40B4-BE49-F238E27FC236}">
                <a16:creationId xmlns:a16="http://schemas.microsoft.com/office/drawing/2014/main" id="{DF3B1A68-7188-0E41-9576-1D14C4EABD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013" y="1506538"/>
            <a:ext cx="10961687" cy="576262"/>
          </a:xfrm>
        </p:spPr>
        <p:txBody>
          <a:bodyPr/>
          <a:lstStyle>
            <a:lvl1pPr marL="0" indent="0">
              <a:buFontTx/>
              <a:buNone/>
              <a:defRPr sz="2800" b="1"/>
            </a:lvl1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7084014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3CC780C3-A024-C44A-8146-90F730DD7D7A}"/>
              </a:ext>
            </a:extLst>
          </p:cNvPr>
          <p:cNvSpPr/>
          <p:nvPr userDrawn="1"/>
        </p:nvSpPr>
        <p:spPr>
          <a:xfrm>
            <a:off x="48122" y="7069498"/>
            <a:ext cx="12193588" cy="565566"/>
          </a:xfrm>
          <a:prstGeom prst="rect">
            <a:avLst/>
          </a:prstGeom>
          <a:solidFill>
            <a:schemeClr val="bg1"/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           Bilaga 1 AO GD version  240102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1039843-D46F-4F45-84F8-C72378ABE8BE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333" y="7209600"/>
            <a:ext cx="1779518" cy="251010"/>
          </a:xfrm>
          <a:prstGeom prst="rect">
            <a:avLst/>
          </a:prstGeom>
        </p:spPr>
      </p:pic>
      <p:sp>
        <p:nvSpPr>
          <p:cNvPr id="1026" name="Rectangle 2" title="Rubrik"/>
          <p:cNvSpPr>
            <a:spLocks noGrp="1" noChangeArrowheads="1"/>
          </p:cNvSpPr>
          <p:nvPr>
            <p:ph type="title"/>
          </p:nvPr>
        </p:nvSpPr>
        <p:spPr bwMode="auto">
          <a:xfrm>
            <a:off x="583115" y="140400"/>
            <a:ext cx="10992736" cy="127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dirty="0"/>
              <a:t>Klicka här för att ändra format på bakgrundsrubriken</a:t>
            </a:r>
          </a:p>
        </p:txBody>
      </p:sp>
      <p:sp>
        <p:nvSpPr>
          <p:cNvPr id="1027" name="Rectangle 3" title="Text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1627" y="1506538"/>
            <a:ext cx="10974224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dirty="0"/>
              <a:t>Klicka här för att ändra format på bakgrundstexten</a:t>
            </a:r>
          </a:p>
          <a:p>
            <a:pPr lvl="1"/>
            <a:r>
              <a:rPr lang="sv-SE" altLang="sv-SE" dirty="0"/>
              <a:t>Nivå två</a:t>
            </a:r>
          </a:p>
          <a:p>
            <a:pPr lvl="2"/>
            <a:r>
              <a:rPr lang="sv-SE" alt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06609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76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4" r:id="rId16"/>
    <p:sldLayoutId id="2147483778" r:id="rId17"/>
    <p:sldLayoutId id="2147483779" r:id="rId18"/>
    <p:sldLayoutId id="2147483780" r:id="rId19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 spc="-107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2"/>
          </a:solidFill>
          <a:latin typeface="Arial" charset="0"/>
        </a:defRPr>
      </a:lvl5pPr>
      <a:lvl6pPr marL="60967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867" b="1">
          <a:solidFill>
            <a:srgbClr val="00601D"/>
          </a:solidFill>
          <a:latin typeface="Arial" charset="0"/>
        </a:defRPr>
      </a:lvl6pPr>
      <a:lvl7pPr marL="121935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867" b="1">
          <a:solidFill>
            <a:srgbClr val="00601D"/>
          </a:solidFill>
          <a:latin typeface="Arial" charset="0"/>
        </a:defRPr>
      </a:lvl7pPr>
      <a:lvl8pPr marL="182902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867" b="1">
          <a:solidFill>
            <a:srgbClr val="00601D"/>
          </a:solidFill>
          <a:latin typeface="Arial" charset="0"/>
        </a:defRPr>
      </a:lvl8pPr>
      <a:lvl9pPr marL="243870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867" b="1">
          <a:solidFill>
            <a:srgbClr val="00601D"/>
          </a:solidFill>
          <a:latin typeface="Arial" charset="0"/>
        </a:defRPr>
      </a:lvl9pPr>
    </p:titleStyle>
    <p:bodyStyle>
      <a:lvl1pPr marL="288036" indent="-288036" algn="l" rtl="0" eaLnBrk="1" fontAlgn="base" hangingPunct="1">
        <a:spcBef>
          <a:spcPts val="1067"/>
        </a:spcBef>
        <a:spcAft>
          <a:spcPts val="400"/>
        </a:spcAft>
        <a:buClr>
          <a:schemeClr val="accent1"/>
        </a:buClr>
        <a:buSzPct val="120000"/>
        <a:buFont typeface="Arial" panose="020B0604020202020204" pitchFamily="34" charset="0"/>
        <a:buChar char="•"/>
        <a:defRPr sz="2667" spc="0" baseline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72084" indent="-336042" algn="l" rtl="0" eaLnBrk="1" fontAlgn="base" hangingPunct="1">
        <a:spcBef>
          <a:spcPts val="0"/>
        </a:spcBef>
        <a:spcAft>
          <a:spcPts val="400"/>
        </a:spcAft>
        <a:buClr>
          <a:schemeClr val="tx1">
            <a:lumMod val="75000"/>
            <a:lumOff val="25000"/>
          </a:schemeClr>
        </a:buClr>
        <a:buSzPct val="120000"/>
        <a:buFont typeface="Arial" charset="0"/>
        <a:buChar char="–"/>
        <a:defRPr sz="2000" spc="0" baseline="0">
          <a:solidFill>
            <a:schemeClr val="tx1">
              <a:lumMod val="90000"/>
              <a:lumOff val="10000"/>
            </a:schemeClr>
          </a:solidFill>
          <a:latin typeface="+mn-lt"/>
        </a:defRPr>
      </a:lvl2pPr>
      <a:lvl3pPr marL="1008126" indent="-288036" algn="l" rtl="0" eaLnBrk="1" fontAlgn="base" hangingPunct="1">
        <a:spcBef>
          <a:spcPts val="0"/>
        </a:spcBef>
        <a:spcAft>
          <a:spcPts val="400"/>
        </a:spcAft>
        <a:buClr>
          <a:schemeClr val="tx1">
            <a:lumMod val="50000"/>
            <a:lumOff val="50000"/>
          </a:schemeClr>
        </a:buClr>
        <a:buSzPct val="120000"/>
        <a:buFont typeface="Arial" charset="0"/>
        <a:buChar char="–"/>
        <a:defRPr sz="2000" spc="0" baseline="0">
          <a:solidFill>
            <a:schemeClr val="tx1">
              <a:lumMod val="90000"/>
              <a:lumOff val="10000"/>
            </a:schemeClr>
          </a:solidFill>
          <a:latin typeface="+mn-lt"/>
        </a:defRPr>
      </a:lvl3pPr>
      <a:lvl4pPr marL="2133867" indent="-304838" algn="l" rtl="0" eaLnBrk="1" fontAlgn="base" hangingPunct="1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</a:defRPr>
      </a:lvl4pPr>
      <a:lvl5pPr marL="2743543" indent="-304838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5pPr>
      <a:lvl6pPr marL="3353219" indent="-304838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6pPr>
      <a:lvl7pPr marL="3962895" indent="-304838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7pPr>
      <a:lvl8pPr marL="4572572" indent="-304838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8pPr>
      <a:lvl9pPr marL="5182248" indent="-304838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76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352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029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705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381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057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733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7410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Rak 130"/>
          <p:cNvCxnSpPr>
            <a:cxnSpLocks noChangeShapeType="1"/>
          </p:cNvCxnSpPr>
          <p:nvPr/>
        </p:nvCxnSpPr>
        <p:spPr bwMode="auto">
          <a:xfrm>
            <a:off x="9913218" y="2730674"/>
            <a:ext cx="0" cy="241136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AutoShape 49"/>
          <p:cNvSpPr>
            <a:spLocks noChangeArrowheads="1"/>
          </p:cNvSpPr>
          <p:nvPr/>
        </p:nvSpPr>
        <p:spPr bwMode="auto">
          <a:xfrm>
            <a:off x="346383" y="5646625"/>
            <a:ext cx="5966889" cy="124815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 algn="ctr">
            <a:noFill/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1200" b="1" dirty="0">
              <a:solidFill>
                <a:schemeClr val="bg1"/>
              </a:solidFill>
            </a:endParaRPr>
          </a:p>
        </p:txBody>
      </p:sp>
      <p:cxnSp>
        <p:nvCxnSpPr>
          <p:cNvPr id="49" name="Rak 131"/>
          <p:cNvCxnSpPr>
            <a:cxnSpLocks noChangeShapeType="1"/>
          </p:cNvCxnSpPr>
          <p:nvPr/>
        </p:nvCxnSpPr>
        <p:spPr bwMode="auto">
          <a:xfrm>
            <a:off x="9111791" y="4098826"/>
            <a:ext cx="176335" cy="1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Rak 108"/>
          <p:cNvCxnSpPr>
            <a:cxnSpLocks noChangeShapeType="1"/>
          </p:cNvCxnSpPr>
          <p:nvPr/>
        </p:nvCxnSpPr>
        <p:spPr bwMode="auto">
          <a:xfrm>
            <a:off x="3229185" y="4775669"/>
            <a:ext cx="45058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Rak 108"/>
          <p:cNvCxnSpPr>
            <a:cxnSpLocks noChangeShapeType="1"/>
          </p:cNvCxnSpPr>
          <p:nvPr/>
        </p:nvCxnSpPr>
        <p:spPr bwMode="auto">
          <a:xfrm>
            <a:off x="3176194" y="2996502"/>
            <a:ext cx="45058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Rak 151"/>
          <p:cNvCxnSpPr>
            <a:cxnSpLocks noChangeShapeType="1"/>
          </p:cNvCxnSpPr>
          <p:nvPr/>
        </p:nvCxnSpPr>
        <p:spPr bwMode="auto">
          <a:xfrm>
            <a:off x="8976090" y="5899026"/>
            <a:ext cx="313659" cy="1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AutoShape 49"/>
          <p:cNvSpPr>
            <a:spLocks noChangeArrowheads="1"/>
          </p:cNvSpPr>
          <p:nvPr/>
        </p:nvSpPr>
        <p:spPr bwMode="auto">
          <a:xfrm rot="-5400000">
            <a:off x="4116738" y="3178647"/>
            <a:ext cx="1671866" cy="2837931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sv-SE" altLang="sv-SE" sz="1334" dirty="0">
              <a:solidFill>
                <a:schemeClr val="bg1"/>
              </a:solidFill>
            </a:endParaRPr>
          </a:p>
        </p:txBody>
      </p:sp>
      <p:sp>
        <p:nvSpPr>
          <p:cNvPr id="57" name="AutoShape 49"/>
          <p:cNvSpPr>
            <a:spLocks noChangeArrowheads="1"/>
          </p:cNvSpPr>
          <p:nvPr/>
        </p:nvSpPr>
        <p:spPr bwMode="auto">
          <a:xfrm rot="-5400000">
            <a:off x="994291" y="3138474"/>
            <a:ext cx="1671866" cy="291827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sv-SE" altLang="sv-SE" sz="1334">
              <a:solidFill>
                <a:schemeClr val="bg1"/>
              </a:solidFill>
            </a:endParaRPr>
          </a:p>
        </p:txBody>
      </p:sp>
      <p:sp>
        <p:nvSpPr>
          <p:cNvPr id="56" name="AutoShape 49"/>
          <p:cNvSpPr>
            <a:spLocks noChangeArrowheads="1"/>
          </p:cNvSpPr>
          <p:nvPr/>
        </p:nvSpPr>
        <p:spPr bwMode="auto">
          <a:xfrm rot="-5400000">
            <a:off x="4116738" y="1408902"/>
            <a:ext cx="1671866" cy="2825841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sv-SE" altLang="sv-SE" sz="1334">
              <a:solidFill>
                <a:schemeClr val="bg1"/>
              </a:solidFill>
            </a:endParaRPr>
          </a:p>
        </p:txBody>
      </p:sp>
      <p:cxnSp>
        <p:nvCxnSpPr>
          <p:cNvPr id="59" name="Rak 5"/>
          <p:cNvCxnSpPr>
            <a:cxnSpLocks noChangeShapeType="1"/>
          </p:cNvCxnSpPr>
          <p:nvPr/>
        </p:nvCxnSpPr>
        <p:spPr bwMode="auto">
          <a:xfrm>
            <a:off x="5534069" y="1012139"/>
            <a:ext cx="0" cy="22580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ruta 1"/>
          <p:cNvSpPr txBox="1">
            <a:spLocks noChangeArrowheads="1"/>
          </p:cNvSpPr>
          <p:nvPr/>
        </p:nvSpPr>
        <p:spPr bwMode="auto">
          <a:xfrm>
            <a:off x="3636000" y="3884543"/>
            <a:ext cx="26168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Avdelningen för sjukförsäkring (SF)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i="1" dirty="0">
                <a:solidFill>
                  <a:schemeClr val="tx1"/>
                </a:solidFill>
              </a:rPr>
              <a:t>Ulrika Havossar</a:t>
            </a:r>
          </a:p>
        </p:txBody>
      </p:sp>
      <p:cxnSp>
        <p:nvCxnSpPr>
          <p:cNvPr id="2056" name="Rak 7"/>
          <p:cNvCxnSpPr>
            <a:cxnSpLocks noChangeShapeType="1"/>
          </p:cNvCxnSpPr>
          <p:nvPr/>
        </p:nvCxnSpPr>
        <p:spPr bwMode="auto">
          <a:xfrm>
            <a:off x="192138" y="956060"/>
            <a:ext cx="1219359" cy="101613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Rak 90"/>
          <p:cNvCxnSpPr>
            <a:cxnSpLocks noChangeShapeType="1"/>
          </p:cNvCxnSpPr>
          <p:nvPr/>
        </p:nvCxnSpPr>
        <p:spPr bwMode="auto">
          <a:xfrm>
            <a:off x="3432498" y="1866578"/>
            <a:ext cx="5794451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9" name="Rak 108"/>
          <p:cNvCxnSpPr>
            <a:cxnSpLocks noChangeShapeType="1"/>
          </p:cNvCxnSpPr>
          <p:nvPr/>
        </p:nvCxnSpPr>
        <p:spPr bwMode="auto">
          <a:xfrm>
            <a:off x="7432639" y="655622"/>
            <a:ext cx="45058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1" name="Rak 119"/>
          <p:cNvCxnSpPr>
            <a:cxnSpLocks noChangeShapeType="1"/>
          </p:cNvCxnSpPr>
          <p:nvPr/>
        </p:nvCxnSpPr>
        <p:spPr bwMode="auto">
          <a:xfrm flipH="1">
            <a:off x="9193138" y="1866578"/>
            <a:ext cx="45409" cy="403244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Rak 130"/>
          <p:cNvCxnSpPr>
            <a:cxnSpLocks noChangeShapeType="1"/>
          </p:cNvCxnSpPr>
          <p:nvPr/>
        </p:nvCxnSpPr>
        <p:spPr bwMode="auto">
          <a:xfrm>
            <a:off x="9180993" y="2226618"/>
            <a:ext cx="16088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ruta 54"/>
          <p:cNvSpPr txBox="1">
            <a:spLocks noChangeArrowheads="1"/>
          </p:cNvSpPr>
          <p:nvPr/>
        </p:nvSpPr>
        <p:spPr bwMode="auto">
          <a:xfrm>
            <a:off x="3636000" y="2114472"/>
            <a:ext cx="26095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Avdelningen för funktions-     nedsättning och varaktigt nedsatt arbetsförmåga (FV)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i="1" dirty="0">
                <a:solidFill>
                  <a:schemeClr val="tx1"/>
                </a:solidFill>
              </a:rPr>
              <a:t>Leif Höök</a:t>
            </a:r>
          </a:p>
        </p:txBody>
      </p:sp>
      <p:sp>
        <p:nvSpPr>
          <p:cNvPr id="2070" name="AutoShape 49"/>
          <p:cNvSpPr>
            <a:spLocks noChangeArrowheads="1"/>
          </p:cNvSpPr>
          <p:nvPr/>
        </p:nvSpPr>
        <p:spPr bwMode="auto">
          <a:xfrm rot="-5400000">
            <a:off x="979230" y="1346650"/>
            <a:ext cx="1671867" cy="290260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sv-SE" altLang="sv-SE" sz="1334">
              <a:solidFill>
                <a:schemeClr val="bg1"/>
              </a:solidFill>
            </a:endParaRPr>
          </a:p>
        </p:txBody>
      </p:sp>
      <p:sp>
        <p:nvSpPr>
          <p:cNvPr id="2073" name="textruta 55"/>
          <p:cNvSpPr txBox="1">
            <a:spLocks noChangeArrowheads="1"/>
          </p:cNvSpPr>
          <p:nvPr/>
        </p:nvSpPr>
        <p:spPr bwMode="auto">
          <a:xfrm>
            <a:off x="504000" y="2114472"/>
            <a:ext cx="241151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Avdelningen för barn och familj (BF)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i="1" dirty="0">
                <a:solidFill>
                  <a:schemeClr val="tx1"/>
                </a:solidFill>
              </a:rPr>
              <a:t>Alexandra Wallin</a:t>
            </a:r>
          </a:p>
        </p:txBody>
      </p:sp>
      <p:sp>
        <p:nvSpPr>
          <p:cNvPr id="2074" name="textruta 56"/>
          <p:cNvSpPr txBox="1">
            <a:spLocks noChangeArrowheads="1"/>
          </p:cNvSpPr>
          <p:nvPr/>
        </p:nvSpPr>
        <p:spPr bwMode="auto">
          <a:xfrm>
            <a:off x="504000" y="3848083"/>
            <a:ext cx="25842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Avdelningen för nationell tandvård, internationell vård och arbetsmarknadsstöd (NA)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Andreas Spång</a:t>
            </a:r>
          </a:p>
        </p:txBody>
      </p:sp>
      <p:sp>
        <p:nvSpPr>
          <p:cNvPr id="2077" name="textruta 84"/>
          <p:cNvSpPr txBox="1">
            <a:spLocks noChangeArrowheads="1"/>
          </p:cNvSpPr>
          <p:nvPr/>
        </p:nvSpPr>
        <p:spPr bwMode="auto">
          <a:xfrm>
            <a:off x="504000" y="2809499"/>
            <a:ext cx="2022574" cy="769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067" dirty="0">
                <a:solidFill>
                  <a:schemeClr val="tx1"/>
                </a:solidFill>
              </a:rPr>
              <a:t>VO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067" dirty="0">
                <a:solidFill>
                  <a:schemeClr val="tx1"/>
                </a:solidFill>
              </a:rPr>
              <a:t>Bidrag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067" dirty="0">
                <a:solidFill>
                  <a:schemeClr val="tx1"/>
                </a:solidFill>
              </a:rPr>
              <a:t>Föräldraförsäkring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067" dirty="0">
                <a:solidFill>
                  <a:schemeClr val="tx1"/>
                </a:solidFill>
              </a:rPr>
              <a:t>Rättsligt stöd</a:t>
            </a:r>
            <a:endParaRPr lang="sv-SE" altLang="sv-SE" sz="1200" dirty="0">
              <a:solidFill>
                <a:schemeClr val="tx1"/>
              </a:solidFill>
            </a:endParaRPr>
          </a:p>
        </p:txBody>
      </p:sp>
      <p:sp>
        <p:nvSpPr>
          <p:cNvPr id="2078" name="textruta 84"/>
          <p:cNvSpPr txBox="1">
            <a:spLocks noChangeArrowheads="1"/>
          </p:cNvSpPr>
          <p:nvPr/>
        </p:nvSpPr>
        <p:spPr bwMode="auto">
          <a:xfrm>
            <a:off x="3635999" y="4530874"/>
            <a:ext cx="2545337" cy="749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067" dirty="0">
                <a:solidFill>
                  <a:schemeClr val="tx1"/>
                </a:solidFill>
              </a:rPr>
              <a:t>VO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067" dirty="0">
                <a:solidFill>
                  <a:schemeClr val="tx1"/>
                </a:solidFill>
              </a:rPr>
              <a:t>SF Mitt, SF Nord, SF Stockholm, SF Syd, SF Väst, Process och samverkan, Första </a:t>
            </a:r>
            <a:r>
              <a:rPr lang="sv-SE" altLang="sv-SE" sz="1067" dirty="0" err="1">
                <a:solidFill>
                  <a:schemeClr val="tx1"/>
                </a:solidFill>
              </a:rPr>
              <a:t>ansrpåk</a:t>
            </a:r>
            <a:r>
              <a:rPr lang="sv-SE" altLang="sv-SE" sz="1067" dirty="0">
                <a:solidFill>
                  <a:schemeClr val="tx1"/>
                </a:solidFill>
              </a:rPr>
              <a:t>, Rättsligt stöd</a:t>
            </a:r>
          </a:p>
        </p:txBody>
      </p:sp>
      <p:sp>
        <p:nvSpPr>
          <p:cNvPr id="2079" name="textruta 84"/>
          <p:cNvSpPr txBox="1">
            <a:spLocks noChangeArrowheads="1"/>
          </p:cNvSpPr>
          <p:nvPr/>
        </p:nvSpPr>
        <p:spPr bwMode="auto">
          <a:xfrm>
            <a:off x="3636000" y="2886809"/>
            <a:ext cx="2598784" cy="749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067" dirty="0">
                <a:solidFill>
                  <a:schemeClr val="tx1"/>
                </a:solidFill>
              </a:rPr>
              <a:t>VO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067" dirty="0">
                <a:solidFill>
                  <a:schemeClr val="tx1"/>
                </a:solidFill>
              </a:rPr>
              <a:t>Funktionsnedsättning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067" dirty="0">
                <a:solidFill>
                  <a:schemeClr val="tx1"/>
                </a:solidFill>
              </a:rPr>
              <a:t>Varaktigt nedsatt arbetsförmåga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067" dirty="0">
                <a:solidFill>
                  <a:schemeClr val="tx1"/>
                </a:solidFill>
              </a:rPr>
              <a:t>FV Rättsligt stöd</a:t>
            </a:r>
          </a:p>
        </p:txBody>
      </p:sp>
      <p:sp>
        <p:nvSpPr>
          <p:cNvPr id="2081" name="textruta 84"/>
          <p:cNvSpPr txBox="1">
            <a:spLocks noChangeArrowheads="1"/>
          </p:cNvSpPr>
          <p:nvPr/>
        </p:nvSpPr>
        <p:spPr bwMode="auto">
          <a:xfrm>
            <a:off x="504000" y="4655720"/>
            <a:ext cx="2824802" cy="58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067" dirty="0">
                <a:solidFill>
                  <a:schemeClr val="tx1"/>
                </a:solidFill>
              </a:rPr>
              <a:t>VO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067" dirty="0">
                <a:solidFill>
                  <a:schemeClr val="tx1"/>
                </a:solidFill>
              </a:rPr>
              <a:t>Aktivitetsstöd och etableringsförmåner,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067" dirty="0">
                <a:solidFill>
                  <a:schemeClr val="tx1"/>
                </a:solidFill>
              </a:rPr>
              <a:t>Tandvård, Internationell vård, Rättsligt stöd</a:t>
            </a:r>
          </a:p>
        </p:txBody>
      </p:sp>
      <p:cxnSp>
        <p:nvCxnSpPr>
          <p:cNvPr id="2087" name="Rak 5"/>
          <p:cNvCxnSpPr>
            <a:cxnSpLocks noChangeShapeType="1"/>
          </p:cNvCxnSpPr>
          <p:nvPr/>
        </p:nvCxnSpPr>
        <p:spPr bwMode="auto">
          <a:xfrm flipH="1">
            <a:off x="6313272" y="855180"/>
            <a:ext cx="6553" cy="99609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AutoShape 49"/>
          <p:cNvSpPr>
            <a:spLocks noChangeArrowheads="1"/>
          </p:cNvSpPr>
          <p:nvPr/>
        </p:nvSpPr>
        <p:spPr bwMode="auto">
          <a:xfrm>
            <a:off x="6546737" y="3738135"/>
            <a:ext cx="2541271" cy="1481274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 algn="ctr">
            <a:noFill/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IT- avdelningen (IT)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i="1" dirty="0">
                <a:solidFill>
                  <a:schemeClr val="tx1"/>
                </a:solidFill>
              </a:rPr>
              <a:t>Peter Haglind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VO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IT-utveckling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IT-produktion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IT-digital samverkan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1067" dirty="0">
              <a:solidFill>
                <a:schemeClr val="tx1"/>
              </a:solidFill>
            </a:endParaRPr>
          </a:p>
        </p:txBody>
      </p:sp>
      <p:sp>
        <p:nvSpPr>
          <p:cNvPr id="66" name="AutoShape 49"/>
          <p:cNvSpPr>
            <a:spLocks noChangeArrowheads="1"/>
          </p:cNvSpPr>
          <p:nvPr/>
        </p:nvSpPr>
        <p:spPr bwMode="auto">
          <a:xfrm>
            <a:off x="6582701" y="1903676"/>
            <a:ext cx="2533731" cy="166736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 algn="ctr">
            <a:noFill/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Kommunikationsavdelningen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(KA)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i="1" dirty="0">
                <a:solidFill>
                  <a:schemeClr val="tx1"/>
                </a:solidFill>
              </a:rPr>
              <a:t>Sten Eriksson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800" i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VO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Press, Redaktionell och visuell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Kommunikation, Myndighets-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kommunikation och språkvård,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Försäkringskommunikation,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Digital kommunikation</a:t>
            </a:r>
          </a:p>
        </p:txBody>
      </p:sp>
      <p:sp>
        <p:nvSpPr>
          <p:cNvPr id="2092" name="AutoShape 49"/>
          <p:cNvSpPr>
            <a:spLocks noChangeArrowheads="1"/>
          </p:cNvSpPr>
          <p:nvPr/>
        </p:nvSpPr>
        <p:spPr bwMode="auto">
          <a:xfrm>
            <a:off x="9265146" y="4942731"/>
            <a:ext cx="2687280" cy="1388343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 algn="ctr">
            <a:noFill/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Rättsavdelningen (RA)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i="1" dirty="0">
                <a:solidFill>
                  <a:schemeClr val="tx1"/>
                </a:solidFill>
              </a:rPr>
              <a:t>Marie Axelsson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VO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Utveckling och samordning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Rättslig styrning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Ledning och värdegrundsfrågor. 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1067" dirty="0">
              <a:solidFill>
                <a:schemeClr val="tx1"/>
              </a:solidFill>
            </a:endParaRPr>
          </a:p>
        </p:txBody>
      </p:sp>
      <p:sp>
        <p:nvSpPr>
          <p:cNvPr id="71" name="AutoShape 49"/>
          <p:cNvSpPr>
            <a:spLocks noChangeArrowheads="1"/>
          </p:cNvSpPr>
          <p:nvPr/>
        </p:nvSpPr>
        <p:spPr bwMode="auto">
          <a:xfrm>
            <a:off x="6528842" y="5384540"/>
            <a:ext cx="2545337" cy="150111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 algn="ctr">
            <a:noFill/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Avdelningen för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verksamhetsstöd (VS)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i="1" dirty="0">
                <a:solidFill>
                  <a:schemeClr val="tx1"/>
                </a:solidFill>
              </a:rPr>
              <a:t>Lena Sandh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800" b="1" i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VO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Ledning och utveckling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Försäkringsstöd 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Kontorsservice och upphandling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Utvecklingsstöd</a:t>
            </a:r>
          </a:p>
        </p:txBody>
      </p:sp>
      <p:sp>
        <p:nvSpPr>
          <p:cNvPr id="74" name="AutoShape 49"/>
          <p:cNvSpPr>
            <a:spLocks noChangeArrowheads="1"/>
          </p:cNvSpPr>
          <p:nvPr/>
        </p:nvSpPr>
        <p:spPr bwMode="auto">
          <a:xfrm>
            <a:off x="4998376" y="945777"/>
            <a:ext cx="2642897" cy="795229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 algn="ctr">
            <a:noFill/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1200" b="1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Generaldirektör (GD)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i="1" dirty="0">
                <a:solidFill>
                  <a:schemeClr val="tx1"/>
                </a:solidFill>
              </a:rPr>
              <a:t>Nils Öberg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800" b="1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Överdirektör (ÖD)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i="1" dirty="0">
                <a:solidFill>
                  <a:schemeClr val="tx1"/>
                </a:solidFill>
              </a:rPr>
              <a:t>Maria Rydbeck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1200" b="1" i="1" dirty="0">
              <a:solidFill>
                <a:schemeClr val="tx1"/>
              </a:solidFill>
            </a:endParaRPr>
          </a:p>
        </p:txBody>
      </p:sp>
      <p:sp>
        <p:nvSpPr>
          <p:cNvPr id="76" name="AutoShape 49"/>
          <p:cNvSpPr>
            <a:spLocks noChangeArrowheads="1"/>
          </p:cNvSpPr>
          <p:nvPr/>
        </p:nvSpPr>
        <p:spPr bwMode="auto">
          <a:xfrm>
            <a:off x="7883218" y="479906"/>
            <a:ext cx="2248193" cy="42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 algn="ctr">
            <a:noFill/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Internrevision (IR)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i="1" dirty="0">
                <a:solidFill>
                  <a:schemeClr val="tx1"/>
                </a:solidFill>
              </a:rPr>
              <a:t>Cristopher Grahl</a:t>
            </a:r>
          </a:p>
        </p:txBody>
      </p:sp>
      <p:sp>
        <p:nvSpPr>
          <p:cNvPr id="77" name="AutoShape 49"/>
          <p:cNvSpPr>
            <a:spLocks noChangeArrowheads="1"/>
          </p:cNvSpPr>
          <p:nvPr/>
        </p:nvSpPr>
        <p:spPr bwMode="auto">
          <a:xfrm>
            <a:off x="4977024" y="439458"/>
            <a:ext cx="2642896" cy="42505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 algn="ctr">
            <a:noFill/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1200" b="1" dirty="0">
              <a:solidFill>
                <a:schemeClr val="bg1"/>
              </a:solidFill>
            </a:endParaRPr>
          </a:p>
        </p:txBody>
      </p:sp>
      <p:sp>
        <p:nvSpPr>
          <p:cNvPr id="78" name="AutoShape 49"/>
          <p:cNvSpPr>
            <a:spLocks noChangeArrowheads="1"/>
          </p:cNvSpPr>
          <p:nvPr/>
        </p:nvSpPr>
        <p:spPr bwMode="auto">
          <a:xfrm>
            <a:off x="2728022" y="965517"/>
            <a:ext cx="1744360" cy="40927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 algn="ctr">
            <a:noFill/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>
                <a:solidFill>
                  <a:schemeClr val="tx1"/>
                </a:solidFill>
              </a:rPr>
              <a:t>Allmänt ombud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504000" y="5755010"/>
            <a:ext cx="5368899" cy="1003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sv-SE" sz="1200" b="1" dirty="0"/>
              <a:t>Avdelningen för gemensamma försäkringsfrågor (GF)</a:t>
            </a:r>
          </a:p>
          <a:p>
            <a:pPr>
              <a:defRPr/>
            </a:pPr>
            <a:r>
              <a:rPr lang="sv-SE" sz="1200" b="1" i="1" dirty="0"/>
              <a:t>Vivianne Yllenius</a:t>
            </a:r>
          </a:p>
          <a:p>
            <a:pPr>
              <a:lnSpc>
                <a:spcPct val="80000"/>
              </a:lnSpc>
              <a:defRPr/>
            </a:pPr>
            <a:endParaRPr lang="sv-SE" altLang="sv-SE" sz="1200" b="1" i="1" dirty="0"/>
          </a:p>
          <a:p>
            <a:pPr>
              <a:lnSpc>
                <a:spcPct val="80000"/>
              </a:lnSpc>
              <a:defRPr/>
            </a:pPr>
            <a:r>
              <a:rPr lang="sv-SE" altLang="sv-SE" sz="1067" dirty="0"/>
              <a:t>VO</a:t>
            </a:r>
          </a:p>
          <a:p>
            <a:pPr>
              <a:lnSpc>
                <a:spcPct val="80000"/>
              </a:lnSpc>
              <a:defRPr/>
            </a:pPr>
            <a:r>
              <a:rPr lang="sv-SE" altLang="sv-SE" sz="1067" dirty="0"/>
              <a:t>Betalning och återbetalning, Försäkringstillhörighet och omprövning, Kontroll,  Sjukpenninggrundande inkomst, Kundmöte, Rättsligt stöd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5344899" y="489550"/>
            <a:ext cx="1824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>
                <a:latin typeface="+mn-lt"/>
              </a:rPr>
              <a:t>Styrelse</a:t>
            </a:r>
          </a:p>
        </p:txBody>
      </p:sp>
      <p:sp>
        <p:nvSpPr>
          <p:cNvPr id="61" name="AutoShape 49"/>
          <p:cNvSpPr>
            <a:spLocks noChangeArrowheads="1"/>
          </p:cNvSpPr>
          <p:nvPr/>
        </p:nvSpPr>
        <p:spPr bwMode="auto">
          <a:xfrm>
            <a:off x="9333541" y="1711922"/>
            <a:ext cx="2486019" cy="112000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 algn="ctr">
            <a:noFill/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12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12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12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Avdelningen för ledningsstöd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och analys (LA)</a:t>
            </a:r>
            <a:endParaRPr lang="sv-SE" altLang="sv-SE" sz="1200" b="1" i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i="1" dirty="0">
                <a:solidFill>
                  <a:schemeClr val="tx1"/>
                </a:solidFill>
              </a:rPr>
              <a:t>Stefan Blom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VO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Strategi och utveckling, Ekonomi och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uppföljning, Säkerhet, Utredning och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067" dirty="0">
                <a:solidFill>
                  <a:schemeClr val="tx1"/>
                </a:solidFill>
              </a:rPr>
              <a:t>Utvärdering, Statistik och beslutsstöd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1067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1067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1067" dirty="0">
              <a:solidFill>
                <a:schemeClr val="tx1"/>
              </a:solidFill>
            </a:endParaRPr>
          </a:p>
        </p:txBody>
      </p:sp>
      <p:cxnSp>
        <p:nvCxnSpPr>
          <p:cNvPr id="81" name="Rak 119"/>
          <p:cNvCxnSpPr>
            <a:cxnSpLocks noChangeShapeType="1"/>
          </p:cNvCxnSpPr>
          <p:nvPr/>
        </p:nvCxnSpPr>
        <p:spPr bwMode="auto">
          <a:xfrm>
            <a:off x="3401986" y="1858894"/>
            <a:ext cx="22463" cy="3796141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AutoShape 49"/>
          <p:cNvSpPr>
            <a:spLocks noChangeArrowheads="1"/>
          </p:cNvSpPr>
          <p:nvPr/>
        </p:nvSpPr>
        <p:spPr bwMode="auto">
          <a:xfrm>
            <a:off x="9288126" y="3465223"/>
            <a:ext cx="2745567" cy="1166904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 algn="ctr">
            <a:noFill/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HR- avdelningen (HR) 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i="1">
                <a:solidFill>
                  <a:schemeClr val="tx1"/>
                </a:solidFill>
              </a:rPr>
              <a:t>Magnus Lundström</a:t>
            </a:r>
            <a:endParaRPr lang="sv-SE" altLang="sv-SE" sz="1200" b="1" i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sv-SE" altLang="sv-SE" sz="800" b="1" i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VO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067" dirty="0">
                <a:solidFill>
                  <a:schemeClr val="tx1"/>
                </a:solidFill>
              </a:rPr>
              <a:t>Chefsstöd, Kompetensförsörjning</a:t>
            </a:r>
          </a:p>
        </p:txBody>
      </p:sp>
      <p:sp>
        <p:nvSpPr>
          <p:cNvPr id="5" name="Rubrik 4"/>
          <p:cNvSpPr>
            <a:spLocks noGrp="1"/>
          </p:cNvSpPr>
          <p:nvPr>
            <p:ph type="title" idx="4294967295"/>
          </p:nvPr>
        </p:nvSpPr>
        <p:spPr>
          <a:xfrm>
            <a:off x="413013" y="129361"/>
            <a:ext cx="4668585" cy="717852"/>
          </a:xfrm>
        </p:spPr>
        <p:txBody>
          <a:bodyPr/>
          <a:lstStyle/>
          <a:p>
            <a:r>
              <a:rPr lang="sv-SE" altLang="sv-SE" sz="2200" spc="-150" dirty="0">
                <a:solidFill>
                  <a:srgbClr val="00601D"/>
                </a:solidFill>
              </a:rPr>
              <a:t>Försäkringskassans organisation</a:t>
            </a:r>
            <a:br>
              <a:rPr lang="sv-SE" altLang="sv-SE" sz="2200" spc="0" dirty="0">
                <a:solidFill>
                  <a:srgbClr val="00601D"/>
                </a:solidFill>
              </a:rPr>
            </a:br>
            <a:r>
              <a:rPr lang="sv-SE" altLang="sv-SE" sz="1600" spc="0" dirty="0">
                <a:solidFill>
                  <a:schemeClr val="tx1"/>
                </a:solidFill>
              </a:rPr>
              <a:t>illustration av arbetsordningen</a:t>
            </a:r>
            <a:endParaRPr lang="sv-SE" sz="1600" spc="0" dirty="0">
              <a:solidFill>
                <a:schemeClr val="tx1"/>
              </a:solidFill>
            </a:endParaRPr>
          </a:p>
        </p:txBody>
      </p:sp>
      <p:sp>
        <p:nvSpPr>
          <p:cNvPr id="46" name="AutoShape 49"/>
          <p:cNvSpPr>
            <a:spLocks noChangeArrowheads="1"/>
          </p:cNvSpPr>
          <p:nvPr/>
        </p:nvSpPr>
        <p:spPr bwMode="auto">
          <a:xfrm>
            <a:off x="9313463" y="2956243"/>
            <a:ext cx="1498834" cy="267154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 algn="ctr">
            <a:noFill/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Dataskyddsombud</a:t>
            </a:r>
          </a:p>
        </p:txBody>
      </p:sp>
      <p:cxnSp>
        <p:nvCxnSpPr>
          <p:cNvPr id="42" name="Rak 130">
            <a:extLst>
              <a:ext uri="{FF2B5EF4-FFF2-40B4-BE49-F238E27FC236}">
                <a16:creationId xmlns:a16="http://schemas.microsoft.com/office/drawing/2014/main" id="{E37E42CD-7B14-4DAD-9944-9F20E538138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353378" y="2856406"/>
            <a:ext cx="0" cy="23430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AutoShape 49">
            <a:extLst>
              <a:ext uri="{FF2B5EF4-FFF2-40B4-BE49-F238E27FC236}">
                <a16:creationId xmlns:a16="http://schemas.microsoft.com/office/drawing/2014/main" id="{17E85122-9077-4724-9380-C31FFB0DF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0354" y="2930250"/>
            <a:ext cx="1033046" cy="31914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 algn="ctr">
            <a:noFill/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Char char="•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Arial" charset="0"/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Intern tillsyn</a:t>
            </a:r>
          </a:p>
        </p:txBody>
      </p:sp>
    </p:spTree>
    <p:extLst>
      <p:ext uri="{BB962C8B-B14F-4D97-AF65-F5344CB8AC3E}">
        <p14:creationId xmlns:p14="http://schemas.microsoft.com/office/powerpoint/2010/main" val="32935236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K-mall-2018-12 ljus">
  <a:themeElements>
    <a:clrScheme name="Försäkringskassan mörk palett 2018">
      <a:dk1>
        <a:srgbClr val="1E1E1E"/>
      </a:dk1>
      <a:lt1>
        <a:srgbClr val="FFFFFF"/>
      </a:lt1>
      <a:dk2>
        <a:srgbClr val="11693E"/>
      </a:dk2>
      <a:lt2>
        <a:srgbClr val="A6D0AB"/>
      </a:lt2>
      <a:accent1>
        <a:srgbClr val="5F9E6C"/>
      </a:accent1>
      <a:accent2>
        <a:srgbClr val="A73A64"/>
      </a:accent2>
      <a:accent3>
        <a:srgbClr val="BF8A20"/>
      </a:accent3>
      <a:accent4>
        <a:srgbClr val="D34503"/>
      </a:accent4>
      <a:accent5>
        <a:srgbClr val="4C669F"/>
      </a:accent5>
      <a:accent6>
        <a:srgbClr val="A6D0AB"/>
      </a:accent6>
      <a:hlink>
        <a:srgbClr val="009CDD"/>
      </a:hlink>
      <a:folHlink>
        <a:srgbClr val="AEAFAD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19050">
          <a:noFill/>
        </a:ln>
        <a:effectLst>
          <a:outerShdw blurRad="12700" dist="12700" dir="5400000" algn="t" rotWithShape="0">
            <a:prstClr val="black">
              <a:alpha val="40000"/>
            </a:prstClr>
          </a:outerShdw>
        </a:effectLst>
      </a:spPr>
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Aft>
            <a:spcPts val="600"/>
          </a:spcAft>
          <a:defRPr sz="1400">
            <a:solidFill>
              <a:schemeClr val="tx1">
                <a:lumMod val="90000"/>
                <a:lumOff val="1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sq">
          <a:solidFill>
            <a:schemeClr val="accent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1400" spc="-20" dirty="0" smtClean="0">
            <a:solidFill>
              <a:schemeClr val="tx1">
                <a:lumMod val="90000"/>
                <a:lumOff val="10000"/>
              </a:schemeClr>
            </a:solidFill>
            <a:latin typeface="+mn-lt"/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7336"/>
        </a:dk2>
        <a:lt2>
          <a:srgbClr val="808080"/>
        </a:lt2>
        <a:accent1>
          <a:srgbClr val="D0DE8E"/>
        </a:accent1>
        <a:accent2>
          <a:srgbClr val="84B317"/>
        </a:accent2>
        <a:accent3>
          <a:srgbClr val="FFFFFF"/>
        </a:accent3>
        <a:accent4>
          <a:srgbClr val="000000"/>
        </a:accent4>
        <a:accent5>
          <a:srgbClr val="E4ECC6"/>
        </a:accent5>
        <a:accent6>
          <a:srgbClr val="77A214"/>
        </a:accent6>
        <a:hlink>
          <a:srgbClr val="0098D1"/>
        </a:hlink>
        <a:folHlink>
          <a:srgbClr val="9D62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K_original_ppt-mall" id="{36A0DBC0-13A5-432A-A628-79C8EE2D8F02}" vid="{6AC81A52-3750-4042-AEC5-8A077A3F371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ersionsnummer xmlns="55233822-c5b8-47ca-8766-c186923f7da0" xsi:nil="true"/>
    <mc54bd9e668b41e28371082ab74a979f xmlns="55233822-c5b8-47ca-8766-c186923f7da0">Beslut|3449a600-9122-4288-9485-0f4d473798b7</mc54bd9e668b41e28371082ab74a979f>
    <f9709e4bfc3d4d52a9428296932b2983 xmlns="55233822-c5b8-47ca-8766-c186923f7da0">
      <Terms xmlns="http://schemas.microsoft.com/office/infopath/2007/PartnerControls">
        <TermInfo xmlns="http://schemas.microsoft.com/office/infopath/2007/PartnerControls">
          <TermName xmlns="http://schemas.microsoft.com/office/infopath/2007/PartnerControls">4110</TermName>
          <TermId xmlns="http://schemas.microsoft.com/office/infopath/2007/PartnerControls">510c56cd-e626-4a6f-87ec-8a6b9786b7df</TermId>
        </TermInfo>
      </Terms>
    </f9709e4bfc3d4d52a9428296932b2983>
    <k79a1d5974d44a12a2ca53c9ff0d738c xmlns="55233822-c5b8-47ca-8766-c186923f7da0">
      <Terms xmlns="http://schemas.microsoft.com/office/infopath/2007/PartnerControls"/>
    </k79a1d5974d44a12a2ca53c9ff0d738c>
    <TaxCatchAll xmlns="b4a2e320-817b-4bcd-8589-cee97f3ca9d8">
      <Value>1526</Value>
      <Value>24</Value>
    </TaxCatchAll>
    <TaxKeywordTaxHTField xmlns="b4a2e320-817b-4bcd-8589-cee97f3ca9d8">
      <Terms xmlns="http://schemas.microsoft.com/office/infopath/2007/PartnerControls"/>
    </TaxKeywordTaxHTField>
    <Arkiv xmlns="b4a2e320-817b-4bcd-8589-cee97f3ca9d8">false</Arkiv>
    <TaxCatchAllLabel xmlns="b4a2e320-817b-4bcd-8589-cee97f3ca9d8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Generellt dokument" ma:contentTypeID="0x0101004C9F790C08E10B48B1B75E883AE1E9CA120100EA904E8F22BD1C4EAD2C7428302F7D55" ma:contentTypeVersion="19" ma:contentTypeDescription="" ma:contentTypeScope="" ma:versionID="3c30b5d9a91f27ff655510dc749083df">
  <xsd:schema xmlns:xsd="http://www.w3.org/2001/XMLSchema" xmlns:xs="http://www.w3.org/2001/XMLSchema" xmlns:p="http://schemas.microsoft.com/office/2006/metadata/properties" xmlns:ns2="55233822-c5b8-47ca-8766-c186923f7da0" xmlns:ns4="b4a2e320-817b-4bcd-8589-cee97f3ca9d8" targetNamespace="http://schemas.microsoft.com/office/2006/metadata/properties" ma:root="true" ma:fieldsID="bba9fc2ed437455cf100c5f0353a74ee" ns2:_="" ns4:_="">
    <xsd:import namespace="55233822-c5b8-47ca-8766-c186923f7da0"/>
    <xsd:import namespace="b4a2e320-817b-4bcd-8589-cee97f3ca9d8"/>
    <xsd:element name="properties">
      <xsd:complexType>
        <xsd:sequence>
          <xsd:element name="documentManagement">
            <xsd:complexType>
              <xsd:all>
                <xsd:element ref="ns4:Arkiv" minOccurs="0"/>
                <xsd:element ref="ns2:f9709e4bfc3d4d52a9428296932b2983" minOccurs="0"/>
                <xsd:element ref="ns4:TaxKeywordTaxHTField" minOccurs="0"/>
                <xsd:element ref="ns2:k79a1d5974d44a12a2ca53c9ff0d738c" minOccurs="0"/>
                <xsd:element ref="ns4:TaxCatchAllLabel" minOccurs="0"/>
                <xsd:element ref="ns2:mc54bd9e668b41e28371082ab74a979f" minOccurs="0"/>
                <xsd:element ref="ns2:Versionsnummer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233822-c5b8-47ca-8766-c186923f7da0" elementFormDefault="qualified">
    <xsd:import namespace="http://schemas.microsoft.com/office/2006/documentManagement/types"/>
    <xsd:import namespace="http://schemas.microsoft.com/office/infopath/2007/PartnerControls"/>
    <xsd:element name="f9709e4bfc3d4d52a9428296932b2983" ma:index="12" ma:taxonomy="true" ma:internalName="f9709e4bfc3d4d52a9428296932b2983" ma:taxonomyFieldName="Kst" ma:displayName="Kst" ma:readOnly="false" ma:default="" ma:fieldId="{f9709e4b-fc3d-4d52-a942-8296932b2983}" ma:taxonomyMulti="true" ma:sspId="0914f41c-5f0f-43f5-864d-828814af7558" ma:termSetId="c56a0f44-4aae-4ded-8df4-bf0dab3ba7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79a1d5974d44a12a2ca53c9ff0d738c" ma:index="14" nillable="true" ma:taxonomy="true" ma:internalName="k79a1d5974d44a12a2ca53c9ff0d738c" ma:taxonomyFieldName="_x00c4_rendeslag" ma:displayName="Ärendeslag" ma:readOnly="false" ma:fieldId="{479a1d59-74d4-4a12-a2ca-53c9ff0d738c}" ma:taxonomyMulti="true" ma:sspId="0914f41c-5f0f-43f5-864d-828814af7558" ma:termSetId="a51d4a75-2c24-47cf-bb54-f080cacec96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54bd9e668b41e28371082ab74a979f" ma:index="17" nillable="true" ma:displayName="Dokumentkategori_0" ma:hidden="true" ma:internalName="mc54bd9e668b41e28371082ab74a979f" ma:readOnly="false">
      <xsd:simpleType>
        <xsd:restriction base="dms:Note"/>
      </xsd:simpleType>
    </xsd:element>
    <xsd:element name="Versionsnummer" ma:index="18" nillable="true" ma:displayName="Ver.nr" ma:description="Nuvarande versionsnummer på dokumentet i grupprummet." ma:hidden="true" ma:internalName="Versionsnummer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2e320-817b-4bcd-8589-cee97f3ca9d8" elementFormDefault="qualified">
    <xsd:import namespace="http://schemas.microsoft.com/office/2006/documentManagement/types"/>
    <xsd:import namespace="http://schemas.microsoft.com/office/infopath/2007/PartnerControls"/>
    <xsd:element name="Arkiv" ma:index="9" nillable="true" ma:displayName="Arkiv" ma:default="0" ma:description="Använd denna märkning för att  välja att dokumentet ska markeras som Arkiverat." ma:internalName="Arkiv" ma:readOnly="false">
      <xsd:simpleType>
        <xsd:restriction base="dms:Boolean"/>
      </xsd:simpleType>
    </xsd:element>
    <xsd:element name="TaxKeywordTaxHTField" ma:index="13" nillable="true" ma:taxonomy="true" ma:internalName="TaxKeywordTaxHTField" ma:taxonomyFieldName="TaxKeyword" ma:displayName="Taggar" ma:readOnly="false" ma:fieldId="{23f27201-bee3-471e-b2e7-b64fd8b7ca38}" ma:taxonomyMulti="true" ma:sspId="0914f41c-5f0f-43f5-864d-828814af755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16" nillable="true" ma:displayName="Taxonomy Catch All Column1" ma:hidden="true" ma:list="{78d4216c-1648-4011-be38-56082681217d}" ma:internalName="TaxCatchAllLabel" ma:readOnly="false" ma:showField="CatchAllDataLabel" ma:web="b4a2e320-817b-4bcd-8589-cee97f3ca9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19" nillable="true" ma:displayName="Taxonomy Catch All Column" ma:hidden="true" ma:list="{78d4216c-1648-4011-be38-56082681217d}" ma:internalName="TaxCatchAll" ma:readOnly="false" ma:showField="CatchAllData" ma:web="b4a2e320-817b-4bcd-8589-cee97f3ca9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D00D04-2329-44B2-8DC4-C178221D666B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DA75C1A2-1DE3-4A38-9555-88A93E5BF621}">
  <ds:schemaRefs>
    <ds:schemaRef ds:uri="b4a2e320-817b-4bcd-8589-cee97f3ca9d8"/>
    <ds:schemaRef ds:uri="http://schemas.microsoft.com/office/2006/documentManagement/types"/>
    <ds:schemaRef ds:uri="http://schemas.openxmlformats.org/package/2006/metadata/core-properties"/>
    <ds:schemaRef ds:uri="55233822-c5b8-47ca-8766-c186923f7da0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657C41E-BA77-456F-8BB9-76E78F98E4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233822-c5b8-47ca-8766-c186923f7da0"/>
    <ds:schemaRef ds:uri="b4a2e320-817b-4bcd-8589-cee97f3ca9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3E33EA5-5AE4-44E6-8CE7-FA9F915B8E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242</TotalTime>
  <Words>260</Words>
  <Application>Microsoft Office PowerPoint</Application>
  <PresentationFormat>Anpassad</PresentationFormat>
  <Paragraphs>90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FK-mall-2018-12 ljus</vt:lpstr>
      <vt:lpstr>Försäkringskassans organisation illustration av arbetsordningen</vt:lpstr>
    </vt:vector>
  </TitlesOfParts>
  <Company>FK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Försäkringskassans organisation illustration av arbetsordningen</dc:title>
  <dc:creator>Andersson Catharina (4110)</dc:creator>
  <cp:keywords/>
  <cp:lastModifiedBy>Andersson Catharina (4110)</cp:lastModifiedBy>
  <cp:revision>11</cp:revision>
  <cp:lastPrinted>2023-01-31T08:03:08Z</cp:lastPrinted>
  <dcterms:created xsi:type="dcterms:W3CDTF">2021-12-15T10:35:10Z</dcterms:created>
  <dcterms:modified xsi:type="dcterms:W3CDTF">2024-01-02T10:41:49Z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0x0101004C9F790C08E10B48B1B75E883AE1E9CA120100EA904E8F22BD1C4EAD2C7428302F7D55</vt:lpwstr>
  </property>
  <property fmtid="{D5CDD505-2E9C-101B-9397-08002B2CF9AE}" pid="3" name="TaxKeyword">
    <vt:lpwstr/>
  </property>
  <property fmtid="{D5CDD505-2E9C-101B-9397-08002B2CF9AE}" pid="4" name="Ärendeslag">
    <vt:lpwstr/>
  </property>
  <property fmtid="{D5CDD505-2E9C-101B-9397-08002B2CF9AE}" pid="5" name="Dokumentkategori">
    <vt:lpwstr>24;#Beslut|3449a600-9122-4288-9485-0f4d473798b7</vt:lpwstr>
  </property>
  <property fmtid="{D5CDD505-2E9C-101B-9397-08002B2CF9AE}" pid="6" name="Kst">
    <vt:lpwstr>1526;#4110|510c56cd-e626-4a6f-87ec-8a6b9786b7df</vt:lpwstr>
  </property>
  <property fmtid="{D5CDD505-2E9C-101B-9397-08002B2CF9AE}" pid="7" name="Mötestyp">
    <vt:lpwstr/>
  </property>
</Properties>
</file>